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257" r:id="rId3"/>
    <p:sldId id="259" r:id="rId4"/>
    <p:sldId id="260" r:id="rId5"/>
    <p:sldId id="261" r:id="rId6"/>
    <p:sldId id="262" r:id="rId7"/>
    <p:sldId id="264" r:id="rId8"/>
    <p:sldId id="263" r:id="rId9"/>
    <p:sldId id="299" r:id="rId10"/>
    <p:sldId id="268" r:id="rId11"/>
    <p:sldId id="267" r:id="rId12"/>
    <p:sldId id="301" r:id="rId13"/>
    <p:sldId id="266" r:id="rId14"/>
    <p:sldId id="293" r:id="rId15"/>
    <p:sldId id="271" r:id="rId16"/>
    <p:sldId id="313" r:id="rId17"/>
    <p:sldId id="272" r:id="rId18"/>
    <p:sldId id="316" r:id="rId19"/>
    <p:sldId id="315" r:id="rId20"/>
    <p:sldId id="317" r:id="rId21"/>
    <p:sldId id="292" r:id="rId22"/>
    <p:sldId id="314" r:id="rId23"/>
    <p:sldId id="294" r:id="rId24"/>
    <p:sldId id="275" r:id="rId25"/>
    <p:sldId id="277" r:id="rId26"/>
    <p:sldId id="318" r:id="rId27"/>
    <p:sldId id="319" r:id="rId28"/>
    <p:sldId id="295" r:id="rId29"/>
    <p:sldId id="280" r:id="rId30"/>
    <p:sldId id="320" r:id="rId31"/>
    <p:sldId id="296" r:id="rId32"/>
    <p:sldId id="308" r:id="rId33"/>
    <p:sldId id="297" r:id="rId34"/>
    <p:sldId id="311" r:id="rId35"/>
    <p:sldId id="310" r:id="rId36"/>
    <p:sldId id="298" r:id="rId37"/>
    <p:sldId id="290" r:id="rId38"/>
    <p:sldId id="291" r:id="rId39"/>
  </p:sldIdLst>
  <p:sldSz cx="9144000" cy="6858000" type="screen4x3"/>
  <p:notesSz cx="6789738"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5" orient="horz" pos="3952" userDrawn="1">
          <p15:clr>
            <a:srgbClr val="A4A3A4"/>
          </p15:clr>
        </p15:guide>
        <p15:guide id="16" orient="horz" pos="845" userDrawn="1">
          <p15:clr>
            <a:srgbClr val="A4A3A4"/>
          </p15:clr>
        </p15:guide>
        <p15:guide id="17" pos="249"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iane" initials="A" lastIdx="1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849D"/>
    <a:srgbClr val="948A54"/>
    <a:srgbClr val="E46C0A"/>
    <a:srgbClr val="604F7B"/>
    <a:srgbClr val="604A7B"/>
    <a:srgbClr val="FC10E0"/>
    <a:srgbClr val="C195C4"/>
    <a:srgbClr val="A12713"/>
    <a:srgbClr val="F3EBF4"/>
    <a:srgbClr val="E8D7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044" autoAdjust="0"/>
    <p:restoredTop sz="94660"/>
  </p:normalViewPr>
  <p:slideViewPr>
    <p:cSldViewPr snapToGrid="0">
      <p:cViewPr>
        <p:scale>
          <a:sx n="125" d="100"/>
          <a:sy n="125" d="100"/>
        </p:scale>
        <p:origin x="-2094" y="-72"/>
      </p:cViewPr>
      <p:guideLst>
        <p:guide orient="horz" pos="3952"/>
        <p:guide orient="horz" pos="845"/>
        <p:guide pos="249"/>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image" Target="../media/image20.e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image" Target="../media/image22.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image" Target="../media/image25.e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image" Target="../media/image27.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image" Target="../media/image30.e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image" Target="../media/image32.e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image" Target="../media/image35.emf"/><Relationship Id="rId1" Type="http://schemas.openxmlformats.org/officeDocument/2006/relationships/image" Target="../media/image34.e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image" Target="../media/image39.emf"/><Relationship Id="rId1" Type="http://schemas.openxmlformats.org/officeDocument/2006/relationships/image" Target="../media/image3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image" Target="../media/image4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42220" cy="498215"/>
          </a:xfrm>
          <a:prstGeom prst="rect">
            <a:avLst/>
          </a:prstGeom>
        </p:spPr>
        <p:txBody>
          <a:bodyPr vert="horz" lIns="91439" tIns="45719" rIns="91439" bIns="45719" rtlCol="0"/>
          <a:lstStyle>
            <a:lvl1pPr algn="l">
              <a:defRPr sz="1200"/>
            </a:lvl1pPr>
          </a:lstStyle>
          <a:p>
            <a:endParaRPr lang="fr-FR"/>
          </a:p>
        </p:txBody>
      </p:sp>
      <p:sp>
        <p:nvSpPr>
          <p:cNvPr id="3" name="Espace réservé de la date 2"/>
          <p:cNvSpPr>
            <a:spLocks noGrp="1"/>
          </p:cNvSpPr>
          <p:nvPr>
            <p:ph type="dt" sz="quarter" idx="1"/>
          </p:nvPr>
        </p:nvSpPr>
        <p:spPr>
          <a:xfrm>
            <a:off x="3845949" y="1"/>
            <a:ext cx="2942220" cy="498215"/>
          </a:xfrm>
          <a:prstGeom prst="rect">
            <a:avLst/>
          </a:prstGeom>
        </p:spPr>
        <p:txBody>
          <a:bodyPr vert="horz" lIns="91439" tIns="45719" rIns="91439" bIns="45719" rtlCol="0"/>
          <a:lstStyle>
            <a:lvl1pPr algn="r">
              <a:defRPr sz="1200"/>
            </a:lvl1pPr>
          </a:lstStyle>
          <a:p>
            <a:fld id="{C642280C-45B2-47DA-8A8D-DD0A0AFA0450}" type="datetimeFigureOut">
              <a:rPr lang="fr-FR" smtClean="0"/>
              <a:t>01/03/2016</a:t>
            </a:fld>
            <a:endParaRPr lang="fr-FR"/>
          </a:p>
        </p:txBody>
      </p:sp>
      <p:sp>
        <p:nvSpPr>
          <p:cNvPr id="4" name="Espace réservé du pied de page 3"/>
          <p:cNvSpPr>
            <a:spLocks noGrp="1"/>
          </p:cNvSpPr>
          <p:nvPr>
            <p:ph type="ftr" sz="quarter" idx="2"/>
          </p:nvPr>
        </p:nvSpPr>
        <p:spPr>
          <a:xfrm>
            <a:off x="1" y="9431600"/>
            <a:ext cx="2942220" cy="498214"/>
          </a:xfrm>
          <a:prstGeom prst="rect">
            <a:avLst/>
          </a:prstGeom>
        </p:spPr>
        <p:txBody>
          <a:bodyPr vert="horz" lIns="91439" tIns="45719" rIns="91439" bIns="45719"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5949" y="9431600"/>
            <a:ext cx="2942220" cy="498214"/>
          </a:xfrm>
          <a:prstGeom prst="rect">
            <a:avLst/>
          </a:prstGeom>
        </p:spPr>
        <p:txBody>
          <a:bodyPr vert="horz" lIns="91439" tIns="45719" rIns="91439" bIns="45719" rtlCol="0" anchor="b"/>
          <a:lstStyle>
            <a:lvl1pPr algn="r">
              <a:defRPr sz="1200"/>
            </a:lvl1pPr>
          </a:lstStyle>
          <a:p>
            <a:fld id="{9679A351-65A3-4F0F-8B68-F490232D3AA0}" type="slidenum">
              <a:rPr lang="fr-FR" smtClean="0"/>
              <a:t>‹N°›</a:t>
            </a:fld>
            <a:endParaRPr lang="fr-FR"/>
          </a:p>
        </p:txBody>
      </p:sp>
    </p:spTree>
    <p:extLst>
      <p:ext uri="{BB962C8B-B14F-4D97-AF65-F5344CB8AC3E}">
        <p14:creationId xmlns:p14="http://schemas.microsoft.com/office/powerpoint/2010/main" val="38034661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42220" cy="498215"/>
          </a:xfrm>
          <a:prstGeom prst="rect">
            <a:avLst/>
          </a:prstGeom>
        </p:spPr>
        <p:txBody>
          <a:bodyPr vert="horz" lIns="91439" tIns="45719" rIns="91439" bIns="45719" rtlCol="0"/>
          <a:lstStyle>
            <a:lvl1pPr algn="l">
              <a:defRPr sz="1200"/>
            </a:lvl1pPr>
          </a:lstStyle>
          <a:p>
            <a:endParaRPr lang="fr-FR"/>
          </a:p>
        </p:txBody>
      </p:sp>
      <p:sp>
        <p:nvSpPr>
          <p:cNvPr id="3" name="Espace réservé de la date 2"/>
          <p:cNvSpPr>
            <a:spLocks noGrp="1"/>
          </p:cNvSpPr>
          <p:nvPr>
            <p:ph type="dt" idx="1"/>
          </p:nvPr>
        </p:nvSpPr>
        <p:spPr>
          <a:xfrm>
            <a:off x="3845949" y="1"/>
            <a:ext cx="2942220" cy="498215"/>
          </a:xfrm>
          <a:prstGeom prst="rect">
            <a:avLst/>
          </a:prstGeom>
        </p:spPr>
        <p:txBody>
          <a:bodyPr vert="horz" lIns="91439" tIns="45719" rIns="91439" bIns="45719" rtlCol="0"/>
          <a:lstStyle>
            <a:lvl1pPr algn="r">
              <a:defRPr sz="1200"/>
            </a:lvl1pPr>
          </a:lstStyle>
          <a:p>
            <a:fld id="{C9C6AE89-6AFB-46C2-A7F2-2126E86DB118}" type="datetimeFigureOut">
              <a:rPr lang="fr-FR" smtClean="0"/>
              <a:t>01/03/2016</a:t>
            </a:fld>
            <a:endParaRPr lang="fr-FR"/>
          </a:p>
        </p:txBody>
      </p:sp>
      <p:sp>
        <p:nvSpPr>
          <p:cNvPr id="4" name="Espace réservé de l'image des diapositives 3"/>
          <p:cNvSpPr>
            <a:spLocks noGrp="1" noRot="1" noChangeAspect="1"/>
          </p:cNvSpPr>
          <p:nvPr>
            <p:ph type="sldImg" idx="2"/>
          </p:nvPr>
        </p:nvSpPr>
        <p:spPr>
          <a:xfrm>
            <a:off x="1162050" y="1241425"/>
            <a:ext cx="4465638" cy="3349625"/>
          </a:xfrm>
          <a:prstGeom prst="rect">
            <a:avLst/>
          </a:prstGeom>
          <a:noFill/>
          <a:ln w="12700">
            <a:solidFill>
              <a:prstClr val="black"/>
            </a:solidFill>
          </a:ln>
        </p:spPr>
        <p:txBody>
          <a:bodyPr vert="horz" lIns="91439" tIns="45719" rIns="91439" bIns="45719" rtlCol="0" anchor="ctr"/>
          <a:lstStyle/>
          <a:p>
            <a:endParaRPr lang="fr-FR"/>
          </a:p>
        </p:txBody>
      </p:sp>
      <p:sp>
        <p:nvSpPr>
          <p:cNvPr id="5" name="Espace réservé des commentaires 4"/>
          <p:cNvSpPr>
            <a:spLocks noGrp="1"/>
          </p:cNvSpPr>
          <p:nvPr>
            <p:ph type="body" sz="quarter" idx="3"/>
          </p:nvPr>
        </p:nvSpPr>
        <p:spPr>
          <a:xfrm>
            <a:off x="678974" y="4778724"/>
            <a:ext cx="5431790" cy="3909864"/>
          </a:xfrm>
          <a:prstGeom prst="rect">
            <a:avLst/>
          </a:prstGeom>
        </p:spPr>
        <p:txBody>
          <a:bodyPr vert="horz" lIns="91439" tIns="45719" rIns="91439" bIns="45719"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431600"/>
            <a:ext cx="2942220" cy="498214"/>
          </a:xfrm>
          <a:prstGeom prst="rect">
            <a:avLst/>
          </a:prstGeom>
        </p:spPr>
        <p:txBody>
          <a:bodyPr vert="horz" lIns="91439" tIns="45719" rIns="91439" bIns="45719"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5949" y="9431600"/>
            <a:ext cx="2942220" cy="498214"/>
          </a:xfrm>
          <a:prstGeom prst="rect">
            <a:avLst/>
          </a:prstGeom>
        </p:spPr>
        <p:txBody>
          <a:bodyPr vert="horz" lIns="91439" tIns="45719" rIns="91439" bIns="45719" rtlCol="0" anchor="b"/>
          <a:lstStyle>
            <a:lvl1pPr algn="r">
              <a:defRPr sz="1200"/>
            </a:lvl1pPr>
          </a:lstStyle>
          <a:p>
            <a:fld id="{72A2021A-B3BC-4356-BA6F-7FBC13221C56}" type="slidenum">
              <a:rPr lang="fr-FR" smtClean="0"/>
              <a:t>‹N°›</a:t>
            </a:fld>
            <a:endParaRPr lang="fr-FR"/>
          </a:p>
        </p:txBody>
      </p:sp>
    </p:spTree>
    <p:extLst>
      <p:ext uri="{BB962C8B-B14F-4D97-AF65-F5344CB8AC3E}">
        <p14:creationId xmlns:p14="http://schemas.microsoft.com/office/powerpoint/2010/main" val="19194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2</a:t>
            </a:fld>
            <a:endParaRPr lang="fr-FR"/>
          </a:p>
        </p:txBody>
      </p:sp>
    </p:spTree>
    <p:extLst>
      <p:ext uri="{BB962C8B-B14F-4D97-AF65-F5344CB8AC3E}">
        <p14:creationId xmlns:p14="http://schemas.microsoft.com/office/powerpoint/2010/main" val="1733570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11</a:t>
            </a:fld>
            <a:endParaRPr lang="fr-FR"/>
          </a:p>
        </p:txBody>
      </p:sp>
    </p:spTree>
    <p:extLst>
      <p:ext uri="{BB962C8B-B14F-4D97-AF65-F5344CB8AC3E}">
        <p14:creationId xmlns:p14="http://schemas.microsoft.com/office/powerpoint/2010/main" val="14958333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12</a:t>
            </a:fld>
            <a:endParaRPr lang="fr-FR"/>
          </a:p>
        </p:txBody>
      </p:sp>
    </p:spTree>
    <p:extLst>
      <p:ext uri="{BB962C8B-B14F-4D97-AF65-F5344CB8AC3E}">
        <p14:creationId xmlns:p14="http://schemas.microsoft.com/office/powerpoint/2010/main" val="3747053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13</a:t>
            </a:fld>
            <a:endParaRPr lang="fr-FR"/>
          </a:p>
        </p:txBody>
      </p:sp>
    </p:spTree>
    <p:extLst>
      <p:ext uri="{BB962C8B-B14F-4D97-AF65-F5344CB8AC3E}">
        <p14:creationId xmlns:p14="http://schemas.microsoft.com/office/powerpoint/2010/main" val="10743207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14</a:t>
            </a:fld>
            <a:endParaRPr lang="fr-FR"/>
          </a:p>
        </p:txBody>
      </p:sp>
    </p:spTree>
    <p:extLst>
      <p:ext uri="{BB962C8B-B14F-4D97-AF65-F5344CB8AC3E}">
        <p14:creationId xmlns:p14="http://schemas.microsoft.com/office/powerpoint/2010/main" val="7730780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15</a:t>
            </a:fld>
            <a:endParaRPr lang="fr-FR"/>
          </a:p>
        </p:txBody>
      </p:sp>
    </p:spTree>
    <p:extLst>
      <p:ext uri="{BB962C8B-B14F-4D97-AF65-F5344CB8AC3E}">
        <p14:creationId xmlns:p14="http://schemas.microsoft.com/office/powerpoint/2010/main" val="5527176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16</a:t>
            </a:fld>
            <a:endParaRPr lang="fr-FR"/>
          </a:p>
        </p:txBody>
      </p:sp>
    </p:spTree>
    <p:extLst>
      <p:ext uri="{BB962C8B-B14F-4D97-AF65-F5344CB8AC3E}">
        <p14:creationId xmlns:p14="http://schemas.microsoft.com/office/powerpoint/2010/main" val="1393943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17</a:t>
            </a:fld>
            <a:endParaRPr lang="fr-FR"/>
          </a:p>
        </p:txBody>
      </p:sp>
    </p:spTree>
    <p:extLst>
      <p:ext uri="{BB962C8B-B14F-4D97-AF65-F5344CB8AC3E}">
        <p14:creationId xmlns:p14="http://schemas.microsoft.com/office/powerpoint/2010/main" val="18200693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18</a:t>
            </a:fld>
            <a:endParaRPr lang="fr-FR"/>
          </a:p>
        </p:txBody>
      </p:sp>
    </p:spTree>
    <p:extLst>
      <p:ext uri="{BB962C8B-B14F-4D97-AF65-F5344CB8AC3E}">
        <p14:creationId xmlns:p14="http://schemas.microsoft.com/office/powerpoint/2010/main" val="31217807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19</a:t>
            </a:fld>
            <a:endParaRPr lang="fr-FR"/>
          </a:p>
        </p:txBody>
      </p:sp>
    </p:spTree>
    <p:extLst>
      <p:ext uri="{BB962C8B-B14F-4D97-AF65-F5344CB8AC3E}">
        <p14:creationId xmlns:p14="http://schemas.microsoft.com/office/powerpoint/2010/main" val="31794126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20</a:t>
            </a:fld>
            <a:endParaRPr lang="fr-FR"/>
          </a:p>
        </p:txBody>
      </p:sp>
    </p:spTree>
    <p:extLst>
      <p:ext uri="{BB962C8B-B14F-4D97-AF65-F5344CB8AC3E}">
        <p14:creationId xmlns:p14="http://schemas.microsoft.com/office/powerpoint/2010/main" val="2982416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3</a:t>
            </a:fld>
            <a:endParaRPr lang="fr-FR"/>
          </a:p>
        </p:txBody>
      </p:sp>
    </p:spTree>
    <p:extLst>
      <p:ext uri="{BB962C8B-B14F-4D97-AF65-F5344CB8AC3E}">
        <p14:creationId xmlns:p14="http://schemas.microsoft.com/office/powerpoint/2010/main" val="13677103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21</a:t>
            </a:fld>
            <a:endParaRPr lang="fr-FR"/>
          </a:p>
        </p:txBody>
      </p:sp>
    </p:spTree>
    <p:extLst>
      <p:ext uri="{BB962C8B-B14F-4D97-AF65-F5344CB8AC3E}">
        <p14:creationId xmlns:p14="http://schemas.microsoft.com/office/powerpoint/2010/main" val="9220709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22</a:t>
            </a:fld>
            <a:endParaRPr lang="fr-FR"/>
          </a:p>
        </p:txBody>
      </p:sp>
    </p:spTree>
    <p:extLst>
      <p:ext uri="{BB962C8B-B14F-4D97-AF65-F5344CB8AC3E}">
        <p14:creationId xmlns:p14="http://schemas.microsoft.com/office/powerpoint/2010/main" val="16391117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23</a:t>
            </a:fld>
            <a:endParaRPr lang="fr-FR"/>
          </a:p>
        </p:txBody>
      </p:sp>
    </p:spTree>
    <p:extLst>
      <p:ext uri="{BB962C8B-B14F-4D97-AF65-F5344CB8AC3E}">
        <p14:creationId xmlns:p14="http://schemas.microsoft.com/office/powerpoint/2010/main" val="14506579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24</a:t>
            </a:fld>
            <a:endParaRPr lang="fr-FR"/>
          </a:p>
        </p:txBody>
      </p:sp>
    </p:spTree>
    <p:extLst>
      <p:ext uri="{BB962C8B-B14F-4D97-AF65-F5344CB8AC3E}">
        <p14:creationId xmlns:p14="http://schemas.microsoft.com/office/powerpoint/2010/main" val="41600170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25</a:t>
            </a:fld>
            <a:endParaRPr lang="fr-FR"/>
          </a:p>
        </p:txBody>
      </p:sp>
    </p:spTree>
    <p:extLst>
      <p:ext uri="{BB962C8B-B14F-4D97-AF65-F5344CB8AC3E}">
        <p14:creationId xmlns:p14="http://schemas.microsoft.com/office/powerpoint/2010/main" val="1141715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26</a:t>
            </a:fld>
            <a:endParaRPr lang="fr-FR"/>
          </a:p>
        </p:txBody>
      </p:sp>
    </p:spTree>
    <p:extLst>
      <p:ext uri="{BB962C8B-B14F-4D97-AF65-F5344CB8AC3E}">
        <p14:creationId xmlns:p14="http://schemas.microsoft.com/office/powerpoint/2010/main" val="37098172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27</a:t>
            </a:fld>
            <a:endParaRPr lang="fr-FR"/>
          </a:p>
        </p:txBody>
      </p:sp>
    </p:spTree>
    <p:extLst>
      <p:ext uri="{BB962C8B-B14F-4D97-AF65-F5344CB8AC3E}">
        <p14:creationId xmlns:p14="http://schemas.microsoft.com/office/powerpoint/2010/main" val="38465453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28</a:t>
            </a:fld>
            <a:endParaRPr lang="fr-FR"/>
          </a:p>
        </p:txBody>
      </p:sp>
    </p:spTree>
    <p:extLst>
      <p:ext uri="{BB962C8B-B14F-4D97-AF65-F5344CB8AC3E}">
        <p14:creationId xmlns:p14="http://schemas.microsoft.com/office/powerpoint/2010/main" val="40839853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29</a:t>
            </a:fld>
            <a:endParaRPr lang="fr-FR"/>
          </a:p>
        </p:txBody>
      </p:sp>
    </p:spTree>
    <p:extLst>
      <p:ext uri="{BB962C8B-B14F-4D97-AF65-F5344CB8AC3E}">
        <p14:creationId xmlns:p14="http://schemas.microsoft.com/office/powerpoint/2010/main" val="12483386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30</a:t>
            </a:fld>
            <a:endParaRPr lang="fr-FR"/>
          </a:p>
        </p:txBody>
      </p:sp>
    </p:spTree>
    <p:extLst>
      <p:ext uri="{BB962C8B-B14F-4D97-AF65-F5344CB8AC3E}">
        <p14:creationId xmlns:p14="http://schemas.microsoft.com/office/powerpoint/2010/main" val="681088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4</a:t>
            </a:fld>
            <a:endParaRPr lang="fr-FR"/>
          </a:p>
        </p:txBody>
      </p:sp>
    </p:spTree>
    <p:extLst>
      <p:ext uri="{BB962C8B-B14F-4D97-AF65-F5344CB8AC3E}">
        <p14:creationId xmlns:p14="http://schemas.microsoft.com/office/powerpoint/2010/main" val="31302494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31</a:t>
            </a:fld>
            <a:endParaRPr lang="fr-FR"/>
          </a:p>
        </p:txBody>
      </p:sp>
    </p:spTree>
    <p:extLst>
      <p:ext uri="{BB962C8B-B14F-4D97-AF65-F5344CB8AC3E}">
        <p14:creationId xmlns:p14="http://schemas.microsoft.com/office/powerpoint/2010/main" val="41583099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32</a:t>
            </a:fld>
            <a:endParaRPr lang="fr-FR"/>
          </a:p>
        </p:txBody>
      </p:sp>
    </p:spTree>
    <p:extLst>
      <p:ext uri="{BB962C8B-B14F-4D97-AF65-F5344CB8AC3E}">
        <p14:creationId xmlns:p14="http://schemas.microsoft.com/office/powerpoint/2010/main" val="25914422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33</a:t>
            </a:fld>
            <a:endParaRPr lang="fr-FR"/>
          </a:p>
        </p:txBody>
      </p:sp>
    </p:spTree>
    <p:extLst>
      <p:ext uri="{BB962C8B-B14F-4D97-AF65-F5344CB8AC3E}">
        <p14:creationId xmlns:p14="http://schemas.microsoft.com/office/powerpoint/2010/main" val="26336982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34</a:t>
            </a:fld>
            <a:endParaRPr lang="fr-FR"/>
          </a:p>
        </p:txBody>
      </p:sp>
    </p:spTree>
    <p:extLst>
      <p:ext uri="{BB962C8B-B14F-4D97-AF65-F5344CB8AC3E}">
        <p14:creationId xmlns:p14="http://schemas.microsoft.com/office/powerpoint/2010/main" val="20672542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35</a:t>
            </a:fld>
            <a:endParaRPr lang="fr-FR"/>
          </a:p>
        </p:txBody>
      </p:sp>
    </p:spTree>
    <p:extLst>
      <p:ext uri="{BB962C8B-B14F-4D97-AF65-F5344CB8AC3E}">
        <p14:creationId xmlns:p14="http://schemas.microsoft.com/office/powerpoint/2010/main" val="31040144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36</a:t>
            </a:fld>
            <a:endParaRPr lang="fr-FR"/>
          </a:p>
        </p:txBody>
      </p:sp>
    </p:spTree>
    <p:extLst>
      <p:ext uri="{BB962C8B-B14F-4D97-AF65-F5344CB8AC3E}">
        <p14:creationId xmlns:p14="http://schemas.microsoft.com/office/powerpoint/2010/main" val="10938514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37</a:t>
            </a:fld>
            <a:endParaRPr lang="fr-FR"/>
          </a:p>
        </p:txBody>
      </p:sp>
    </p:spTree>
    <p:extLst>
      <p:ext uri="{BB962C8B-B14F-4D97-AF65-F5344CB8AC3E}">
        <p14:creationId xmlns:p14="http://schemas.microsoft.com/office/powerpoint/2010/main" val="378320774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38</a:t>
            </a:fld>
            <a:endParaRPr lang="fr-FR"/>
          </a:p>
        </p:txBody>
      </p:sp>
    </p:spTree>
    <p:extLst>
      <p:ext uri="{BB962C8B-B14F-4D97-AF65-F5344CB8AC3E}">
        <p14:creationId xmlns:p14="http://schemas.microsoft.com/office/powerpoint/2010/main" val="4099823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5</a:t>
            </a:fld>
            <a:endParaRPr lang="fr-FR"/>
          </a:p>
        </p:txBody>
      </p:sp>
    </p:spTree>
    <p:extLst>
      <p:ext uri="{BB962C8B-B14F-4D97-AF65-F5344CB8AC3E}">
        <p14:creationId xmlns:p14="http://schemas.microsoft.com/office/powerpoint/2010/main" val="1065962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6</a:t>
            </a:fld>
            <a:endParaRPr lang="fr-FR"/>
          </a:p>
        </p:txBody>
      </p:sp>
    </p:spTree>
    <p:extLst>
      <p:ext uri="{BB962C8B-B14F-4D97-AF65-F5344CB8AC3E}">
        <p14:creationId xmlns:p14="http://schemas.microsoft.com/office/powerpoint/2010/main" val="28606443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7</a:t>
            </a:fld>
            <a:endParaRPr lang="fr-FR"/>
          </a:p>
        </p:txBody>
      </p:sp>
    </p:spTree>
    <p:extLst>
      <p:ext uri="{BB962C8B-B14F-4D97-AF65-F5344CB8AC3E}">
        <p14:creationId xmlns:p14="http://schemas.microsoft.com/office/powerpoint/2010/main" val="3910952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8</a:t>
            </a:fld>
            <a:endParaRPr lang="fr-FR"/>
          </a:p>
        </p:txBody>
      </p:sp>
    </p:spTree>
    <p:extLst>
      <p:ext uri="{BB962C8B-B14F-4D97-AF65-F5344CB8AC3E}">
        <p14:creationId xmlns:p14="http://schemas.microsoft.com/office/powerpoint/2010/main" val="1122327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9</a:t>
            </a:fld>
            <a:endParaRPr lang="fr-FR"/>
          </a:p>
        </p:txBody>
      </p:sp>
    </p:spTree>
    <p:extLst>
      <p:ext uri="{BB962C8B-B14F-4D97-AF65-F5344CB8AC3E}">
        <p14:creationId xmlns:p14="http://schemas.microsoft.com/office/powerpoint/2010/main" val="3100452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10</a:t>
            </a:fld>
            <a:endParaRPr lang="fr-FR"/>
          </a:p>
        </p:txBody>
      </p:sp>
    </p:spTree>
    <p:extLst>
      <p:ext uri="{BB962C8B-B14F-4D97-AF65-F5344CB8AC3E}">
        <p14:creationId xmlns:p14="http://schemas.microsoft.com/office/powerpoint/2010/main" val="4029490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4500"/>
            </a:lvl1pPr>
          </a:lstStyle>
          <a:p>
            <a:r>
              <a:rPr lang="fr-FR" smtClean="0"/>
              <a:t>Modifiez le style du titre</a:t>
            </a:r>
            <a:endParaRPr lang="fr-FR"/>
          </a:p>
        </p:txBody>
      </p:sp>
      <p:sp>
        <p:nvSpPr>
          <p:cNvPr id="3" name="Sous-titr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Modifiez le style des sous-titres du masque</a:t>
            </a:r>
            <a:endParaRPr lang="fr-FR"/>
          </a:p>
        </p:txBody>
      </p:sp>
      <p:sp>
        <p:nvSpPr>
          <p:cNvPr id="4" name="Espace réservé de la date 3"/>
          <p:cNvSpPr>
            <a:spLocks noGrp="1"/>
          </p:cNvSpPr>
          <p:nvPr>
            <p:ph type="dt" sz="half" idx="10"/>
          </p:nvPr>
        </p:nvSpPr>
        <p:spPr>
          <a:xfrm>
            <a:off x="628650" y="6356351"/>
            <a:ext cx="2057400" cy="365125"/>
          </a:xfrm>
          <a:prstGeom prst="rect">
            <a:avLst/>
          </a:prstGeom>
        </p:spPr>
        <p:txBody>
          <a:bodyPr/>
          <a:lstStyle/>
          <a:p>
            <a:fld id="{55CBE491-2EEC-4FD7-9997-35D685D581A7}" type="datetime1">
              <a:rPr lang="fr-FR" smtClean="0"/>
              <a:t>01/03/2016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36935813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628650" y="6356351"/>
            <a:ext cx="2057400" cy="365125"/>
          </a:xfrm>
          <a:prstGeom prst="rect">
            <a:avLst/>
          </a:prstGeom>
        </p:spPr>
        <p:txBody>
          <a:bodyPr/>
          <a:lstStyle/>
          <a:p>
            <a:fld id="{B8A4B0AB-5D75-49F4-B983-84CF87876A5D}" type="datetime1">
              <a:rPr lang="fr-FR" smtClean="0"/>
              <a:t>01/03/2016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370157970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07757" y="365125"/>
            <a:ext cx="1478756"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71488" y="365125"/>
            <a:ext cx="4321969"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628650" y="6356351"/>
            <a:ext cx="2057400" cy="365125"/>
          </a:xfrm>
          <a:prstGeom prst="rect">
            <a:avLst/>
          </a:prstGeom>
        </p:spPr>
        <p:txBody>
          <a:bodyPr/>
          <a:lstStyle/>
          <a:p>
            <a:fld id="{295288D2-196E-49BA-85BF-8CD8AD1649AE}" type="datetime1">
              <a:rPr lang="fr-FR" smtClean="0"/>
              <a:t>01/03/2016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313374356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8841335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9"/>
            <a:ext cx="7886700" cy="2852737"/>
          </a:xfrm>
        </p:spPr>
        <p:txBody>
          <a:bodyPr anchor="b"/>
          <a:lstStyle>
            <a:lvl1pPr>
              <a:defRPr sz="4500"/>
            </a:lvl1pPr>
          </a:lstStyle>
          <a:p>
            <a:r>
              <a:rPr lang="fr-FR" smtClean="0"/>
              <a:t>Modifiez le style du titre</a:t>
            </a:r>
            <a:endParaRPr lang="fr-FR"/>
          </a:p>
        </p:txBody>
      </p:sp>
      <p:sp>
        <p:nvSpPr>
          <p:cNvPr id="3" name="Espace réservé du texte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a:xfrm>
            <a:off x="628650" y="6356351"/>
            <a:ext cx="2057400" cy="365125"/>
          </a:xfrm>
          <a:prstGeom prst="rect">
            <a:avLst/>
          </a:prstGeom>
        </p:spPr>
        <p:txBody>
          <a:bodyPr/>
          <a:lstStyle/>
          <a:p>
            <a:fld id="{FEC4C1EC-A91C-4B98-AFE4-D964193FAB51}" type="datetime1">
              <a:rPr lang="fr-FR" smtClean="0"/>
              <a:t>01/03/2016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11141550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71487" y="1825625"/>
            <a:ext cx="2900363"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1825625"/>
            <a:ext cx="2900363"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628650" y="6356351"/>
            <a:ext cx="2057400" cy="365125"/>
          </a:xfrm>
          <a:prstGeom prst="rect">
            <a:avLst/>
          </a:prstGeom>
        </p:spPr>
        <p:txBody>
          <a:bodyPr/>
          <a:lstStyle/>
          <a:p>
            <a:fld id="{5717AB6B-419E-41FF-B775-CD2B2C409B42}" type="datetime1">
              <a:rPr lang="fr-FR" smtClean="0"/>
              <a:t>01/03/2016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139494127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29841" y="365126"/>
            <a:ext cx="78867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4" name="Espace réservé du contenu 3"/>
          <p:cNvSpPr>
            <a:spLocks noGrp="1"/>
          </p:cNvSpPr>
          <p:nvPr>
            <p:ph sz="half" idx="2"/>
          </p:nvPr>
        </p:nvSpPr>
        <p:spPr>
          <a:xfrm>
            <a:off x="629842" y="2505075"/>
            <a:ext cx="3868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6" name="Espace réservé du contenu 5"/>
          <p:cNvSpPr>
            <a:spLocks noGrp="1"/>
          </p:cNvSpPr>
          <p:nvPr>
            <p:ph sz="quarter" idx="4"/>
          </p:nvPr>
        </p:nvSpPr>
        <p:spPr>
          <a:xfrm>
            <a:off x="4629150" y="2505075"/>
            <a:ext cx="3887391"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a:xfrm>
            <a:off x="628650" y="6356351"/>
            <a:ext cx="2057400" cy="365125"/>
          </a:xfrm>
          <a:prstGeom prst="rect">
            <a:avLst/>
          </a:prstGeom>
        </p:spPr>
        <p:txBody>
          <a:bodyPr/>
          <a:lstStyle/>
          <a:p>
            <a:fld id="{FCB68163-A901-483F-ABF6-70EDCD820EA3}" type="datetime1">
              <a:rPr lang="fr-FR" smtClean="0"/>
              <a:t>01/03/2016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19549323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a:xfrm>
            <a:off x="628650" y="6356351"/>
            <a:ext cx="2057400" cy="365125"/>
          </a:xfrm>
          <a:prstGeom prst="rect">
            <a:avLst/>
          </a:prstGeom>
        </p:spPr>
        <p:txBody>
          <a:bodyPr/>
          <a:lstStyle/>
          <a:p>
            <a:fld id="{066F90C2-03ED-4F19-8B88-812715297C68}" type="datetime1">
              <a:rPr lang="fr-FR" smtClean="0"/>
              <a:t>01/03/2016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E1A236-7529-4F0E-9E7D-E2ED7F326A25}" type="slidenum">
              <a:rPr lang="fr-FR" smtClean="0"/>
              <a:t>‹N°›</a:t>
            </a:fld>
            <a:endParaRPr lang="fr-FR"/>
          </a:p>
        </p:txBody>
      </p:sp>
      <p:sp>
        <p:nvSpPr>
          <p:cNvPr id="6" name="Titre 5"/>
          <p:cNvSpPr>
            <a:spLocks noGrp="1"/>
          </p:cNvSpPr>
          <p:nvPr>
            <p:ph type="title"/>
          </p:nvPr>
        </p:nvSpPr>
        <p:spPr>
          <a:xfrm>
            <a:off x="404261" y="294392"/>
            <a:ext cx="7837250" cy="540000"/>
          </a:xfrm>
          <a:prstGeom prst="roundRect">
            <a:avLst>
              <a:gd name="adj" fmla="val 11023"/>
            </a:avLst>
          </a:prstGeom>
          <a:solidFill>
            <a:srgbClr val="A12713">
              <a:alpha val="89804"/>
            </a:srgbClr>
          </a:solidFill>
        </p:spPr>
        <p:txBody>
          <a:bodyPr vert="horz" lIns="91440" tIns="45720" rIns="91440" bIns="45720" rtlCol="0" anchor="ctr">
            <a:normAutofit/>
          </a:bodyPr>
          <a:lstStyle>
            <a:lvl1pPr>
              <a:defRPr lang="fr-FR" sz="2000" b="0" dirty="0"/>
            </a:lvl1pPr>
          </a:lstStyle>
          <a:p>
            <a:pPr marL="357188" lvl="0"/>
            <a:endParaRPr lang="fr-FR" sz="2000" b="0" dirty="0">
              <a:latin typeface="Arial" panose="020B0604020202020204" pitchFamily="34" charset="0"/>
              <a:cs typeface="Arial" panose="020B0604020202020204" pitchFamily="34" charset="0"/>
            </a:endParaRP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41511" y="202395"/>
            <a:ext cx="700577" cy="700577"/>
          </a:xfrm>
          <a:prstGeom prst="rect">
            <a:avLst/>
          </a:prstGeom>
        </p:spPr>
      </p:pic>
    </p:spTree>
    <p:extLst>
      <p:ext uri="{BB962C8B-B14F-4D97-AF65-F5344CB8AC3E}">
        <p14:creationId xmlns:p14="http://schemas.microsoft.com/office/powerpoint/2010/main" val="117687067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628650" y="6356351"/>
            <a:ext cx="2057400" cy="365125"/>
          </a:xfrm>
          <a:prstGeom prst="rect">
            <a:avLst/>
          </a:prstGeom>
        </p:spPr>
        <p:txBody>
          <a:bodyPr/>
          <a:lstStyle/>
          <a:p>
            <a:fld id="{84B3E0D5-8A6E-45F1-A710-28FEA440E5BD}" type="datetime1">
              <a:rPr lang="fr-FR" smtClean="0"/>
              <a:t>01/03/2016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42829200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smtClean="0"/>
              <a:t>Modifiez le style du titre</a:t>
            </a:r>
            <a:endParaRPr lang="fr-FR"/>
          </a:p>
        </p:txBody>
      </p:sp>
      <p:sp>
        <p:nvSpPr>
          <p:cNvPr id="3" name="Espace réservé du conten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Espace réservé de la date 4"/>
          <p:cNvSpPr>
            <a:spLocks noGrp="1"/>
          </p:cNvSpPr>
          <p:nvPr>
            <p:ph type="dt" sz="half" idx="10"/>
          </p:nvPr>
        </p:nvSpPr>
        <p:spPr>
          <a:xfrm>
            <a:off x="628650" y="6356351"/>
            <a:ext cx="2057400" cy="365125"/>
          </a:xfrm>
          <a:prstGeom prst="rect">
            <a:avLst/>
          </a:prstGeom>
        </p:spPr>
        <p:txBody>
          <a:bodyPr/>
          <a:lstStyle/>
          <a:p>
            <a:fld id="{DBFBFC00-1C7A-46A9-B03F-D144A237D9F2}" type="datetime1">
              <a:rPr lang="fr-FR" smtClean="0"/>
              <a:t>01/03/2016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94557445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smtClean="0"/>
              <a:t>Modifiez le style du titre</a:t>
            </a:r>
            <a:endParaRPr lang="fr-FR"/>
          </a:p>
        </p:txBody>
      </p:sp>
      <p:sp>
        <p:nvSpPr>
          <p:cNvPr id="3" name="Espace réservé pour une image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Espace réservé de la date 4"/>
          <p:cNvSpPr>
            <a:spLocks noGrp="1"/>
          </p:cNvSpPr>
          <p:nvPr>
            <p:ph type="dt" sz="half" idx="10"/>
          </p:nvPr>
        </p:nvSpPr>
        <p:spPr>
          <a:xfrm>
            <a:off x="628650" y="6356351"/>
            <a:ext cx="2057400" cy="365125"/>
          </a:xfrm>
          <a:prstGeom prst="rect">
            <a:avLst/>
          </a:prstGeom>
        </p:spPr>
        <p:txBody>
          <a:bodyPr/>
          <a:lstStyle/>
          <a:p>
            <a:fld id="{C0EBB376-AEA4-472B-AE16-99DB6910F4F8}" type="datetime1">
              <a:rPr lang="fr-FR" smtClean="0"/>
              <a:t>01/03/2016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42570332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04261" y="294392"/>
            <a:ext cx="7834964" cy="540000"/>
          </a:xfrm>
          <a:prstGeom prst="rect">
            <a:avLst/>
          </a:prstGeom>
          <a:solidFill>
            <a:srgbClr val="BD2C16"/>
          </a:solidFill>
        </p:spPr>
        <p:txBody>
          <a:bodyPr vert="horz" lIns="91440" tIns="45720" rIns="91440" bIns="45720" rtlCol="0" anchor="ctr">
            <a:normAutofit/>
          </a:bodyPr>
          <a:lstStyle/>
          <a:p>
            <a:r>
              <a:rPr lang="fr-FR" dirty="0" smtClean="0"/>
              <a:t>Modifiez le style du titre</a:t>
            </a:r>
            <a:endParaRPr lang="fr-FR" dirty="0"/>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Espace réservé du pied de page 4"/>
          <p:cNvSpPr>
            <a:spLocks noGrp="1"/>
          </p:cNvSpPr>
          <p:nvPr>
            <p:ph type="ftr" sz="quarter" idx="3"/>
          </p:nvPr>
        </p:nvSpPr>
        <p:spPr>
          <a:xfrm>
            <a:off x="2394525" y="6356351"/>
            <a:ext cx="3720525" cy="365125"/>
          </a:xfrm>
          <a:prstGeom prst="rect">
            <a:avLst/>
          </a:prstGeom>
          <a:noFill/>
        </p:spPr>
        <p:txBody>
          <a:bodyPr vert="horz" lIns="91440" tIns="45720" rIns="91440" bIns="45720" rtlCol="0" anchor="ctr"/>
          <a:lstStyle>
            <a:lvl1pPr algn="l">
              <a:defRPr sz="1100">
                <a:solidFill>
                  <a:schemeClr val="tx1">
                    <a:tint val="75000"/>
                  </a:schemeClr>
                </a:solidFill>
              </a:defRPr>
            </a:lvl1pPr>
          </a:lstStyle>
          <a:p>
            <a:r>
              <a:rPr lang="fr-FR" dirty="0" smtClean="0"/>
              <a:t>Marché des ventes volontaires – Résultats de l’enquête 2014</a:t>
            </a:r>
            <a:endParaRPr lang="fr-FR" dirty="0"/>
          </a:p>
        </p:txBody>
      </p:sp>
      <p:sp>
        <p:nvSpPr>
          <p:cNvPr id="6" name="Espace réservé du numéro de diapositive 5"/>
          <p:cNvSpPr>
            <a:spLocks noGrp="1"/>
          </p:cNvSpPr>
          <p:nvPr>
            <p:ph type="sldNum" sz="quarter" idx="4"/>
          </p:nvPr>
        </p:nvSpPr>
        <p:spPr>
          <a:xfrm>
            <a:off x="6457950" y="6356351"/>
            <a:ext cx="2057400" cy="365125"/>
          </a:xfrm>
          <a:prstGeom prst="rect">
            <a:avLst/>
          </a:prstGeom>
          <a:noFill/>
        </p:spPr>
        <p:txBody>
          <a:bodyPr vert="horz" lIns="91440" tIns="45720" rIns="91440" bIns="45720" rtlCol="0" anchor="ctr"/>
          <a:lstStyle>
            <a:lvl1pPr algn="r">
              <a:defRPr sz="900">
                <a:solidFill>
                  <a:schemeClr val="tx1">
                    <a:tint val="75000"/>
                  </a:schemeClr>
                </a:solidFill>
              </a:defRPr>
            </a:lvl1pPr>
          </a:lstStyle>
          <a:p>
            <a:fld id="{6DE1A236-7529-4F0E-9E7D-E2ED7F326A25}" type="slidenum">
              <a:rPr lang="fr-FR" smtClean="0"/>
              <a:t>‹N°›</a:t>
            </a:fld>
            <a:endParaRPr lang="fr-FR" dirty="0"/>
          </a:p>
        </p:txBody>
      </p:sp>
      <p:cxnSp>
        <p:nvCxnSpPr>
          <p:cNvPr id="12" name="Connecteur droit 11"/>
          <p:cNvCxnSpPr/>
          <p:nvPr userDrawn="1"/>
        </p:nvCxnSpPr>
        <p:spPr>
          <a:xfrm>
            <a:off x="2394525" y="6356351"/>
            <a:ext cx="6378317" cy="0"/>
          </a:xfrm>
          <a:prstGeom prst="line">
            <a:avLst/>
          </a:prstGeom>
          <a:ln w="12700">
            <a:solidFill>
              <a:srgbClr val="BD2C1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0432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marL="625475" indent="0" algn="l" defTabSz="685800" rtl="0" eaLnBrk="1" latinLnBrk="0" hangingPunct="1">
        <a:lnSpc>
          <a:spcPct val="90000"/>
        </a:lnSpc>
        <a:spcBef>
          <a:spcPct val="0"/>
        </a:spcBef>
        <a:buNone/>
        <a:defRPr sz="2200" b="1" kern="1200">
          <a:solidFill>
            <a:schemeClr val="bg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notesSlide" Target="../notesSlides/notesSlide9.xml"/><Relationship Id="rId7" Type="http://schemas.openxmlformats.org/officeDocument/2006/relationships/image" Target="../media/image10.png"/><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9.png"/><Relationship Id="rId5" Type="http://schemas.openxmlformats.org/officeDocument/2006/relationships/image" Target="../media/image15.emf"/><Relationship Id="rId4" Type="http://schemas.openxmlformats.org/officeDocument/2006/relationships/oleObject" Target="file:///C:\Users\osavinelli\Desktop\CVV\FRANCE_VISUELS_2016.xlsx!MT%20et%20REP%20Sec!%5bFRANCE_VISUELS_2016.xlsx%5dMT%20et%20REP%20Sec%20Graphique%201"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notesSlide" Target="../notesSlides/notesSlide10.xml"/><Relationship Id="rId7" Type="http://schemas.openxmlformats.org/officeDocument/2006/relationships/image" Target="../media/image10.png"/><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9.png"/><Relationship Id="rId5" Type="http://schemas.openxmlformats.org/officeDocument/2006/relationships/image" Target="../media/image16.emf"/><Relationship Id="rId4" Type="http://schemas.openxmlformats.org/officeDocument/2006/relationships/oleObject" Target="file:///\\FR-forlan\General\Production\Conseil%20des%20Ventes\2_Bilan%202016\_FRANCE\2.%20Contenus%20graphiques\1.%20Communiqu&#233;%20de%20presse%20Mars%202016\FRANCE_VISUELS_2016.xlsx!TABL%20ECO%20PAR%20SECT!L2C2:L21C10"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vmlDrawing" Target="../drawings/vmlDrawing8.vml"/><Relationship Id="rId5" Type="http://schemas.openxmlformats.org/officeDocument/2006/relationships/image" Target="../media/image17.emf"/><Relationship Id="rId4" Type="http://schemas.openxmlformats.org/officeDocument/2006/relationships/oleObject" Target="file:///\\FR-forlan\General\Production\Conseil%20des%20Ventes\2_Bilan%202016\_FRANCE\2.%20Contenus%20graphiques\1.%20Communiqu&#233;%20de%20presse%20Mars%202016\FRANCE_VISUELS_2016.xlsx!2-8%20TOP%2020%20GENERAL!L7C1:L30C8"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image" Target="../media/image19.emf"/><Relationship Id="rId5" Type="http://schemas.openxmlformats.org/officeDocument/2006/relationships/image" Target="../media/image18.emf"/><Relationship Id="rId4" Type="http://schemas.openxmlformats.org/officeDocument/2006/relationships/oleObject" Target="file:///C:\Users\osavinelli\Desktop\CVV\FRANCE_VISUELS_2016.xlsx!2-5%20VENTIL%20MA%20PAR%20REGION!L4C1:L18C5"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image" Target="../media/image21.emf"/><Relationship Id="rId3" Type="http://schemas.openxmlformats.org/officeDocument/2006/relationships/notesSlide" Target="../notesSlides/notesSlide14.xml"/><Relationship Id="rId7" Type="http://schemas.openxmlformats.org/officeDocument/2006/relationships/oleObject" Target="file:///C:\Users\osavinelli\Desktop\CVV\FRANCE_VISUELS_2016.xlsx!3-1%20EVOL%20MA%20AOC!%5bFRANCE_VISUELS_2016.xlsx%5d3-1%20EVOL%20MA%20AOC%20Graphique%201" TargetMode="External"/><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image" Target="../media/image9.png"/><Relationship Id="rId5" Type="http://schemas.openxmlformats.org/officeDocument/2006/relationships/image" Target="../media/image20.emf"/><Relationship Id="rId4" Type="http://schemas.openxmlformats.org/officeDocument/2006/relationships/oleObject" Target="file:///C:\Users\osavinelli\Desktop\CVV\FRANCE_VISUELS_2016.xlsx!TABL%20ECO%20PAR%20SECT!%5bFRANCE_VISUELS_2016.xlsx%5dTABL%20ECO%20PAR%20SECT%20Graphique%202"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23.emf"/><Relationship Id="rId3" Type="http://schemas.openxmlformats.org/officeDocument/2006/relationships/notesSlide" Target="../notesSlides/notesSlide15.xml"/><Relationship Id="rId7" Type="http://schemas.openxmlformats.org/officeDocument/2006/relationships/oleObject" Target="file:///\\FR-forlan\General\Production\Conseil%20des%20Ventes\2_Bilan%202016\_FRANCE\2.%20Contenus%20graphiques\1.%20Communiqu&#233;%20de%20presse%20Mars%202016\FRANCE_VISUELS_2016.xlsx!3-2%20VENT%20ART%20OB!%5bFRANCE_VISUELS_2016.xlsx%5d3-2%20VENT%20ART%20OB%20Graphique%206" TargetMode="External"/><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image" Target="../media/image22.emf"/><Relationship Id="rId5" Type="http://schemas.openxmlformats.org/officeDocument/2006/relationships/oleObject" Target="file:///\\FR-forlan\General\Production\Conseil%20des%20Ventes\2_Bilan%202016\_FRANCE\2.%20Contenus%20graphiques\1.%20Communiqu&#233;%20de%20presse%20Mars%202016\FRANCE_VISUELS_2016.xlsx!3-2%20VENT%20ART%20OB!%5bFRANCE_VISUELS_2016.xlsx%5d3-2%20VENT%20ART%20OB%20Graphique%207" TargetMode="Externa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12.vml"/><Relationship Id="rId5" Type="http://schemas.openxmlformats.org/officeDocument/2006/relationships/image" Target="../media/image24.emf"/><Relationship Id="rId4" Type="http://schemas.openxmlformats.org/officeDocument/2006/relationships/oleObject" Target="file:///\\FR-forlan\General\Production\Conseil%20des%20Ventes\2_Bilan%202016\_FRANCE\2.%20Contenus%20graphiques\1.%20Communiqu&#233;%20de%20presse%20Mars%202016\FRANCE_VISUELS_2016.xlsx!3-11%20TOP%2020%20AO%20!L4C1:L28C7"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26.emf"/><Relationship Id="rId2" Type="http://schemas.openxmlformats.org/officeDocument/2006/relationships/slideLayout" Target="../slideLayouts/slideLayout6.xml"/><Relationship Id="rId1" Type="http://schemas.openxmlformats.org/officeDocument/2006/relationships/vmlDrawing" Target="../drawings/vmlDrawing13.vml"/><Relationship Id="rId6" Type="http://schemas.openxmlformats.org/officeDocument/2006/relationships/oleObject" Target="file:///\\FR-forlan\General\Production\Conseil%20des%20Ventes\2_Bilan%202016\_FRANCE\2.%20Contenus%20graphiques\1.%20Communiqu&#233;%20de%20presse%20Mars%202016\FRANCE_VISUELS_2016.xlsx!3-13%20EVOL%20SALLES%20PARIS!%5bFRANCE_VISUELS_2016.xlsx%5d3-13%20EVOL%20SALLES%20PARIS%20Graphique%204" TargetMode="External"/><Relationship Id="rId5" Type="http://schemas.openxmlformats.org/officeDocument/2006/relationships/image" Target="../media/image25.emf"/><Relationship Id="rId4" Type="http://schemas.openxmlformats.org/officeDocument/2006/relationships/oleObject" Target="file:///\\FR-forlan\General\Production\Conseil%20des%20Ventes\2_Bilan%202016\_FRANCE\2.%20Contenus%20graphiques\1.%20Communiqu&#233;%20de%20presse%20Mars%202016\FRANCE_VISUELS_2016.xlsx!3-13%20EVOL%20SALLES%20PARIS!L45C1:L54C13"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notesSlide" Target="../notesSlides/notesSlide23.xml"/><Relationship Id="rId7" Type="http://schemas.openxmlformats.org/officeDocument/2006/relationships/image" Target="../media/image28.emf"/><Relationship Id="rId2" Type="http://schemas.openxmlformats.org/officeDocument/2006/relationships/slideLayout" Target="../slideLayouts/slideLayout6.xml"/><Relationship Id="rId1" Type="http://schemas.openxmlformats.org/officeDocument/2006/relationships/vmlDrawing" Target="../drawings/vmlDrawing14.vml"/><Relationship Id="rId6" Type="http://schemas.openxmlformats.org/officeDocument/2006/relationships/oleObject" Target="file:///\\FR-FORLAN\General\Production\Conseil%20des%20Ventes\2_Bilan%202016\_FRANCE\2.%20Contenus%20graphiques\1.%20Communiqu&#233;%20de%20presse%20Mars%202016\FRANCE_VISUELS_2016.xlsx!4-1EVOL%20MA%20VOMI%20!%5bFRANCE_VISUELS_2016.xlsx%5d4-1EVOL%20MA%20VOMI%20%20Graphique%201" TargetMode="External"/><Relationship Id="rId5" Type="http://schemas.openxmlformats.org/officeDocument/2006/relationships/image" Target="../media/image27.emf"/><Relationship Id="rId4" Type="http://schemas.openxmlformats.org/officeDocument/2006/relationships/oleObject" Target="file:///\\FR-FORLAN\General\Production\Conseil%20des%20Ventes\2_Bilan%202016\_FRANCE\2.%20Contenus%20graphiques\1.%20Communiqu&#233;%20de%20presse%20Mars%202016\FRANCE_VISUELS_2016.xlsx!TABL%20ECO%20PAR%20SECT!%5bFRANCE_VISUELS_2016.xlsx%5dTABL%20ECO%20PAR%20SECT%20Graphique%204" TargetMode="Externa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6.xml"/><Relationship Id="rId1" Type="http://schemas.openxmlformats.org/officeDocument/2006/relationships/vmlDrawing" Target="../drawings/vmlDrawing15.vml"/><Relationship Id="rId5" Type="http://schemas.openxmlformats.org/officeDocument/2006/relationships/image" Target="../media/image29.emf"/><Relationship Id="rId4" Type="http://schemas.openxmlformats.org/officeDocument/2006/relationships/oleObject" Target="file:///\\FR-forlan\General\Production\Conseil%20des%20Ventes\2_Bilan%202016\_FRANCE\2.%20Contenus%20graphiques\1.%20Communiqu&#233;%20de%20presse%20Mars%202016\FRANCE_VISUELS_2016.xlsx!4-3-TOP%2020%20VOMI!L4C2:L28C8"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8" Type="http://schemas.openxmlformats.org/officeDocument/2006/relationships/image" Target="../media/image31.emf"/><Relationship Id="rId3" Type="http://schemas.openxmlformats.org/officeDocument/2006/relationships/notesSlide" Target="../notesSlides/notesSlide28.xml"/><Relationship Id="rId7" Type="http://schemas.openxmlformats.org/officeDocument/2006/relationships/oleObject" Target="file:///\\FR-FORLAN\General\Production\Conseil%20des%20Ventes\2_Bilan%202016\_FRANCE\2.%20Contenus%20graphiques\1.%20Communiqu&#233;%20de%20presse%20Mars%202016\FRANCE_VISUELS_2016.xlsx!TOP%205%20Chevaux!L5C2:L11C8" TargetMode="External"/><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image" Target="../media/image10.png"/><Relationship Id="rId5" Type="http://schemas.openxmlformats.org/officeDocument/2006/relationships/image" Target="../media/image30.emf"/><Relationship Id="rId4" Type="http://schemas.openxmlformats.org/officeDocument/2006/relationships/oleObject" Target="file:///\\FR-FORLAN\General\Production\Conseil%20des%20Ventes\2_Bilan%202016\_FRANCE\2.%20Contenus%20graphiques\1.%20Communiqu&#233;%20de%20presse%20Mars%202016\FRANCE_VISUELS_2016.xlsx!5-1%20EVOL%20CHEVAUX!%5bFRANCE_VISUELS_2016.xlsx%5d5-1%20EVOL%20CHEVAUX%20Graphique%201"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file:///\\FR-forlan\General\Production\Conseil%20des%20Ventes\2_Bilan%202016\_FRANCE\2.%20Contenus%20graphiques\1.%20Communiqu&#233;%20de%20presse%20Mars%202016\1.%20Template\FRANCE_VISUELS_2016.xlsx!1-1%20NB%20OVV!%5bFRANCE_VISUELS_2016.xlsx%5d1-1%20NB%20OVV%20Graphique%201"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8" Type="http://schemas.openxmlformats.org/officeDocument/2006/relationships/oleObject" Target="file:///\\FR-forlan\General\Production\Conseil%20des%20Ventes\2_Bilan%202016\_FRANCE\2.%20Contenus%20graphiques\1.%20Communiqu&#233;%20de%20presse%20Mars%202016\FRANCE_VISUELS_2016.xlsx!Gr&#233;%20&#224;%20gr&#233;!%5bFRANCE_VISUELS_2016.xlsx%5dGr&#233;%20&#224;%20gr&#233;%20Graphique%204" TargetMode="External"/><Relationship Id="rId3" Type="http://schemas.openxmlformats.org/officeDocument/2006/relationships/notesSlide" Target="../notesSlides/notesSlide31.xml"/><Relationship Id="rId7" Type="http://schemas.openxmlformats.org/officeDocument/2006/relationships/image" Target="../media/image11.png"/><Relationship Id="rId2" Type="http://schemas.openxmlformats.org/officeDocument/2006/relationships/slideLayout" Target="../slideLayouts/slideLayout6.xml"/><Relationship Id="rId1" Type="http://schemas.openxmlformats.org/officeDocument/2006/relationships/vmlDrawing" Target="../drawings/vmlDrawing17.vml"/><Relationship Id="rId6" Type="http://schemas.openxmlformats.org/officeDocument/2006/relationships/image" Target="../media/image9.png"/><Relationship Id="rId5" Type="http://schemas.openxmlformats.org/officeDocument/2006/relationships/image" Target="../media/image32.emf"/><Relationship Id="rId4" Type="http://schemas.openxmlformats.org/officeDocument/2006/relationships/oleObject" Target="file:///\\FR-FORLAN\General\Production\Conseil%20des%20Ventes\2_Bilan%202016\_FRANCE\2.%20Contenus%20graphiques\1.%20Communiqu&#233;%20de%20presse%20Mars%202016\FRANCE_VISUELS_2016.xlsx!Gr&#233;%20&#224;%20gr&#233;!%5bFRANCE_VISUELS_2016.xlsx%5dGr&#233;%20&#224;%20gr&#233;%20Graphique%203" TargetMode="External"/><Relationship Id="rId9" Type="http://schemas.openxmlformats.org/officeDocument/2006/relationships/image" Target="../media/image33.emf"/></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8" Type="http://schemas.openxmlformats.org/officeDocument/2006/relationships/oleObject" Target="file:///\\FR-forlan\General\Production\Conseil%20des%20Ventes\2_Bilan%202016\_FRANCE\2.%20Contenus%20graphiques\1.%20Communiqu&#233;%20de%20presse%20Mars%202016\1.%20Template\FRANCE_VISUELS_2016.xlsx!2-11%20Ventes%20&#233;lectronique!%5bFRANCE_VISUELS_2016.xlsx%5d2-11%20Ventes%20&#233;lectronique%20Graphique%206" TargetMode="External"/><Relationship Id="rId3" Type="http://schemas.openxmlformats.org/officeDocument/2006/relationships/notesSlide" Target="../notesSlides/notesSlide33.xml"/><Relationship Id="rId7" Type="http://schemas.openxmlformats.org/officeDocument/2006/relationships/image" Target="../media/image35.emf"/><Relationship Id="rId2" Type="http://schemas.openxmlformats.org/officeDocument/2006/relationships/slideLayout" Target="../slideLayouts/slideLayout6.xml"/><Relationship Id="rId1" Type="http://schemas.openxmlformats.org/officeDocument/2006/relationships/vmlDrawing" Target="../drawings/vmlDrawing18.vml"/><Relationship Id="rId6" Type="http://schemas.openxmlformats.org/officeDocument/2006/relationships/oleObject" Target="file:///\\FR-FORLAN\General\Production\Conseil%20des%20Ventes\2_Bilan%202016\_FRANCE\2.%20Contenus%20graphiques\1.%20Communiqu&#233;%20de%20presse%20Mars%202016\FRANCE_VISUELS_2016.xlsx!2-11%20Ventes%20&#233;lectronique!%5bFRANCE_VISUELS_2016.xlsx%5d2-11%20Ventes%20&#233;lectronique%20Graphique%205" TargetMode="External"/><Relationship Id="rId11" Type="http://schemas.openxmlformats.org/officeDocument/2006/relationships/image" Target="../media/image37.png"/><Relationship Id="rId5" Type="http://schemas.openxmlformats.org/officeDocument/2006/relationships/image" Target="../media/image34.emf"/><Relationship Id="rId10" Type="http://schemas.openxmlformats.org/officeDocument/2006/relationships/image" Target="../media/image11.png"/><Relationship Id="rId4" Type="http://schemas.openxmlformats.org/officeDocument/2006/relationships/oleObject" Target="file:///\\FR-FORLAN\General\Production\Conseil%20des%20Ventes\2_Bilan%202016\_FRANCE\2.%20Contenus%20graphiques\1.%20Communiqu&#233;%20de%20presse%20Mars%202016\FRANCE_VISUELS_2016.xlsx!2-11%20Ventes%20&#233;lectronique!%5bFRANCE_VISUELS_2016.xlsx%5d2-11%20Ventes%20&#233;lectronique%20Graphique%2010" TargetMode="External"/><Relationship Id="rId9" Type="http://schemas.openxmlformats.org/officeDocument/2006/relationships/image" Target="../media/image36.emf"/></Relationships>
</file>

<file path=ppt/slides/_rels/slide35.xml.rels><?xml version="1.0" encoding="UTF-8" standalone="yes"?>
<Relationships xmlns="http://schemas.openxmlformats.org/package/2006/relationships"><Relationship Id="rId8" Type="http://schemas.openxmlformats.org/officeDocument/2006/relationships/oleObject" Target="file:///\\FR-FORLAN\General\Production\Conseil%20des%20Ventes\2_Bilan%202016\_FRANCE\2.%20Contenus%20graphiques\1.%20Communiqu&#233;%20de%20presse%20Mars%202016\FRANCE_VISUELS_2016.xlsx!Ventes%20&#233;lectronique%20Par%20SOC!%5bFRANCE_VISUELS_2016.xlsx%5dVentes%20&#233;lectronique%20Par%20SOC%20Graphique%208" TargetMode="External"/><Relationship Id="rId3" Type="http://schemas.openxmlformats.org/officeDocument/2006/relationships/notesSlide" Target="../notesSlides/notesSlide34.xml"/><Relationship Id="rId7" Type="http://schemas.openxmlformats.org/officeDocument/2006/relationships/image" Target="../media/image39.emf"/><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oleObject" Target="file:///\\FR-FORLAN\General\Production\Conseil%20des%20Ventes\2_Bilan%202016\_FRANCE\2.%20Contenus%20graphiques\1.%20Communiqu&#233;%20de%20presse%20Mars%202016\FRANCE_VISUELS_2016.xlsx!Ventes%20&#233;lectronique%20Par%20SOC!%5bFRANCE_VISUELS_2016.xlsx%5dVentes%20&#233;lectronique%20Par%20SOC%20Graphique%207" TargetMode="External"/><Relationship Id="rId5" Type="http://schemas.openxmlformats.org/officeDocument/2006/relationships/image" Target="../media/image38.emf"/><Relationship Id="rId4" Type="http://schemas.openxmlformats.org/officeDocument/2006/relationships/oleObject" Target="file:///\\FR-FORLAN\General\Production\Conseil%20des%20Ventes\2_Bilan%202016\_FRANCE\2.%20Contenus%20graphiques\1.%20Communiqu&#233;%20de%20presse%20Mars%202016\FRANCE_VISUELS_2016.xlsx!2-11%20Ventes%20&#233;lectronique!%5bFRANCE_VISUELS_2016.xlsx%5d2-11%20Ventes%20&#233;lectronique%20Graphique%206" TargetMode="External"/><Relationship Id="rId9" Type="http://schemas.openxmlformats.org/officeDocument/2006/relationships/image" Target="../media/image40.emf"/></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8" Type="http://schemas.openxmlformats.org/officeDocument/2006/relationships/oleObject" Target="file:///\\FR-forlan\General\Production\Conseil%20des%20Ventes\2_Bilan%202016\_FRANCE\2.%20Contenus%20graphiques\1.%20Communiqu&#233;%20de%20presse%20Mars%202016\FRANCE_VISUELS_2016.xlsx!2-12%20VENTES%20INTERNATIONALES!%5bFRANCE_VISUELS_2016.xlsx%5d2-12%20VENTES%20INTERNATIONALES%20Graphique%203" TargetMode="External"/><Relationship Id="rId3" Type="http://schemas.openxmlformats.org/officeDocument/2006/relationships/notesSlide" Target="../notesSlides/notesSlide36.xml"/><Relationship Id="rId7" Type="http://schemas.openxmlformats.org/officeDocument/2006/relationships/image" Target="../media/image42.emf"/><Relationship Id="rId2" Type="http://schemas.openxmlformats.org/officeDocument/2006/relationships/slideLayout" Target="../slideLayouts/slideLayout6.xml"/><Relationship Id="rId1" Type="http://schemas.openxmlformats.org/officeDocument/2006/relationships/vmlDrawing" Target="../drawings/vmlDrawing20.vml"/><Relationship Id="rId6" Type="http://schemas.openxmlformats.org/officeDocument/2006/relationships/oleObject" Target="file:///\\FR-FORLAN\General\Production\Conseil%20des%20Ventes\2_Bilan%202016\_FRANCE\2.%20Contenus%20graphiques\1.%20Communiqu&#233;%20de%20presse%20Mars%202016\FRANCE_VISUELS_2016.xlsx!2-12%20VENTES%20INTERNATIONALES!%5bFRANCE_VISUELS_2016.xlsx%5d2-12%20VENTES%20INTERNATIONALES%20Graphique%204" TargetMode="External"/><Relationship Id="rId5" Type="http://schemas.openxmlformats.org/officeDocument/2006/relationships/image" Target="../media/image41.emf"/><Relationship Id="rId4" Type="http://schemas.openxmlformats.org/officeDocument/2006/relationships/oleObject" Target="file:///\\FR-forlan\General\Production\Conseil%20des%20Ventes\2_Bilan%202016\_FRANCE\2.%20Contenus%20graphiques\1.%20Communiqu&#233;%20de%20presse%20Mars%202016\FRANCE_VISUELS_2016.xlsx!2-12%20VENTES%20INTERNATIONALES!%5bFRANCE_VISUELS_2016.xlsx%5d2-12%20VENTES%20INTERNATIONALES%20Graphique%206" TargetMode="External"/><Relationship Id="rId9" Type="http://schemas.openxmlformats.org/officeDocument/2006/relationships/image" Target="../media/image43.emf"/></Relationships>
</file>

<file path=ppt/slides/_rels/slide38.xml.rels><?xml version="1.0" encoding="UTF-8" standalone="yes"?>
<Relationships xmlns="http://schemas.openxmlformats.org/package/2006/relationships"><Relationship Id="rId3" Type="http://schemas.openxmlformats.org/officeDocument/2006/relationships/hyperlink" Target="mailto:info@conseildesventes.fr" TargetMode="External"/><Relationship Id="rId2" Type="http://schemas.openxmlformats.org/officeDocument/2006/relationships/notesSlide" Target="../notesSlides/notesSlide37.xml"/><Relationship Id="rId1" Type="http://schemas.openxmlformats.org/officeDocument/2006/relationships/slideLayout" Target="../slideLayouts/slideLayout6.xml"/><Relationship Id="rId5" Type="http://schemas.openxmlformats.org/officeDocument/2006/relationships/hyperlink" Target="mailto:a.chausson@conseildesventes.fr" TargetMode="External"/><Relationship Id="rId4" Type="http://schemas.openxmlformats.org/officeDocument/2006/relationships/hyperlink" Target="http://www.conseildesventes.fr/"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oleObject" Target="file:///C:\Users\osavinelli\Desktop\CVV\FRANCE_VISUELS_2016.xlsx!OVV%20par%20r&#233;gions!%5bFRANCE_VISUELS_2016.xlsx%5dOVV%20par%20r&#233;gions%20Graphique%201"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file:///\\FR-FORLAN\General\Production\Conseil%20des%20Ventes\2_Bilan%202016\_FRANCE\2.%20Contenus%20graphiques\1.%20Communiqu&#233;%20de%20presse%20Mars%202016\FRANCE_VISUELS_2016.xlsx!Emploi!%5bFRANCE_VISUELS_2016.xlsx%5dEmploi%20Graphique%201"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8.png"/><Relationship Id="rId5" Type="http://schemas.openxmlformats.org/officeDocument/2006/relationships/image" Target="../media/image7.emf"/><Relationship Id="rId4" Type="http://schemas.openxmlformats.org/officeDocument/2006/relationships/oleObject" Target="file:///\\FR-FORLAN\General\Production\Conseil%20des%20Ventes\2_Bilan%202016\_FRANCE\2.%20Contenus%20graphiques\1.%20Communiqu&#233;%20de%20presse%20Mars%202016\FRANCE_VISUELS_2016.xlsx!2-1%20EVOL%20MT%20VAE!%5bFRANCE_VISUELS_2016.xlsx%5d2-1%20EVOL%20MT%20VAE%20Graphique%201"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8" Type="http://schemas.openxmlformats.org/officeDocument/2006/relationships/oleObject" Target="file:///\\FR-FORLAN\General\Production\Conseil%20des%20Ventes\2_Bilan%202016\_FRANCE\2.%20Contenus%20graphiques\1.%20Communiqu&#233;%20de%20presse%20Mars%202016\FRANCE_VISUELS_2016.xlsx!2-2%20VENTILATION%20%20MT!%5bFRANCE_VISUELS_2016.xlsx%5d2-2%20VENTILATION%20%20MT%20Graphique%204" TargetMode="External"/><Relationship Id="rId3" Type="http://schemas.openxmlformats.org/officeDocument/2006/relationships/notesSlide" Target="../notesSlides/notesSlide8.xml"/><Relationship Id="rId7" Type="http://schemas.openxmlformats.org/officeDocument/2006/relationships/image" Target="../media/image13.emf"/><Relationship Id="rId12" Type="http://schemas.openxmlformats.org/officeDocument/2006/relationships/image" Target="../media/image11.png"/><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file:///\\FR-FORLAN\General\Production\Conseil%20des%20Ventes\2_Bilan%202016\_FRANCE\2.%20Contenus%20graphiques\1.%20Communiqu&#233;%20de%20presse%20Mars%202016\FRANCE_VISUELS_2016.xlsx!2-2%20VENTILATION%20%20MT!%5bFRANCE_VISUELS_2016.xlsx%5d2-2%20VENTILATION%20%20MT%20Graphique%208" TargetMode="External"/><Relationship Id="rId11" Type="http://schemas.openxmlformats.org/officeDocument/2006/relationships/image" Target="../media/image10.png"/><Relationship Id="rId5" Type="http://schemas.openxmlformats.org/officeDocument/2006/relationships/image" Target="../media/image12.emf"/><Relationship Id="rId10" Type="http://schemas.openxmlformats.org/officeDocument/2006/relationships/image" Target="../media/image9.png"/><Relationship Id="rId4" Type="http://schemas.openxmlformats.org/officeDocument/2006/relationships/oleObject" Target="file:///\\FR-FORLAN\General\Production\Conseil%20des%20Ventes\2_Bilan%202016\_FRANCE\2.%20Contenus%20graphiques\1.%20Communiqu&#233;%20de%20presse%20Mars%202016\FRANCE_VISUELS_2016.xlsx!2-2%20VENTILATION%20%20MT!%5bFRANCE_VISUELS_2016.xlsx%5d2-2%20VENTILATION%20%20MT%20Graphique%207" TargetMode="External"/><Relationship Id="rId9" Type="http://schemas.openxmlformats.org/officeDocument/2006/relationships/image" Target="../media/image1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08075" y="2936383"/>
            <a:ext cx="7166069" cy="1908912"/>
          </a:xfrm>
          <a:noFill/>
        </p:spPr>
        <p:txBody>
          <a:bodyPr>
            <a:noAutofit/>
          </a:bodyPr>
          <a:lstStyle/>
          <a:p>
            <a:pPr>
              <a:lnSpc>
                <a:spcPct val="100000"/>
              </a:lnSpc>
              <a:spcBef>
                <a:spcPts val="100"/>
              </a:spcBef>
            </a:pPr>
            <a:r>
              <a:rPr lang="fr-FR" sz="2800" b="0" dirty="0" smtClean="0">
                <a:solidFill>
                  <a:srgbClr val="12304B"/>
                </a:solidFill>
                <a:ea typeface="Arial Unicode MS" panose="020B0604020202020204" pitchFamily="34" charset="-128"/>
              </a:rPr>
              <a:t>Le marché des ventes volontaires de meubles aux enchères publiques en France</a:t>
            </a:r>
            <a:r>
              <a:rPr lang="fr-FR" sz="2800" b="0" dirty="0" smtClean="0">
                <a:ea typeface="Arial Unicode MS" panose="020B0604020202020204" pitchFamily="34" charset="-128"/>
              </a:rPr>
              <a:t/>
            </a:r>
            <a:br>
              <a:rPr lang="fr-FR" sz="2800" b="0" dirty="0" smtClean="0">
                <a:ea typeface="Arial Unicode MS" panose="020B0604020202020204" pitchFamily="34" charset="-128"/>
              </a:rPr>
            </a:br>
            <a:r>
              <a:rPr lang="fr-FR" sz="2800" b="0" dirty="0" smtClean="0">
                <a:solidFill>
                  <a:srgbClr val="A30B3B"/>
                </a:solidFill>
                <a:ea typeface="Arial Unicode MS" panose="020B0604020202020204" pitchFamily="34" charset="-128"/>
              </a:rPr>
              <a:t>2015</a:t>
            </a:r>
            <a:endParaRPr lang="fr-FR" sz="2800" b="0" dirty="0">
              <a:solidFill>
                <a:srgbClr val="A30B3B"/>
              </a:solidFill>
              <a:ea typeface="Arial Unicode MS" panose="020B0604020202020204" pitchFamily="34" charset="-128"/>
            </a:endParaRPr>
          </a:p>
        </p:txBody>
      </p:sp>
      <p:sp>
        <p:nvSpPr>
          <p:cNvPr id="3" name="Sous-titre 2"/>
          <p:cNvSpPr>
            <a:spLocks noGrp="1"/>
          </p:cNvSpPr>
          <p:nvPr>
            <p:ph type="subTitle" idx="1"/>
          </p:nvPr>
        </p:nvSpPr>
        <p:spPr>
          <a:xfrm>
            <a:off x="794872" y="5512721"/>
            <a:ext cx="7507706" cy="859622"/>
          </a:xfrm>
        </p:spPr>
        <p:txBody>
          <a:bodyPr>
            <a:noAutofit/>
          </a:bodyPr>
          <a:lstStyle/>
          <a:p>
            <a:r>
              <a:rPr lang="fr-FR" sz="2000" smtClean="0">
                <a:solidFill>
                  <a:srgbClr val="70849D"/>
                </a:solidFill>
                <a:latin typeface="Arial" panose="020B0604020202020204" pitchFamily="34" charset="0"/>
                <a:ea typeface="Arial Unicode MS" panose="020B0604020202020204" pitchFamily="34" charset="-128"/>
                <a:cs typeface="Arial" panose="020B0604020202020204" pitchFamily="34" charset="0"/>
              </a:rPr>
              <a:t>Résultats de l’enquête annuelle </a:t>
            </a:r>
          </a:p>
          <a:p>
            <a:r>
              <a:rPr lang="fr-FR" sz="2000" smtClean="0">
                <a:solidFill>
                  <a:srgbClr val="70849D"/>
                </a:solidFill>
                <a:latin typeface="Arial" panose="020B0604020202020204" pitchFamily="34" charset="0"/>
                <a:ea typeface="Arial Unicode MS" panose="020B0604020202020204" pitchFamily="34" charset="-128"/>
                <a:cs typeface="Arial" panose="020B0604020202020204" pitchFamily="34" charset="0"/>
              </a:rPr>
              <a:t>menée auprès de l’ensemble des opérateurs volontaires</a:t>
            </a:r>
            <a:endParaRPr lang="fr-FR" sz="2000" dirty="0" smtClean="0">
              <a:solidFill>
                <a:srgbClr val="70849D"/>
              </a:solidFill>
              <a:latin typeface="Arial" panose="020B0604020202020204" pitchFamily="34" charset="0"/>
              <a:ea typeface="Arial Unicode MS" panose="020B0604020202020204" pitchFamily="34" charset="-128"/>
              <a:cs typeface="Arial" panose="020B0604020202020204" pitchFamily="34" charset="0"/>
            </a:endParaRPr>
          </a:p>
        </p:txBody>
      </p:sp>
      <p:sp>
        <p:nvSpPr>
          <p:cNvPr id="10" name="Sous-titre 2"/>
          <p:cNvSpPr txBox="1">
            <a:spLocks/>
          </p:cNvSpPr>
          <p:nvPr/>
        </p:nvSpPr>
        <p:spPr>
          <a:xfrm>
            <a:off x="145475" y="6187105"/>
            <a:ext cx="8806501" cy="521555"/>
          </a:xfrm>
          <a:prstGeom prst="rect">
            <a:avLst/>
          </a:prstGeom>
          <a:solidFill>
            <a:schemeClr val="bg1"/>
          </a:solidFill>
        </p:spPr>
        <p:txBody>
          <a:bodyPr vert="horz" lIns="91440" tIns="45720" rIns="91440" bIns="45720" rtlCol="0" anchor="ctr">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fr-FR" sz="1100" dirty="0" smtClean="0">
                <a:solidFill>
                  <a:srgbClr val="70849D"/>
                </a:solidFill>
                <a:latin typeface="Arial" panose="020B0604020202020204" pitchFamily="34" charset="0"/>
                <a:ea typeface="Arial Unicode MS" panose="020B0604020202020204" pitchFamily="34" charset="-128"/>
                <a:cs typeface="Arial" panose="020B0604020202020204" pitchFamily="34" charset="0"/>
              </a:rPr>
              <a:t>Conseil des ventes</a:t>
            </a:r>
            <a:endParaRPr lang="fr-FR" sz="1100" dirty="0">
              <a:solidFill>
                <a:srgbClr val="70849D"/>
              </a:solidFill>
              <a:latin typeface="Arial" panose="020B0604020202020204" pitchFamily="34" charset="0"/>
              <a:ea typeface="Arial Unicode MS" panose="020B0604020202020204" pitchFamily="34" charset="-128"/>
              <a:cs typeface="Arial" panose="020B0604020202020204" pitchFamily="34" charset="0"/>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7276" y="1017047"/>
            <a:ext cx="1456019" cy="1456019"/>
          </a:xfrm>
          <a:prstGeom prst="rect">
            <a:avLst/>
          </a:prstGeom>
        </p:spPr>
      </p:pic>
    </p:spTree>
    <p:extLst>
      <p:ext uri="{BB962C8B-B14F-4D97-AF65-F5344CB8AC3E}">
        <p14:creationId xmlns:p14="http://schemas.microsoft.com/office/powerpoint/2010/main" val="2785736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t 1"/>
          <p:cNvGraphicFramePr>
            <a:graphicFrameLocks noChangeAspect="1"/>
          </p:cNvGraphicFramePr>
          <p:nvPr>
            <p:extLst>
              <p:ext uri="{D42A27DB-BD31-4B8C-83A1-F6EECF244321}">
                <p14:modId xmlns:p14="http://schemas.microsoft.com/office/powerpoint/2010/main" val="3947505420"/>
              </p:ext>
            </p:extLst>
          </p:nvPr>
        </p:nvGraphicFramePr>
        <p:xfrm>
          <a:off x="431800" y="2206273"/>
          <a:ext cx="8281988" cy="3771900"/>
        </p:xfrm>
        <a:graphic>
          <a:graphicData uri="http://schemas.openxmlformats.org/presentationml/2006/ole">
            <mc:AlternateContent xmlns:mc="http://schemas.openxmlformats.org/markup-compatibility/2006">
              <mc:Choice xmlns:v="urn:schemas-microsoft-com:vml" Requires="v">
                <p:oleObj spid="_x0000_s8871" name="Worksheet" r:id="rId4" imgW="8281338" imgH="3771855" progId="Excel.Sheet.12">
                  <p:link updateAutomatic="1"/>
                </p:oleObj>
              </mc:Choice>
              <mc:Fallback>
                <p:oleObj name="Worksheet" r:id="rId4" imgW="8281338" imgH="3771855" progId="Excel.Sheet.12">
                  <p:link updateAutomatic="1"/>
                  <p:pic>
                    <p:nvPicPr>
                      <p:cNvPr id="0" name=""/>
                      <p:cNvPicPr/>
                      <p:nvPr/>
                    </p:nvPicPr>
                    <p:blipFill>
                      <a:blip r:embed="rId5"/>
                      <a:stretch>
                        <a:fillRect/>
                      </a:stretch>
                    </p:blipFill>
                    <p:spPr>
                      <a:xfrm>
                        <a:off x="431800" y="2206273"/>
                        <a:ext cx="8281988" cy="3771900"/>
                      </a:xfrm>
                      <a:prstGeom prst="rect">
                        <a:avLst/>
                      </a:prstGeom>
                    </p:spPr>
                  </p:pic>
                </p:oleObj>
              </mc:Fallback>
            </mc:AlternateContent>
          </a:graphicData>
        </a:graphic>
      </p:graphicFrame>
      <p:sp>
        <p:nvSpPr>
          <p:cNvPr id="6" name="Titre 5"/>
          <p:cNvSpPr>
            <a:spLocks noGrp="1"/>
          </p:cNvSpPr>
          <p:nvPr>
            <p:ph type="title"/>
          </p:nvPr>
        </p:nvSpPr>
        <p:spPr>
          <a:xfrm>
            <a:off x="404261" y="294392"/>
            <a:ext cx="7834964" cy="540000"/>
          </a:xfrm>
        </p:spPr>
        <p:txBody>
          <a:bodyPr>
            <a:normAutofit/>
          </a:bodyPr>
          <a:lstStyle/>
          <a:p>
            <a:pPr marL="357188"/>
            <a:r>
              <a:rPr lang="fr-FR" sz="2000" b="0" dirty="0" smtClean="0"/>
              <a:t>Répartition des montants adjugés par secteur d’activité</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10</a:t>
            </a:fld>
            <a:endParaRPr lang="fr-FR">
              <a:latin typeface="Arial" panose="020B0604020202020204" pitchFamily="34" charset="0"/>
              <a:cs typeface="Arial" panose="020B0604020202020204" pitchFamily="34" charset="0"/>
            </a:endParaRPr>
          </a:p>
        </p:txBody>
      </p:sp>
      <p:sp>
        <p:nvSpPr>
          <p:cNvPr id="18" name="Rectangle 17"/>
          <p:cNvSpPr/>
          <p:nvPr/>
        </p:nvSpPr>
        <p:spPr>
          <a:xfrm>
            <a:off x="1110623" y="1480516"/>
            <a:ext cx="1523419" cy="626716"/>
          </a:xfrm>
          <a:prstGeom prst="rect">
            <a:avLst/>
          </a:prstGeom>
          <a:noFill/>
        </p:spPr>
        <p:txBody>
          <a:bodyPr wrap="square" anchor="ctr">
            <a:noAutofit/>
          </a:bodyPr>
          <a:lstStyle/>
          <a:p>
            <a:pPr algn="ctr"/>
            <a:r>
              <a:rPr lang="fr-FR" dirty="0" smtClean="0">
                <a:solidFill>
                  <a:srgbClr val="604A7B"/>
                </a:solidFill>
                <a:latin typeface="Arial" panose="020B0604020202020204" pitchFamily="34" charset="0"/>
                <a:cs typeface="Arial" panose="020B0604020202020204" pitchFamily="34" charset="0"/>
              </a:rPr>
              <a:t>Art &amp; Objets de collection</a:t>
            </a:r>
            <a:endParaRPr lang="fr-FR" dirty="0">
              <a:solidFill>
                <a:srgbClr val="604A7B"/>
              </a:solidFill>
              <a:latin typeface="Arial" panose="020B0604020202020204" pitchFamily="34" charset="0"/>
              <a:cs typeface="Arial" panose="020B0604020202020204" pitchFamily="34" charset="0"/>
            </a:endParaRPr>
          </a:p>
        </p:txBody>
      </p:sp>
      <p:sp>
        <p:nvSpPr>
          <p:cNvPr id="19" name="Rectangle 18"/>
          <p:cNvSpPr/>
          <p:nvPr/>
        </p:nvSpPr>
        <p:spPr>
          <a:xfrm>
            <a:off x="3808485" y="1471604"/>
            <a:ext cx="1523419" cy="626716"/>
          </a:xfrm>
          <a:prstGeom prst="rect">
            <a:avLst/>
          </a:prstGeom>
          <a:noFill/>
        </p:spPr>
        <p:txBody>
          <a:bodyPr wrap="square" anchor="ctr">
            <a:noAutofit/>
          </a:bodyPr>
          <a:lstStyle/>
          <a:p>
            <a:pPr algn="ctr"/>
            <a:r>
              <a:rPr lang="fr-FR" dirty="0" smtClean="0">
                <a:solidFill>
                  <a:srgbClr val="948A54"/>
                </a:solidFill>
                <a:latin typeface="Arial" panose="020B0604020202020204" pitchFamily="34" charset="0"/>
                <a:cs typeface="Arial" panose="020B0604020202020204" pitchFamily="34" charset="0"/>
              </a:rPr>
              <a:t>Chevaux</a:t>
            </a:r>
            <a:endParaRPr lang="fr-FR" dirty="0">
              <a:solidFill>
                <a:srgbClr val="948A54"/>
              </a:solidFill>
              <a:latin typeface="Arial" panose="020B0604020202020204" pitchFamily="34" charset="0"/>
              <a:cs typeface="Arial" panose="020B0604020202020204" pitchFamily="34" charset="0"/>
            </a:endParaRPr>
          </a:p>
        </p:txBody>
      </p:sp>
      <p:sp>
        <p:nvSpPr>
          <p:cNvPr id="28" name="Rectangle 27"/>
          <p:cNvSpPr/>
          <p:nvPr/>
        </p:nvSpPr>
        <p:spPr>
          <a:xfrm>
            <a:off x="6853962" y="1467702"/>
            <a:ext cx="1827726" cy="573193"/>
          </a:xfrm>
          <a:prstGeom prst="rect">
            <a:avLst/>
          </a:prstGeom>
          <a:noFill/>
        </p:spPr>
        <p:txBody>
          <a:bodyPr wrap="square" anchor="ctr">
            <a:noAutofit/>
          </a:bodyPr>
          <a:lstStyle/>
          <a:p>
            <a:pPr algn="ctr"/>
            <a:r>
              <a:rPr lang="fr-FR" dirty="0" smtClean="0">
                <a:solidFill>
                  <a:srgbClr val="E46C0A"/>
                </a:solidFill>
                <a:latin typeface="Arial" panose="020B0604020202020204" pitchFamily="34" charset="0"/>
                <a:cs typeface="Arial" panose="020B0604020202020204" pitchFamily="34" charset="0"/>
              </a:rPr>
              <a:t>VO &amp; Matériel industriel</a:t>
            </a:r>
            <a:endParaRPr lang="fr-FR" dirty="0">
              <a:solidFill>
                <a:srgbClr val="E46C0A"/>
              </a:solidFill>
              <a:latin typeface="Arial" panose="020B0604020202020204" pitchFamily="34" charset="0"/>
              <a:cs typeface="Arial" panose="020B0604020202020204" pitchFamily="34" charset="0"/>
            </a:endParaRPr>
          </a:p>
        </p:txBody>
      </p:sp>
      <p:sp>
        <p:nvSpPr>
          <p:cNvPr id="29" name="Rectangle 28"/>
          <p:cNvSpPr/>
          <p:nvPr/>
        </p:nvSpPr>
        <p:spPr>
          <a:xfrm>
            <a:off x="741938" y="5955469"/>
            <a:ext cx="2494594" cy="261610"/>
          </a:xfrm>
          <a:prstGeom prst="rect">
            <a:avLst/>
          </a:prstGeom>
        </p:spPr>
        <p:txBody>
          <a:bodyPr wrap="none">
            <a:spAutoFit/>
          </a:bodyPr>
          <a:lstStyle/>
          <a:p>
            <a:r>
              <a:rPr lang="fr-FR" sz="1100" dirty="0" smtClean="0">
                <a:solidFill>
                  <a:srgbClr val="70849D"/>
                </a:solidFill>
                <a:latin typeface="Arial" panose="020B0604020202020204" pitchFamily="34" charset="0"/>
                <a:cs typeface="Arial" panose="020B0604020202020204" pitchFamily="34" charset="0"/>
              </a:rPr>
              <a:t>En millions d’€ - hors frais de ventes</a:t>
            </a:r>
            <a:endParaRPr lang="fr-FR" sz="1100" dirty="0">
              <a:solidFill>
                <a:srgbClr val="70849D"/>
              </a:solidFill>
              <a:latin typeface="Arial" panose="020B0604020202020204" pitchFamily="34" charset="0"/>
              <a:cs typeface="Arial" panose="020B0604020202020204" pitchFamily="34" charset="0"/>
            </a:endParaRPr>
          </a:p>
        </p:txBody>
      </p:sp>
      <p:sp>
        <p:nvSpPr>
          <p:cNvPr id="31" name="Rectangle 30"/>
          <p:cNvSpPr/>
          <p:nvPr/>
        </p:nvSpPr>
        <p:spPr>
          <a:xfrm>
            <a:off x="6853962" y="2066825"/>
            <a:ext cx="1782093" cy="369332"/>
          </a:xfrm>
          <a:prstGeom prst="rect">
            <a:avLst/>
          </a:prstGeom>
        </p:spPr>
        <p:txBody>
          <a:bodyPr wrap="square">
            <a:spAutoFit/>
          </a:bodyPr>
          <a:lstStyle/>
          <a:p>
            <a:pPr algn="ctr"/>
            <a:r>
              <a:rPr lang="fr-FR" b="1" i="1" dirty="0" smtClean="0">
                <a:solidFill>
                  <a:srgbClr val="E46C0A"/>
                </a:solidFill>
                <a:latin typeface="Arial" panose="020B0604020202020204" pitchFamily="34" charset="0"/>
                <a:cs typeface="Arial" panose="020B0604020202020204" pitchFamily="34" charset="0"/>
              </a:rPr>
              <a:t>1,26 </a:t>
            </a:r>
            <a:r>
              <a:rPr lang="fr-FR" i="1" dirty="0" smtClean="0">
                <a:solidFill>
                  <a:srgbClr val="E46C0A"/>
                </a:solidFill>
                <a:latin typeface="Arial" panose="020B0604020202020204" pitchFamily="34" charset="0"/>
                <a:cs typeface="Arial" panose="020B0604020202020204" pitchFamily="34" charset="0"/>
              </a:rPr>
              <a:t>Md d’€ </a:t>
            </a:r>
          </a:p>
        </p:txBody>
      </p:sp>
      <p:sp>
        <p:nvSpPr>
          <p:cNvPr id="20" name="Rectangle 19"/>
          <p:cNvSpPr/>
          <p:nvPr/>
        </p:nvSpPr>
        <p:spPr>
          <a:xfrm>
            <a:off x="1183693" y="2083458"/>
            <a:ext cx="1598275" cy="369332"/>
          </a:xfrm>
          <a:prstGeom prst="rect">
            <a:avLst/>
          </a:prstGeom>
        </p:spPr>
        <p:txBody>
          <a:bodyPr wrap="square">
            <a:spAutoFit/>
          </a:bodyPr>
          <a:lstStyle/>
          <a:p>
            <a:r>
              <a:rPr lang="fr-FR" b="1" i="1" dirty="0" smtClean="0">
                <a:solidFill>
                  <a:srgbClr val="604A7B"/>
                </a:solidFill>
                <a:latin typeface="Arial" panose="020B0604020202020204" pitchFamily="34" charset="0"/>
                <a:cs typeface="Arial" panose="020B0604020202020204" pitchFamily="34" charset="0"/>
              </a:rPr>
              <a:t>1,33 </a:t>
            </a:r>
            <a:r>
              <a:rPr lang="fr-FR" i="1" dirty="0">
                <a:solidFill>
                  <a:srgbClr val="604A7B"/>
                </a:solidFill>
                <a:latin typeface="Arial" panose="020B0604020202020204" pitchFamily="34" charset="0"/>
                <a:cs typeface="Arial" panose="020B0604020202020204" pitchFamily="34" charset="0"/>
              </a:rPr>
              <a:t>Md d’€ </a:t>
            </a:r>
            <a:endParaRPr lang="fr-FR" i="1" dirty="0" smtClean="0">
              <a:solidFill>
                <a:srgbClr val="604A7B"/>
              </a:solidFill>
              <a:latin typeface="Arial" panose="020B0604020202020204" pitchFamily="34" charset="0"/>
              <a:cs typeface="Arial" panose="020B0604020202020204" pitchFamily="34" charset="0"/>
            </a:endParaRPr>
          </a:p>
        </p:txBody>
      </p:sp>
      <p:sp>
        <p:nvSpPr>
          <p:cNvPr id="22"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pic>
        <p:nvPicPr>
          <p:cNvPr id="15" name="Imag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7337" y="1211549"/>
            <a:ext cx="489202" cy="1144307"/>
          </a:xfrm>
          <a:prstGeom prst="rect">
            <a:avLst/>
          </a:prstGeom>
        </p:spPr>
      </p:pic>
      <p:pic>
        <p:nvPicPr>
          <p:cNvPr id="21" name="Image 2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94344" y="1535559"/>
            <a:ext cx="1062369" cy="833047"/>
          </a:xfrm>
          <a:prstGeom prst="rect">
            <a:avLst/>
          </a:prstGeom>
        </p:spPr>
      </p:pic>
      <p:pic>
        <p:nvPicPr>
          <p:cNvPr id="23" name="Image 2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717647" y="1627278"/>
            <a:ext cx="1254250" cy="458644"/>
          </a:xfrm>
          <a:prstGeom prst="rect">
            <a:avLst/>
          </a:prstGeom>
        </p:spPr>
      </p:pic>
      <p:sp>
        <p:nvSpPr>
          <p:cNvPr id="16" name="Rectangle 15"/>
          <p:cNvSpPr/>
          <p:nvPr/>
        </p:nvSpPr>
        <p:spPr>
          <a:xfrm>
            <a:off x="3644298" y="2066825"/>
            <a:ext cx="1782093" cy="369332"/>
          </a:xfrm>
          <a:prstGeom prst="rect">
            <a:avLst/>
          </a:prstGeom>
        </p:spPr>
        <p:txBody>
          <a:bodyPr wrap="square">
            <a:spAutoFit/>
          </a:bodyPr>
          <a:lstStyle/>
          <a:p>
            <a:pPr algn="ctr"/>
            <a:r>
              <a:rPr lang="fr-FR" b="1" i="1" dirty="0" smtClean="0">
                <a:solidFill>
                  <a:srgbClr val="948A54"/>
                </a:solidFill>
                <a:latin typeface="Arial" panose="020B0604020202020204" pitchFamily="34" charset="0"/>
                <a:cs typeface="Arial" panose="020B0604020202020204" pitchFamily="34" charset="0"/>
              </a:rPr>
              <a:t>150 </a:t>
            </a:r>
            <a:r>
              <a:rPr lang="fr-FR" i="1" dirty="0" smtClean="0">
                <a:solidFill>
                  <a:srgbClr val="948A54"/>
                </a:solidFill>
                <a:latin typeface="Arial" panose="020B0604020202020204" pitchFamily="34" charset="0"/>
                <a:cs typeface="Arial" panose="020B0604020202020204" pitchFamily="34" charset="0"/>
              </a:rPr>
              <a:t>M€ </a:t>
            </a:r>
          </a:p>
        </p:txBody>
      </p:sp>
    </p:spTree>
    <p:extLst>
      <p:ext uri="{BB962C8B-B14F-4D97-AF65-F5344CB8AC3E}">
        <p14:creationId xmlns:p14="http://schemas.microsoft.com/office/powerpoint/2010/main" val="3993997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t 7"/>
          <p:cNvGraphicFramePr>
            <a:graphicFrameLocks noChangeAspect="1"/>
          </p:cNvGraphicFramePr>
          <p:nvPr>
            <p:extLst>
              <p:ext uri="{D42A27DB-BD31-4B8C-83A1-F6EECF244321}">
                <p14:modId xmlns:p14="http://schemas.microsoft.com/office/powerpoint/2010/main" val="589349099"/>
              </p:ext>
            </p:extLst>
          </p:nvPr>
        </p:nvGraphicFramePr>
        <p:xfrm>
          <a:off x="631825" y="1160463"/>
          <a:ext cx="7899400" cy="4857750"/>
        </p:xfrm>
        <a:graphic>
          <a:graphicData uri="http://schemas.openxmlformats.org/presentationml/2006/ole">
            <mc:AlternateContent xmlns:mc="http://schemas.openxmlformats.org/markup-compatibility/2006">
              <mc:Choice xmlns:v="urn:schemas-microsoft-com:vml" Requires="v">
                <p:oleObj spid="_x0000_s29918" name="Worksheet" r:id="rId4" imgW="10563343" imgH="6496006" progId="Excel.Sheet.12">
                  <p:link updateAutomatic="1"/>
                </p:oleObj>
              </mc:Choice>
              <mc:Fallback>
                <p:oleObj name="Worksheet" r:id="rId4" imgW="10563343" imgH="6496006" progId="Excel.Sheet.12">
                  <p:link updateAutomatic="1"/>
                  <p:pic>
                    <p:nvPicPr>
                      <p:cNvPr id="0" name=""/>
                      <p:cNvPicPr/>
                      <p:nvPr/>
                    </p:nvPicPr>
                    <p:blipFill>
                      <a:blip r:embed="rId5"/>
                      <a:stretch>
                        <a:fillRect/>
                      </a:stretch>
                    </p:blipFill>
                    <p:spPr>
                      <a:xfrm>
                        <a:off x="631825" y="1160463"/>
                        <a:ext cx="7899400" cy="4857750"/>
                      </a:xfrm>
                      <a:prstGeom prst="rect">
                        <a:avLst/>
                      </a:prstGeom>
                    </p:spPr>
                  </p:pic>
                </p:oleObj>
              </mc:Fallback>
            </mc:AlternateContent>
          </a:graphicData>
        </a:graphic>
      </p:graphicFrame>
      <p:sp>
        <p:nvSpPr>
          <p:cNvPr id="6" name="Titre 5"/>
          <p:cNvSpPr>
            <a:spLocks noGrp="1"/>
          </p:cNvSpPr>
          <p:nvPr>
            <p:ph type="title"/>
          </p:nvPr>
        </p:nvSpPr>
        <p:spPr>
          <a:xfrm>
            <a:off x="404261" y="294392"/>
            <a:ext cx="7834964" cy="540000"/>
          </a:xfrm>
        </p:spPr>
        <p:txBody>
          <a:bodyPr>
            <a:normAutofit/>
          </a:bodyPr>
          <a:lstStyle/>
          <a:p>
            <a:pPr marL="357188"/>
            <a:r>
              <a:rPr lang="fr-FR" sz="2000" b="0" dirty="0" smtClean="0"/>
              <a:t>Evolution des montants adjugés par secteur d’activité</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11</a:t>
            </a:fld>
            <a:endParaRPr lang="fr-FR">
              <a:latin typeface="Arial" panose="020B0604020202020204" pitchFamily="34" charset="0"/>
              <a:cs typeface="Arial" panose="020B0604020202020204" pitchFamily="34" charset="0"/>
            </a:endParaRPr>
          </a:p>
        </p:txBody>
      </p:sp>
      <p:sp>
        <p:nvSpPr>
          <p:cNvPr id="44" name="Flèche droite 43"/>
          <p:cNvSpPr/>
          <p:nvPr/>
        </p:nvSpPr>
        <p:spPr>
          <a:xfrm rot="2700000">
            <a:off x="8544297" y="2040435"/>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8" name="Flèche droite 17"/>
          <p:cNvSpPr/>
          <p:nvPr/>
        </p:nvSpPr>
        <p:spPr>
          <a:xfrm rot="18900000">
            <a:off x="8544297" y="2485158"/>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9" name="Rectangle 8"/>
          <p:cNvSpPr/>
          <p:nvPr/>
        </p:nvSpPr>
        <p:spPr>
          <a:xfrm>
            <a:off x="264865" y="2075870"/>
            <a:ext cx="700906" cy="1174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1933367" y="5435008"/>
            <a:ext cx="977191" cy="553998"/>
          </a:xfrm>
          <a:prstGeom prst="rect">
            <a:avLst/>
          </a:prstGeom>
        </p:spPr>
        <p:txBody>
          <a:bodyPr wrap="none">
            <a:spAutoFit/>
          </a:bodyPr>
          <a:lstStyle/>
          <a:p>
            <a:pPr fontAlgn="ctr"/>
            <a:r>
              <a:rPr lang="fr-FR" sz="3000" b="1" i="1" dirty="0">
                <a:solidFill>
                  <a:srgbClr val="FC10E0"/>
                </a:solidFill>
                <a:latin typeface="Calibri" panose="020F0502020204030204" pitchFamily="34" charset="0"/>
                <a:ea typeface="Calibri" panose="020F0502020204030204" pitchFamily="34" charset="0"/>
                <a:cs typeface="Times New Roman" panose="02020603050405020304" pitchFamily="18" charset="0"/>
              </a:rPr>
              <a:t>Total</a:t>
            </a:r>
          </a:p>
        </p:txBody>
      </p:sp>
      <p:sp>
        <p:nvSpPr>
          <p:cNvPr id="2" name="Rectangle 1"/>
          <p:cNvSpPr/>
          <p:nvPr/>
        </p:nvSpPr>
        <p:spPr>
          <a:xfrm>
            <a:off x="1427460" y="5809709"/>
            <a:ext cx="1483098" cy="246221"/>
          </a:xfrm>
          <a:prstGeom prst="rect">
            <a:avLst/>
          </a:prstGeom>
        </p:spPr>
        <p:txBody>
          <a:bodyPr wrap="none">
            <a:spAutoFit/>
          </a:bodyPr>
          <a:lstStyle/>
          <a:p>
            <a:r>
              <a:rPr lang="fr-FR" sz="1000" b="1" dirty="0">
                <a:solidFill>
                  <a:srgbClr val="FC10E0"/>
                </a:solidFill>
                <a:latin typeface="Arial" panose="020B0604020202020204" pitchFamily="34" charset="0"/>
                <a:cs typeface="Arial" panose="020B0604020202020204" pitchFamily="34" charset="0"/>
              </a:rPr>
              <a:t>Progression annuelle</a:t>
            </a:r>
          </a:p>
        </p:txBody>
      </p:sp>
      <p:sp>
        <p:nvSpPr>
          <p:cNvPr id="16"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15" name="Rectangle 14"/>
          <p:cNvSpPr/>
          <p:nvPr/>
        </p:nvSpPr>
        <p:spPr>
          <a:xfrm>
            <a:off x="2318920" y="6093648"/>
            <a:ext cx="1959191" cy="261610"/>
          </a:xfrm>
          <a:prstGeom prst="rect">
            <a:avLst/>
          </a:prstGeom>
        </p:spPr>
        <p:txBody>
          <a:bodyPr wrap="none">
            <a:spAutoFit/>
          </a:bodyPr>
          <a:lstStyle/>
          <a:p>
            <a:r>
              <a:rPr lang="fr-FR" sz="1100" dirty="0">
                <a:solidFill>
                  <a:srgbClr val="70849D"/>
                </a:solidFill>
                <a:latin typeface="Arial" panose="020B0604020202020204" pitchFamily="34" charset="0"/>
                <a:cs typeface="Arial" panose="020B0604020202020204" pitchFamily="34" charset="0"/>
              </a:rPr>
              <a:t>Montant hors frais de ventes</a:t>
            </a:r>
          </a:p>
        </p:txBody>
      </p:sp>
      <p:pic>
        <p:nvPicPr>
          <p:cNvPr id="17" name="Imag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59769" y="2077496"/>
            <a:ext cx="335294" cy="784296"/>
          </a:xfrm>
          <a:prstGeom prst="rect">
            <a:avLst/>
          </a:prstGeom>
        </p:spPr>
      </p:pic>
      <p:pic>
        <p:nvPicPr>
          <p:cNvPr id="19" name="Image 1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39431" y="3513283"/>
            <a:ext cx="670426" cy="525708"/>
          </a:xfrm>
          <a:prstGeom prst="rect">
            <a:avLst/>
          </a:prstGeom>
        </p:spPr>
      </p:pic>
      <p:sp>
        <p:nvSpPr>
          <p:cNvPr id="3" name="Rectangle 2"/>
          <p:cNvSpPr/>
          <p:nvPr/>
        </p:nvSpPr>
        <p:spPr>
          <a:xfrm>
            <a:off x="7814153" y="1100597"/>
            <a:ext cx="944636" cy="461665"/>
          </a:xfrm>
          <a:prstGeom prst="rect">
            <a:avLst/>
          </a:prstGeom>
        </p:spPr>
        <p:txBody>
          <a:bodyPr wrap="square">
            <a:spAutoFit/>
          </a:bodyPr>
          <a:lstStyle/>
          <a:p>
            <a:pPr algn="ctr"/>
            <a:r>
              <a:rPr lang="fr-FR" sz="1200" b="1" dirty="0"/>
              <a:t>Variation </a:t>
            </a:r>
          </a:p>
          <a:p>
            <a:pPr algn="ctr"/>
            <a:r>
              <a:rPr lang="fr-FR" sz="1200" b="1" dirty="0"/>
              <a:t>2015 / 2014</a:t>
            </a:r>
          </a:p>
        </p:txBody>
      </p:sp>
      <p:sp>
        <p:nvSpPr>
          <p:cNvPr id="23" name="Flèche droite 22"/>
          <p:cNvSpPr/>
          <p:nvPr/>
        </p:nvSpPr>
        <p:spPr>
          <a:xfrm rot="18900000">
            <a:off x="8544297" y="2706151"/>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4" name="Flèche droite 23"/>
          <p:cNvSpPr/>
          <p:nvPr/>
        </p:nvSpPr>
        <p:spPr>
          <a:xfrm rot="18900000">
            <a:off x="8544297" y="2910833"/>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5" name="Flèche droite 24"/>
          <p:cNvSpPr/>
          <p:nvPr/>
        </p:nvSpPr>
        <p:spPr>
          <a:xfrm rot="18900000">
            <a:off x="8544297" y="3788496"/>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6" name="Flèche droite 25"/>
          <p:cNvSpPr/>
          <p:nvPr/>
        </p:nvSpPr>
        <p:spPr>
          <a:xfrm rot="18900000">
            <a:off x="8544297" y="4910202"/>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7" name="Flèche droite 26"/>
          <p:cNvSpPr/>
          <p:nvPr/>
        </p:nvSpPr>
        <p:spPr>
          <a:xfrm rot="18900000">
            <a:off x="8544297" y="5137451"/>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8" name="Rectangle 27"/>
          <p:cNvSpPr/>
          <p:nvPr/>
        </p:nvSpPr>
        <p:spPr>
          <a:xfrm>
            <a:off x="494836" y="3115976"/>
            <a:ext cx="5709512" cy="215444"/>
          </a:xfrm>
          <a:prstGeom prst="rect">
            <a:avLst/>
          </a:prstGeom>
        </p:spPr>
        <p:txBody>
          <a:bodyPr wrap="square">
            <a:spAutoFit/>
          </a:bodyPr>
          <a:lstStyle/>
          <a:p>
            <a:r>
              <a:rPr lang="fr-FR" sz="800" dirty="0" smtClean="0">
                <a:latin typeface="Arial" panose="020B0604020202020204" pitchFamily="34" charset="0"/>
                <a:cs typeface="Arial" panose="020B0604020202020204" pitchFamily="34" charset="0"/>
              </a:rPr>
              <a:t> </a:t>
            </a:r>
            <a:r>
              <a:rPr lang="fr-FR" sz="800" dirty="0" smtClean="0">
                <a:solidFill>
                  <a:schemeClr val="tx1">
                    <a:lumMod val="75000"/>
                    <a:lumOff val="25000"/>
                  </a:schemeClr>
                </a:solidFill>
                <a:latin typeface="Arial" panose="020B0604020202020204" pitchFamily="34" charset="0"/>
                <a:cs typeface="Arial" panose="020B0604020202020204" pitchFamily="34" charset="0"/>
              </a:rPr>
              <a:t>*Autres </a:t>
            </a:r>
            <a:r>
              <a:rPr lang="fr-FR" sz="800" dirty="0">
                <a:solidFill>
                  <a:schemeClr val="tx1">
                    <a:lumMod val="75000"/>
                    <a:lumOff val="25000"/>
                  </a:schemeClr>
                </a:solidFill>
                <a:latin typeface="Arial" panose="020B0604020202020204" pitchFamily="34" charset="0"/>
                <a:cs typeface="Arial" panose="020B0604020202020204" pitchFamily="34" charset="0"/>
              </a:rPr>
              <a:t>objets de </a:t>
            </a:r>
            <a:r>
              <a:rPr lang="fr-FR" sz="800" dirty="0" smtClean="0">
                <a:solidFill>
                  <a:schemeClr val="tx1">
                    <a:lumMod val="75000"/>
                    <a:lumOff val="25000"/>
                  </a:schemeClr>
                </a:solidFill>
                <a:latin typeface="Arial" panose="020B0604020202020204" pitchFamily="34" charset="0"/>
                <a:cs typeface="Arial" panose="020B0604020202020204" pitchFamily="34" charset="0"/>
              </a:rPr>
              <a:t>collection : voitures de collection, bandes dessinées, livres et manuscrits, numismatique</a:t>
            </a:r>
            <a:r>
              <a:rPr lang="fr-FR" sz="800" dirty="0">
                <a:solidFill>
                  <a:schemeClr val="tx1">
                    <a:lumMod val="75000"/>
                    <a:lumOff val="25000"/>
                  </a:schemeClr>
                </a:solidFill>
                <a:latin typeface="Arial" panose="020B0604020202020204" pitchFamily="34" charset="0"/>
                <a:cs typeface="Arial" panose="020B0604020202020204" pitchFamily="34" charset="0"/>
              </a:rPr>
              <a:t>, </a:t>
            </a:r>
            <a:r>
              <a:rPr lang="fr-FR" sz="800" dirty="0" err="1" smtClean="0">
                <a:solidFill>
                  <a:schemeClr val="tx1">
                    <a:lumMod val="75000"/>
                    <a:lumOff val="25000"/>
                  </a:schemeClr>
                </a:solidFill>
                <a:latin typeface="Arial" panose="020B0604020202020204" pitchFamily="34" charset="0"/>
                <a:cs typeface="Arial" panose="020B0604020202020204" pitchFamily="34" charset="0"/>
              </a:rPr>
              <a:t>militaria</a:t>
            </a:r>
            <a:r>
              <a:rPr lang="fr-FR" sz="800" dirty="0" smtClean="0">
                <a:solidFill>
                  <a:schemeClr val="tx1">
                    <a:lumMod val="75000"/>
                    <a:lumOff val="25000"/>
                  </a:schemeClr>
                </a:solidFill>
                <a:latin typeface="Arial" panose="020B0604020202020204" pitchFamily="34" charset="0"/>
                <a:cs typeface="Arial" panose="020B0604020202020204" pitchFamily="34" charset="0"/>
              </a:rPr>
              <a:t>, …</a:t>
            </a:r>
            <a:endParaRPr lang="fr-FR" sz="8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2" name="Rectangle 21"/>
          <p:cNvSpPr/>
          <p:nvPr/>
        </p:nvSpPr>
        <p:spPr>
          <a:xfrm>
            <a:off x="404261" y="4996497"/>
            <a:ext cx="1067923" cy="276999"/>
          </a:xfrm>
          <a:prstGeom prst="rect">
            <a:avLst/>
          </a:prstGeom>
          <a:solidFill>
            <a:schemeClr val="bg1"/>
          </a:solidFill>
        </p:spPr>
        <p:txBody>
          <a:bodyPr wrap="square">
            <a:spAutoFit/>
          </a:bodyPr>
          <a:lstStyle/>
          <a:p>
            <a:pPr algn="ctr"/>
            <a:endParaRPr lang="fr-FR" sz="1200" b="1" dirty="0"/>
          </a:p>
        </p:txBody>
      </p:sp>
      <p:pic>
        <p:nvPicPr>
          <p:cNvPr id="20" name="Image 1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04261" y="4904004"/>
            <a:ext cx="947806" cy="346586"/>
          </a:xfrm>
          <a:prstGeom prst="rect">
            <a:avLst/>
          </a:prstGeom>
        </p:spPr>
      </p:pic>
    </p:spTree>
    <p:extLst>
      <p:ext uri="{BB962C8B-B14F-4D97-AF65-F5344CB8AC3E}">
        <p14:creationId xmlns:p14="http://schemas.microsoft.com/office/powerpoint/2010/main" val="9142855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rmAutofit/>
          </a:bodyPr>
          <a:lstStyle/>
          <a:p>
            <a:pPr marL="357188"/>
            <a:r>
              <a:rPr lang="fr-FR" sz="2000" b="0" dirty="0" smtClean="0"/>
              <a:t>Classement des 20 premiers opérateurs de vente en 2015</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12</a:t>
            </a:fld>
            <a:endParaRPr lang="fr-FR">
              <a:latin typeface="Arial" panose="020B0604020202020204" pitchFamily="34" charset="0"/>
              <a:cs typeface="Arial" panose="020B0604020202020204" pitchFamily="34" charset="0"/>
            </a:endParaRPr>
          </a:p>
        </p:txBody>
      </p:sp>
      <p:sp>
        <p:nvSpPr>
          <p:cNvPr id="47" name="Rectangle 46"/>
          <p:cNvSpPr/>
          <p:nvPr/>
        </p:nvSpPr>
        <p:spPr>
          <a:xfrm>
            <a:off x="404261" y="5880772"/>
            <a:ext cx="5115984" cy="430887"/>
          </a:xfrm>
          <a:prstGeom prst="rect">
            <a:avLst/>
          </a:prstGeom>
        </p:spPr>
        <p:txBody>
          <a:bodyPr wrap="square">
            <a:spAutoFit/>
          </a:bodyPr>
          <a:lstStyle/>
          <a:p>
            <a:r>
              <a:rPr lang="fr-FR" sz="1100" dirty="0" smtClean="0">
                <a:solidFill>
                  <a:srgbClr val="70849D"/>
                </a:solidFill>
                <a:latin typeface="Arial" panose="020B0604020202020204" pitchFamily="34" charset="0"/>
                <a:cs typeface="Arial" panose="020B0604020202020204" pitchFamily="34" charset="0"/>
              </a:rPr>
              <a:t>Classement </a:t>
            </a:r>
            <a:r>
              <a:rPr lang="fr-FR" sz="1100" dirty="0">
                <a:solidFill>
                  <a:srgbClr val="70849D"/>
                </a:solidFill>
                <a:latin typeface="Arial" panose="020B0604020202020204" pitchFamily="34" charset="0"/>
                <a:cs typeface="Arial" panose="020B0604020202020204" pitchFamily="34" charset="0"/>
              </a:rPr>
              <a:t>des produits des ventes hors frais, tous secteurs </a:t>
            </a:r>
            <a:r>
              <a:rPr lang="fr-FR" sz="1100" dirty="0" smtClean="0">
                <a:solidFill>
                  <a:srgbClr val="70849D"/>
                </a:solidFill>
                <a:latin typeface="Arial" panose="020B0604020202020204" pitchFamily="34" charset="0"/>
                <a:cs typeface="Arial" panose="020B0604020202020204" pitchFamily="34" charset="0"/>
              </a:rPr>
              <a:t>confondus</a:t>
            </a:r>
          </a:p>
          <a:p>
            <a:r>
              <a:rPr lang="fr-FR" sz="1100" dirty="0" smtClean="0">
                <a:solidFill>
                  <a:srgbClr val="70849D"/>
                </a:solidFill>
                <a:latin typeface="Arial" panose="020B0604020202020204" pitchFamily="34" charset="0"/>
                <a:cs typeface="Arial" panose="020B0604020202020204" pitchFamily="34" charset="0"/>
              </a:rPr>
              <a:t>*  Pour 2014 : montant des 20 premiers opérateurs pour l’année 2014</a:t>
            </a:r>
            <a:endParaRPr lang="fr-FR" sz="1100" dirty="0">
              <a:solidFill>
                <a:srgbClr val="70849D"/>
              </a:solidFill>
              <a:latin typeface="Arial" panose="020B0604020202020204" pitchFamily="34" charset="0"/>
              <a:cs typeface="Arial" panose="020B0604020202020204" pitchFamily="34" charset="0"/>
            </a:endParaRPr>
          </a:p>
        </p:txBody>
      </p:sp>
      <p:sp>
        <p:nvSpPr>
          <p:cNvPr id="17" name="Espace réservé du pied de page 1"/>
          <p:cNvSpPr>
            <a:spLocks noGrp="1"/>
          </p:cNvSpPr>
          <p:nvPr>
            <p:ph type="ftr" sz="quarter" idx="11"/>
          </p:nvPr>
        </p:nvSpPr>
        <p:spPr>
          <a:xfrm>
            <a:off x="2394525" y="6356351"/>
            <a:ext cx="48794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graphicFrame>
        <p:nvGraphicFramePr>
          <p:cNvPr id="3" name="Objet 2"/>
          <p:cNvGraphicFramePr>
            <a:graphicFrameLocks noChangeAspect="1"/>
          </p:cNvGraphicFramePr>
          <p:nvPr>
            <p:extLst>
              <p:ext uri="{D42A27DB-BD31-4B8C-83A1-F6EECF244321}">
                <p14:modId xmlns:p14="http://schemas.microsoft.com/office/powerpoint/2010/main" val="1719406295"/>
              </p:ext>
            </p:extLst>
          </p:nvPr>
        </p:nvGraphicFramePr>
        <p:xfrm>
          <a:off x="465455" y="1053940"/>
          <a:ext cx="8251008" cy="4826832"/>
        </p:xfrm>
        <a:graphic>
          <a:graphicData uri="http://schemas.openxmlformats.org/presentationml/2006/ole">
            <mc:AlternateContent xmlns:mc="http://schemas.openxmlformats.org/markup-compatibility/2006">
              <mc:Choice xmlns:v="urn:schemas-microsoft-com:vml" Requires="v">
                <p:oleObj spid="_x0000_s50322" name="Worksheet" r:id="rId4" imgW="9620351" imgH="5629259" progId="Excel.Sheet.12">
                  <p:link updateAutomatic="1"/>
                </p:oleObj>
              </mc:Choice>
              <mc:Fallback>
                <p:oleObj name="Worksheet" r:id="rId4" imgW="9620351" imgH="5629259" progId="Excel.Sheet.12">
                  <p:link updateAutomatic="1"/>
                  <p:pic>
                    <p:nvPicPr>
                      <p:cNvPr id="0" name=""/>
                      <p:cNvPicPr/>
                      <p:nvPr/>
                    </p:nvPicPr>
                    <p:blipFill>
                      <a:blip r:embed="rId5"/>
                      <a:stretch>
                        <a:fillRect/>
                      </a:stretch>
                    </p:blipFill>
                    <p:spPr>
                      <a:xfrm>
                        <a:off x="465455" y="1053940"/>
                        <a:ext cx="8251008" cy="4826832"/>
                      </a:xfrm>
                      <a:prstGeom prst="rect">
                        <a:avLst/>
                      </a:prstGeom>
                    </p:spPr>
                  </p:pic>
                </p:oleObj>
              </mc:Fallback>
            </mc:AlternateContent>
          </a:graphicData>
        </a:graphic>
      </p:graphicFrame>
      <p:sp>
        <p:nvSpPr>
          <p:cNvPr id="11" name="Flèche droite 10"/>
          <p:cNvSpPr/>
          <p:nvPr/>
        </p:nvSpPr>
        <p:spPr>
          <a:xfrm rot="18900000">
            <a:off x="8530087" y="1400184"/>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2" name="Flèche droite 11"/>
          <p:cNvSpPr/>
          <p:nvPr/>
        </p:nvSpPr>
        <p:spPr>
          <a:xfrm rot="18900000">
            <a:off x="8530088" y="1614661"/>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3" name="Flèche droite 12"/>
          <p:cNvSpPr/>
          <p:nvPr/>
        </p:nvSpPr>
        <p:spPr>
          <a:xfrm rot="18900000">
            <a:off x="8530088" y="1801236"/>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5" name="Flèche droite 14"/>
          <p:cNvSpPr/>
          <p:nvPr/>
        </p:nvSpPr>
        <p:spPr>
          <a:xfrm rot="18900000">
            <a:off x="8530088" y="2191759"/>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6" name="Flèche droite 15"/>
          <p:cNvSpPr/>
          <p:nvPr/>
        </p:nvSpPr>
        <p:spPr>
          <a:xfrm rot="18900000">
            <a:off x="8530088" y="2398043"/>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8" name="Flèche droite 17"/>
          <p:cNvSpPr/>
          <p:nvPr/>
        </p:nvSpPr>
        <p:spPr>
          <a:xfrm rot="18900000">
            <a:off x="8530086" y="2586409"/>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9" name="Flèche droite 18"/>
          <p:cNvSpPr/>
          <p:nvPr/>
        </p:nvSpPr>
        <p:spPr>
          <a:xfrm rot="18900000">
            <a:off x="8530088" y="2792694"/>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2" name="Flèche droite 31"/>
          <p:cNvSpPr/>
          <p:nvPr/>
        </p:nvSpPr>
        <p:spPr>
          <a:xfrm rot="2700000">
            <a:off x="8518972" y="2987871"/>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3" name="Flèche droite 32"/>
          <p:cNvSpPr/>
          <p:nvPr/>
        </p:nvSpPr>
        <p:spPr>
          <a:xfrm rot="2700000">
            <a:off x="8518972" y="2006831"/>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8" name="Flèche droite 27"/>
          <p:cNvSpPr/>
          <p:nvPr/>
        </p:nvSpPr>
        <p:spPr>
          <a:xfrm rot="18900000">
            <a:off x="8530088" y="3165350"/>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4" name="Flèche droite 33"/>
          <p:cNvSpPr/>
          <p:nvPr/>
        </p:nvSpPr>
        <p:spPr>
          <a:xfrm rot="18900000">
            <a:off x="8530088" y="3371634"/>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5" name="Flèche droite 34"/>
          <p:cNvSpPr/>
          <p:nvPr/>
        </p:nvSpPr>
        <p:spPr>
          <a:xfrm rot="18900000">
            <a:off x="8530086" y="3560000"/>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6" name="Flèche droite 35"/>
          <p:cNvSpPr/>
          <p:nvPr/>
        </p:nvSpPr>
        <p:spPr>
          <a:xfrm rot="18900000">
            <a:off x="8530088" y="3766285"/>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7" name="Flèche droite 36"/>
          <p:cNvSpPr/>
          <p:nvPr/>
        </p:nvSpPr>
        <p:spPr>
          <a:xfrm rot="18900000">
            <a:off x="8530089" y="3946458"/>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8" name="Flèche droite 37"/>
          <p:cNvSpPr/>
          <p:nvPr/>
        </p:nvSpPr>
        <p:spPr>
          <a:xfrm rot="18900000">
            <a:off x="8530089" y="4137502"/>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9" name="Flèche droite 38"/>
          <p:cNvSpPr/>
          <p:nvPr/>
        </p:nvSpPr>
        <p:spPr>
          <a:xfrm rot="18900000">
            <a:off x="8530087" y="4325868"/>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41" name="Flèche droite 40"/>
          <p:cNvSpPr/>
          <p:nvPr/>
        </p:nvSpPr>
        <p:spPr>
          <a:xfrm rot="18900000">
            <a:off x="8530090" y="4730235"/>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42" name="Flèche droite 41"/>
          <p:cNvSpPr/>
          <p:nvPr/>
        </p:nvSpPr>
        <p:spPr>
          <a:xfrm rot="18900000">
            <a:off x="8530088" y="4918601"/>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43" name="Flèche droite 42"/>
          <p:cNvSpPr/>
          <p:nvPr/>
        </p:nvSpPr>
        <p:spPr>
          <a:xfrm rot="18900000">
            <a:off x="8530090" y="5124886"/>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44" name="Flèche droite 43"/>
          <p:cNvSpPr/>
          <p:nvPr/>
        </p:nvSpPr>
        <p:spPr>
          <a:xfrm rot="2700000">
            <a:off x="8518972" y="4559188"/>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93785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t 2"/>
          <p:cNvGraphicFramePr>
            <a:graphicFrameLocks noChangeAspect="1"/>
          </p:cNvGraphicFramePr>
          <p:nvPr>
            <p:extLst>
              <p:ext uri="{D42A27DB-BD31-4B8C-83A1-F6EECF244321}">
                <p14:modId xmlns:p14="http://schemas.microsoft.com/office/powerpoint/2010/main" val="3219808365"/>
              </p:ext>
            </p:extLst>
          </p:nvPr>
        </p:nvGraphicFramePr>
        <p:xfrm>
          <a:off x="58538" y="2827265"/>
          <a:ext cx="5153025" cy="2514600"/>
        </p:xfrm>
        <a:graphic>
          <a:graphicData uri="http://schemas.openxmlformats.org/presentationml/2006/ole">
            <mc:AlternateContent xmlns:mc="http://schemas.openxmlformats.org/markup-compatibility/2006">
              <mc:Choice xmlns:v="urn:schemas-microsoft-com:vml" Requires="v">
                <p:oleObj spid="_x0000_s6528" name="Worksheet" r:id="rId4" imgW="5153008" imgH="2514592" progId="Excel.Sheet.12">
                  <p:link updateAutomatic="1"/>
                </p:oleObj>
              </mc:Choice>
              <mc:Fallback>
                <p:oleObj name="Worksheet" r:id="rId4" imgW="5153008" imgH="2514592" progId="Excel.Sheet.12">
                  <p:link updateAutomatic="1"/>
                  <p:pic>
                    <p:nvPicPr>
                      <p:cNvPr id="0" name=""/>
                      <p:cNvPicPr/>
                      <p:nvPr/>
                    </p:nvPicPr>
                    <p:blipFill>
                      <a:blip r:embed="rId5"/>
                      <a:stretch>
                        <a:fillRect/>
                      </a:stretch>
                    </p:blipFill>
                    <p:spPr>
                      <a:xfrm>
                        <a:off x="58538" y="2827265"/>
                        <a:ext cx="5153025" cy="2514600"/>
                      </a:xfrm>
                      <a:prstGeom prst="rect">
                        <a:avLst/>
                      </a:prstGeom>
                    </p:spPr>
                  </p:pic>
                </p:oleObj>
              </mc:Fallback>
            </mc:AlternateContent>
          </a:graphicData>
        </a:graphic>
      </p:graphicFrame>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13</a:t>
            </a:fld>
            <a:endParaRPr lang="fr-FR">
              <a:latin typeface="Arial" panose="020B0604020202020204" pitchFamily="34" charset="0"/>
              <a:cs typeface="Arial" panose="020B0604020202020204" pitchFamily="34" charset="0"/>
            </a:endParaRPr>
          </a:p>
        </p:txBody>
      </p:sp>
      <p:sp>
        <p:nvSpPr>
          <p:cNvPr id="29" name="Rectangle 28"/>
          <p:cNvSpPr/>
          <p:nvPr/>
        </p:nvSpPr>
        <p:spPr>
          <a:xfrm>
            <a:off x="5988850" y="5653716"/>
            <a:ext cx="1152000" cy="255206"/>
          </a:xfrm>
          <a:prstGeom prst="rect">
            <a:avLst/>
          </a:prstGeom>
          <a:solidFill>
            <a:schemeClr val="tx1"/>
          </a:solidFill>
          <a:ln>
            <a:solidFill>
              <a:schemeClr val="tx1"/>
            </a:solidFill>
          </a:ln>
        </p:spPr>
        <p:txBody>
          <a:bodyPr wrap="square" anchor="ctr">
            <a:noAutofit/>
          </a:bodyPr>
          <a:lstStyle/>
          <a:p>
            <a:pPr algn="ctr"/>
            <a:r>
              <a:rPr lang="fr-FR" sz="1200" dirty="0" smtClean="0">
                <a:solidFill>
                  <a:schemeClr val="bg1"/>
                </a:solidFill>
                <a:latin typeface="Arial" panose="020B0604020202020204" pitchFamily="34" charset="0"/>
                <a:cs typeface="Arial" panose="020B0604020202020204" pitchFamily="34" charset="0"/>
              </a:rPr>
              <a:t>&gt; 200M€</a:t>
            </a:r>
            <a:endParaRPr lang="fr-FR" sz="1200" dirty="0">
              <a:solidFill>
                <a:schemeClr val="bg1"/>
              </a:solidFill>
              <a:latin typeface="Arial" panose="020B0604020202020204" pitchFamily="34" charset="0"/>
              <a:cs typeface="Arial" panose="020B0604020202020204" pitchFamily="34" charset="0"/>
            </a:endParaRPr>
          </a:p>
        </p:txBody>
      </p:sp>
      <p:sp>
        <p:nvSpPr>
          <p:cNvPr id="30" name="Rectangle 29"/>
          <p:cNvSpPr/>
          <p:nvPr/>
        </p:nvSpPr>
        <p:spPr>
          <a:xfrm>
            <a:off x="7190041" y="5653716"/>
            <a:ext cx="1152000" cy="255206"/>
          </a:xfrm>
          <a:prstGeom prst="rect">
            <a:avLst/>
          </a:prstGeom>
          <a:solidFill>
            <a:srgbClr val="405873"/>
          </a:solidFill>
          <a:ln>
            <a:solidFill>
              <a:schemeClr val="tx1"/>
            </a:solidFill>
          </a:ln>
        </p:spPr>
        <p:txBody>
          <a:bodyPr wrap="square" anchor="ctr">
            <a:noAutofit/>
          </a:bodyPr>
          <a:lstStyle/>
          <a:p>
            <a:pPr algn="ctr"/>
            <a:r>
              <a:rPr lang="fr-FR" sz="1200" dirty="0" smtClean="0">
                <a:solidFill>
                  <a:schemeClr val="bg1"/>
                </a:solidFill>
                <a:latin typeface="Arial" panose="020B0604020202020204" pitchFamily="34" charset="0"/>
                <a:cs typeface="Arial" panose="020B0604020202020204" pitchFamily="34" charset="0"/>
              </a:rPr>
              <a:t>50 – 100M €</a:t>
            </a:r>
            <a:endParaRPr lang="fr-FR" sz="1200" dirty="0">
              <a:solidFill>
                <a:schemeClr val="bg1"/>
              </a:solidFill>
              <a:latin typeface="Arial" panose="020B0604020202020204" pitchFamily="34" charset="0"/>
              <a:cs typeface="Arial" panose="020B0604020202020204" pitchFamily="34" charset="0"/>
            </a:endParaRPr>
          </a:p>
        </p:txBody>
      </p:sp>
      <p:sp>
        <p:nvSpPr>
          <p:cNvPr id="32" name="Rectangle 31"/>
          <p:cNvSpPr/>
          <p:nvPr/>
        </p:nvSpPr>
        <p:spPr>
          <a:xfrm>
            <a:off x="5988850" y="5944818"/>
            <a:ext cx="1152000" cy="255206"/>
          </a:xfrm>
          <a:prstGeom prst="rect">
            <a:avLst/>
          </a:prstGeom>
          <a:solidFill>
            <a:srgbClr val="12304B"/>
          </a:solidFill>
          <a:ln>
            <a:solidFill>
              <a:schemeClr val="tx1"/>
            </a:solidFill>
          </a:ln>
        </p:spPr>
        <p:txBody>
          <a:bodyPr wrap="square" anchor="ctr">
            <a:noAutofit/>
          </a:bodyPr>
          <a:lstStyle/>
          <a:p>
            <a:pPr algn="ctr"/>
            <a:r>
              <a:rPr lang="fr-FR" sz="1200" dirty="0" smtClean="0">
                <a:solidFill>
                  <a:schemeClr val="bg1"/>
                </a:solidFill>
                <a:latin typeface="Arial" panose="020B0604020202020204" pitchFamily="34" charset="0"/>
                <a:cs typeface="Arial" panose="020B0604020202020204" pitchFamily="34" charset="0"/>
              </a:rPr>
              <a:t>100 – 200M€</a:t>
            </a:r>
            <a:endParaRPr lang="fr-FR" sz="1200" dirty="0">
              <a:solidFill>
                <a:schemeClr val="bg1"/>
              </a:solidFill>
              <a:latin typeface="Arial" panose="020B0604020202020204" pitchFamily="34" charset="0"/>
              <a:cs typeface="Arial" panose="020B0604020202020204" pitchFamily="34" charset="0"/>
            </a:endParaRPr>
          </a:p>
        </p:txBody>
      </p:sp>
      <p:sp>
        <p:nvSpPr>
          <p:cNvPr id="33" name="Rectangle 32"/>
          <p:cNvSpPr/>
          <p:nvPr/>
        </p:nvSpPr>
        <p:spPr>
          <a:xfrm>
            <a:off x="7190041" y="5944817"/>
            <a:ext cx="1152000" cy="255206"/>
          </a:xfrm>
          <a:prstGeom prst="rect">
            <a:avLst/>
          </a:prstGeom>
          <a:solidFill>
            <a:srgbClr val="DCE1E9"/>
          </a:solidFill>
          <a:ln>
            <a:solidFill>
              <a:schemeClr val="tx1"/>
            </a:solidFill>
          </a:ln>
        </p:spPr>
        <p:txBody>
          <a:bodyPr wrap="square" anchor="ctr">
            <a:noAutofit/>
          </a:bodyPr>
          <a:lstStyle/>
          <a:p>
            <a:pPr algn="ctr"/>
            <a:r>
              <a:rPr lang="fr-FR" sz="1200" dirty="0" smtClean="0">
                <a:latin typeface="Arial" panose="020B0604020202020204" pitchFamily="34" charset="0"/>
                <a:cs typeface="Arial" panose="020B0604020202020204" pitchFamily="34" charset="0"/>
              </a:rPr>
              <a:t>15 – 50 M€</a:t>
            </a:r>
            <a:endParaRPr lang="fr-FR" sz="1200" dirty="0">
              <a:latin typeface="Arial" panose="020B0604020202020204" pitchFamily="34" charset="0"/>
              <a:cs typeface="Arial" panose="020B0604020202020204" pitchFamily="34" charset="0"/>
            </a:endParaRPr>
          </a:p>
        </p:txBody>
      </p:sp>
      <p:sp>
        <p:nvSpPr>
          <p:cNvPr id="34" name="Rectangle 33"/>
          <p:cNvSpPr/>
          <p:nvPr/>
        </p:nvSpPr>
        <p:spPr>
          <a:xfrm>
            <a:off x="5988850" y="5305289"/>
            <a:ext cx="2338544" cy="307777"/>
          </a:xfrm>
          <a:prstGeom prst="rect">
            <a:avLst/>
          </a:prstGeom>
        </p:spPr>
        <p:txBody>
          <a:bodyPr wrap="square" lIns="36000" rIns="36000">
            <a:spAutoFit/>
          </a:bodyPr>
          <a:lstStyle/>
          <a:p>
            <a:pPr algn="ctr"/>
            <a:r>
              <a:rPr lang="fr-FR" sz="1400" spc="-30" dirty="0" smtClean="0">
                <a:solidFill>
                  <a:srgbClr val="70849D"/>
                </a:solidFill>
                <a:latin typeface="Arial" panose="020B0604020202020204" pitchFamily="34" charset="0"/>
                <a:cs typeface="Arial" panose="020B0604020202020204" pitchFamily="34" charset="0"/>
              </a:rPr>
              <a:t>Produit des ventes par région</a:t>
            </a:r>
            <a:endParaRPr lang="fr-FR" sz="1400" spc="-30" dirty="0">
              <a:solidFill>
                <a:srgbClr val="70849D"/>
              </a:solidFill>
              <a:latin typeface="Arial" panose="020B0604020202020204" pitchFamily="34" charset="0"/>
              <a:cs typeface="Arial" panose="020B0604020202020204" pitchFamily="34" charset="0"/>
            </a:endParaRPr>
          </a:p>
        </p:txBody>
      </p:sp>
      <p:sp>
        <p:nvSpPr>
          <p:cNvPr id="7" name="Titre 6"/>
          <p:cNvSpPr>
            <a:spLocks noGrp="1"/>
          </p:cNvSpPr>
          <p:nvPr>
            <p:ph type="title"/>
          </p:nvPr>
        </p:nvSpPr>
        <p:spPr>
          <a:xfrm>
            <a:off x="404261" y="294392"/>
            <a:ext cx="7834964" cy="540000"/>
          </a:xfrm>
        </p:spPr>
        <p:txBody>
          <a:bodyPr>
            <a:normAutofit/>
          </a:bodyPr>
          <a:lstStyle/>
          <a:p>
            <a:pPr marL="357188"/>
            <a:r>
              <a:rPr lang="fr-FR" sz="2000" b="0" dirty="0" smtClean="0"/>
              <a:t>Ventilation régionale du montant adjugé en 2015</a:t>
            </a:r>
            <a:endParaRPr lang="fr-FR" sz="2000" b="0" dirty="0"/>
          </a:p>
        </p:txBody>
      </p:sp>
      <p:sp>
        <p:nvSpPr>
          <p:cNvPr id="40" name="Rectangle 39"/>
          <p:cNvSpPr/>
          <p:nvPr/>
        </p:nvSpPr>
        <p:spPr>
          <a:xfrm>
            <a:off x="105561" y="5400160"/>
            <a:ext cx="5695876" cy="769441"/>
          </a:xfrm>
          <a:prstGeom prst="rect">
            <a:avLst/>
          </a:prstGeom>
        </p:spPr>
        <p:txBody>
          <a:bodyPr wrap="square">
            <a:spAutoFit/>
          </a:bodyPr>
          <a:lstStyle/>
          <a:p>
            <a:r>
              <a:rPr lang="fr-FR" sz="1100" dirty="0">
                <a:solidFill>
                  <a:srgbClr val="70849D"/>
                </a:solidFill>
                <a:latin typeface="Arial" panose="020B0604020202020204" pitchFamily="34" charset="0"/>
                <a:cs typeface="Arial" panose="020B0604020202020204" pitchFamily="34" charset="0"/>
              </a:rPr>
              <a:t>En millions d’euros, frais de ventes non inclus</a:t>
            </a:r>
          </a:p>
          <a:p>
            <a:r>
              <a:rPr lang="fr-FR" sz="1100" dirty="0">
                <a:solidFill>
                  <a:srgbClr val="70849D"/>
                </a:solidFill>
                <a:latin typeface="Arial" panose="020B0604020202020204" pitchFamily="34" charset="0"/>
                <a:cs typeface="Arial" panose="020B0604020202020204" pitchFamily="34" charset="0"/>
              </a:rPr>
              <a:t>* RM </a:t>
            </a:r>
            <a:r>
              <a:rPr lang="fr-FR" sz="1100" dirty="0" err="1">
                <a:solidFill>
                  <a:srgbClr val="70849D"/>
                </a:solidFill>
                <a:latin typeface="Arial" panose="020B0604020202020204" pitchFamily="34" charset="0"/>
                <a:cs typeface="Arial" panose="020B0604020202020204" pitchFamily="34" charset="0"/>
              </a:rPr>
              <a:t>Auctions</a:t>
            </a:r>
            <a:r>
              <a:rPr lang="fr-FR" sz="1100" dirty="0">
                <a:solidFill>
                  <a:srgbClr val="70849D"/>
                </a:solidFill>
                <a:latin typeface="Arial" panose="020B0604020202020204" pitchFamily="34" charset="0"/>
                <a:cs typeface="Arial" panose="020B0604020202020204" pitchFamily="34" charset="0"/>
              </a:rPr>
              <a:t>, société étrangère n’est pas comptabilisée dans le nombre d’OVV mais </a:t>
            </a:r>
            <a:r>
              <a:rPr lang="fr-FR" sz="1100" dirty="0" smtClean="0">
                <a:solidFill>
                  <a:srgbClr val="70849D"/>
                </a:solidFill>
                <a:latin typeface="Arial" panose="020B0604020202020204" pitchFamily="34" charset="0"/>
                <a:cs typeface="Arial" panose="020B0604020202020204" pitchFamily="34" charset="0"/>
              </a:rPr>
              <a:t>intégrée </a:t>
            </a:r>
            <a:r>
              <a:rPr lang="fr-FR" sz="1100" dirty="0">
                <a:solidFill>
                  <a:srgbClr val="70849D"/>
                </a:solidFill>
                <a:latin typeface="Arial" panose="020B0604020202020204" pitchFamily="34" charset="0"/>
                <a:cs typeface="Arial" panose="020B0604020202020204" pitchFamily="34" charset="0"/>
              </a:rPr>
              <a:t>dans le montant adjugé.</a:t>
            </a:r>
            <a:endParaRPr lang="fr-FR" sz="1200" dirty="0">
              <a:solidFill>
                <a:srgbClr val="70849D"/>
              </a:solidFill>
              <a:latin typeface="Arial" panose="020B0604020202020204" pitchFamily="34" charset="0"/>
              <a:cs typeface="Arial" panose="020B0604020202020204" pitchFamily="34" charset="0"/>
            </a:endParaRPr>
          </a:p>
          <a:p>
            <a:endParaRPr lang="fr-FR" sz="1100" dirty="0" smtClean="0">
              <a:solidFill>
                <a:srgbClr val="70849D"/>
              </a:solidFill>
              <a:latin typeface="Arial" panose="020B0604020202020204" pitchFamily="34" charset="0"/>
              <a:cs typeface="Arial" panose="020B0604020202020204" pitchFamily="34" charset="0"/>
            </a:endParaRPr>
          </a:p>
        </p:txBody>
      </p:sp>
      <p:sp>
        <p:nvSpPr>
          <p:cNvPr id="43"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41" name="Flèche droite 40"/>
          <p:cNvSpPr/>
          <p:nvPr/>
        </p:nvSpPr>
        <p:spPr>
          <a:xfrm rot="18900000">
            <a:off x="5012448" y="3537129"/>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8" name="Flèche droite 37"/>
          <p:cNvSpPr/>
          <p:nvPr/>
        </p:nvSpPr>
        <p:spPr>
          <a:xfrm rot="18900000">
            <a:off x="5012448" y="3704913"/>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42" name="Flèche droite 41"/>
          <p:cNvSpPr/>
          <p:nvPr/>
        </p:nvSpPr>
        <p:spPr>
          <a:xfrm rot="18900000">
            <a:off x="5012449" y="3869522"/>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44" name="Flèche droite 43"/>
          <p:cNvSpPr/>
          <p:nvPr/>
        </p:nvSpPr>
        <p:spPr>
          <a:xfrm rot="18900000">
            <a:off x="5012449" y="4024606"/>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45" name="Flèche droite 44"/>
          <p:cNvSpPr/>
          <p:nvPr/>
        </p:nvSpPr>
        <p:spPr>
          <a:xfrm rot="18900000">
            <a:off x="5012450" y="4512952"/>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9" name="Flèche droite 38"/>
          <p:cNvSpPr/>
          <p:nvPr/>
        </p:nvSpPr>
        <p:spPr>
          <a:xfrm rot="2700000">
            <a:off x="5028497" y="3239520"/>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46" name="Flèche droite 45"/>
          <p:cNvSpPr/>
          <p:nvPr/>
        </p:nvSpPr>
        <p:spPr>
          <a:xfrm rot="2700000">
            <a:off x="5028497" y="3396516"/>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47" name="Flèche droite 46"/>
          <p:cNvSpPr/>
          <p:nvPr/>
        </p:nvSpPr>
        <p:spPr>
          <a:xfrm rot="2700000">
            <a:off x="5028497" y="4201936"/>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48" name="Flèche droite 47"/>
          <p:cNvSpPr/>
          <p:nvPr/>
        </p:nvSpPr>
        <p:spPr>
          <a:xfrm rot="2700000">
            <a:off x="5028497" y="4369299"/>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49" name="Flèche droite 48"/>
          <p:cNvSpPr/>
          <p:nvPr/>
        </p:nvSpPr>
        <p:spPr>
          <a:xfrm rot="18900000">
            <a:off x="5012451" y="4828486"/>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50" name="Flèche droite 49"/>
          <p:cNvSpPr/>
          <p:nvPr/>
        </p:nvSpPr>
        <p:spPr>
          <a:xfrm rot="2700000">
            <a:off x="5028497" y="5013858"/>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pic>
        <p:nvPicPr>
          <p:cNvPr id="6" name="Image 5"/>
          <p:cNvPicPr>
            <a:picLocks noChangeAspect="1"/>
          </p:cNvPicPr>
          <p:nvPr/>
        </p:nvPicPr>
        <p:blipFill>
          <a:blip r:embed="rId6"/>
          <a:stretch>
            <a:fillRect/>
          </a:stretch>
        </p:blipFill>
        <p:spPr>
          <a:xfrm>
            <a:off x="4814667" y="986785"/>
            <a:ext cx="4258424" cy="4320000"/>
          </a:xfrm>
          <a:prstGeom prst="rect">
            <a:avLst/>
          </a:prstGeom>
        </p:spPr>
      </p:pic>
    </p:spTree>
    <p:extLst>
      <p:ext uri="{BB962C8B-B14F-4D97-AF65-F5344CB8AC3E}">
        <p14:creationId xmlns:p14="http://schemas.microsoft.com/office/powerpoint/2010/main" val="3937918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rmAutofit/>
          </a:bodyPr>
          <a:lstStyle/>
          <a:p>
            <a:pPr marL="357188"/>
            <a:r>
              <a:rPr lang="fr-FR" sz="2000" b="0" dirty="0" smtClean="0"/>
              <a:t>Résultats de l’enquête annuelle 2015</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14</a:t>
            </a:fld>
            <a:endParaRPr lang="fr-FR">
              <a:latin typeface="Arial" panose="020B0604020202020204" pitchFamily="34" charset="0"/>
              <a:cs typeface="Arial" panose="020B0604020202020204" pitchFamily="34" charset="0"/>
            </a:endParaRPr>
          </a:p>
        </p:txBody>
      </p:sp>
      <p:sp>
        <p:nvSpPr>
          <p:cNvPr id="5" name="Rectangle 4"/>
          <p:cNvSpPr/>
          <p:nvPr/>
        </p:nvSpPr>
        <p:spPr>
          <a:xfrm>
            <a:off x="468269" y="1333214"/>
            <a:ext cx="8392266" cy="4093428"/>
          </a:xfrm>
          <a:prstGeom prst="rect">
            <a:avLst/>
          </a:prstGeom>
        </p:spPr>
        <p:txBody>
          <a:bodyPr wrap="square">
            <a:spAutoFit/>
          </a:bodyPr>
          <a:lstStyle/>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Les opérateurs de ventes volontaires</a:t>
            </a:r>
          </a:p>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 marché </a:t>
            </a:r>
            <a:r>
              <a:rPr lang="fr-FR" sz="1600" dirty="0" smtClean="0">
                <a:solidFill>
                  <a:srgbClr val="898989"/>
                </a:solidFill>
                <a:latin typeface="Arial" panose="020B0604020202020204" pitchFamily="34" charset="0"/>
                <a:cs typeface="Arial" panose="020B0604020202020204" pitchFamily="34" charset="0"/>
              </a:rPr>
              <a:t>national</a:t>
            </a:r>
          </a:p>
          <a:p>
            <a:r>
              <a:rPr lang="fr-FR" sz="3600" dirty="0">
                <a:solidFill>
                  <a:srgbClr val="26334C"/>
                </a:solidFill>
                <a:latin typeface="Arial" panose="020B0604020202020204" pitchFamily="34" charset="0"/>
                <a:cs typeface="Arial" panose="020B0604020202020204" pitchFamily="34" charset="0"/>
              </a:rPr>
              <a:t>Le secteur « Art et </a:t>
            </a:r>
            <a:r>
              <a:rPr lang="fr-FR" sz="3600" dirty="0" smtClean="0">
                <a:solidFill>
                  <a:srgbClr val="26334C"/>
                </a:solidFill>
                <a:latin typeface="Arial" panose="020B0604020202020204" pitchFamily="34" charset="0"/>
                <a:cs typeface="Arial" panose="020B0604020202020204" pitchFamily="34" charset="0"/>
              </a:rPr>
              <a:t>Objets </a:t>
            </a:r>
            <a:r>
              <a:rPr lang="fr-FR" sz="3600" dirty="0">
                <a:solidFill>
                  <a:srgbClr val="26334C"/>
                </a:solidFill>
                <a:latin typeface="Arial" panose="020B0604020202020204" pitchFamily="34" charset="0"/>
                <a:cs typeface="Arial" panose="020B0604020202020204" pitchFamily="34" charset="0"/>
              </a:rPr>
              <a:t>de collection »</a:t>
            </a:r>
          </a:p>
          <a:p>
            <a:pPr marL="285750" indent="-285750">
              <a:lnSpc>
                <a:spcPct val="200000"/>
              </a:lnSpc>
              <a:buFont typeface="Courier New" panose="02070309020205020404" pitchFamily="49" charset="0"/>
              <a:buChar char="o"/>
            </a:pPr>
            <a:r>
              <a:rPr lang="fr-FR" sz="1600" dirty="0" smtClean="0">
                <a:solidFill>
                  <a:srgbClr val="898989"/>
                </a:solidFill>
                <a:latin typeface="Arial" panose="020B0604020202020204" pitchFamily="34" charset="0"/>
                <a:cs typeface="Arial" panose="020B0604020202020204" pitchFamily="34" charset="0"/>
              </a:rPr>
              <a:t>Le secteur « Véhicules d’occasion &amp; Matériel industriel »</a:t>
            </a:r>
          </a:p>
          <a:p>
            <a:pPr marL="285750" indent="-285750">
              <a:lnSpc>
                <a:spcPct val="200000"/>
              </a:lnSpc>
              <a:buFont typeface="Courier New" panose="02070309020205020404" pitchFamily="49" charset="0"/>
              <a:buChar char="o"/>
            </a:pPr>
            <a:r>
              <a:rPr lang="fr-FR" sz="1600" dirty="0" smtClean="0">
                <a:solidFill>
                  <a:srgbClr val="898989"/>
                </a:solidFill>
                <a:latin typeface="Arial" panose="020B0604020202020204" pitchFamily="34" charset="0"/>
                <a:cs typeface="Arial" panose="020B0604020202020204" pitchFamily="34" charset="0"/>
              </a:rPr>
              <a:t>Le secteur « Chevaux »</a:t>
            </a:r>
          </a:p>
          <a:p>
            <a:pPr marL="285750" indent="-285750">
              <a:lnSpc>
                <a:spcPct val="200000"/>
              </a:lnSpc>
              <a:buFont typeface="Courier New" panose="02070309020205020404" pitchFamily="49" charset="0"/>
              <a:buChar char="o"/>
            </a:pPr>
            <a:r>
              <a:rPr lang="fr-FR" sz="1600" dirty="0" smtClean="0">
                <a:solidFill>
                  <a:srgbClr val="898989"/>
                </a:solidFill>
                <a:latin typeface="Arial" panose="020B0604020202020204" pitchFamily="34" charset="0"/>
                <a:cs typeface="Arial" panose="020B0604020202020204" pitchFamily="34" charset="0"/>
              </a:rPr>
              <a:t>Les ventes de gré à gré</a:t>
            </a:r>
          </a:p>
          <a:p>
            <a:pPr marL="285750" indent="-285750">
              <a:lnSpc>
                <a:spcPct val="200000"/>
              </a:lnSpc>
              <a:buFont typeface="Courier New" panose="02070309020205020404" pitchFamily="49" charset="0"/>
              <a:buChar char="o"/>
            </a:pPr>
            <a:r>
              <a:rPr lang="fr-FR" sz="1600" dirty="0" smtClean="0">
                <a:solidFill>
                  <a:srgbClr val="898989"/>
                </a:solidFill>
                <a:latin typeface="Arial" panose="020B0604020202020204" pitchFamily="34" charset="0"/>
                <a:cs typeface="Arial" panose="020B0604020202020204" pitchFamily="34" charset="0"/>
              </a:rPr>
              <a:t>Les ventes électroniques</a:t>
            </a:r>
          </a:p>
          <a:p>
            <a:pPr marL="285750" indent="-285750">
              <a:lnSpc>
                <a:spcPct val="200000"/>
              </a:lnSpc>
              <a:buFont typeface="Courier New" panose="02070309020205020404" pitchFamily="49" charset="0"/>
              <a:buChar char="o"/>
            </a:pPr>
            <a:r>
              <a:rPr lang="fr-FR" sz="1600" dirty="0" smtClean="0">
                <a:solidFill>
                  <a:srgbClr val="898989"/>
                </a:solidFill>
                <a:latin typeface="Arial" panose="020B0604020202020204" pitchFamily="34" charset="0"/>
                <a:cs typeface="Arial" panose="020B0604020202020204" pitchFamily="34" charset="0"/>
              </a:rPr>
              <a:t>L’internationalisation des ventes</a:t>
            </a:r>
          </a:p>
        </p:txBody>
      </p:sp>
      <p:sp>
        <p:nvSpPr>
          <p:cNvPr id="8"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03724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t 2"/>
          <p:cNvGraphicFramePr>
            <a:graphicFrameLocks noChangeAspect="1"/>
          </p:cNvGraphicFramePr>
          <p:nvPr>
            <p:extLst>
              <p:ext uri="{D42A27DB-BD31-4B8C-83A1-F6EECF244321}">
                <p14:modId xmlns:p14="http://schemas.microsoft.com/office/powerpoint/2010/main" val="577142304"/>
              </p:ext>
            </p:extLst>
          </p:nvPr>
        </p:nvGraphicFramePr>
        <p:xfrm>
          <a:off x="6400482" y="3427068"/>
          <a:ext cx="2354492" cy="1631995"/>
        </p:xfrm>
        <a:graphic>
          <a:graphicData uri="http://schemas.openxmlformats.org/presentationml/2006/ole">
            <mc:AlternateContent xmlns:mc="http://schemas.openxmlformats.org/markup-compatibility/2006">
              <mc:Choice xmlns:v="urn:schemas-microsoft-com:vml" Requires="v">
                <p:oleObj spid="_x0000_s10806" name="Worksheet" r:id="rId4" imgW="3957775" imgH="2743299" progId="Excel.Sheet.12">
                  <p:link updateAutomatic="1"/>
                </p:oleObj>
              </mc:Choice>
              <mc:Fallback>
                <p:oleObj name="Worksheet" r:id="rId4" imgW="3957775" imgH="2743299" progId="Excel.Sheet.12">
                  <p:link updateAutomatic="1"/>
                  <p:pic>
                    <p:nvPicPr>
                      <p:cNvPr id="0" name=""/>
                      <p:cNvPicPr/>
                      <p:nvPr/>
                    </p:nvPicPr>
                    <p:blipFill>
                      <a:blip r:embed="rId5"/>
                      <a:stretch>
                        <a:fillRect/>
                      </a:stretch>
                    </p:blipFill>
                    <p:spPr>
                      <a:xfrm>
                        <a:off x="6400482" y="3427068"/>
                        <a:ext cx="2354492" cy="1631995"/>
                      </a:xfrm>
                      <a:prstGeom prst="rect">
                        <a:avLst/>
                      </a:prstGeom>
                    </p:spPr>
                  </p:pic>
                </p:oleObj>
              </mc:Fallback>
            </mc:AlternateContent>
          </a:graphicData>
        </a:graphic>
      </p:graphicFrame>
      <p:sp>
        <p:nvSpPr>
          <p:cNvPr id="6" name="Titre 5"/>
          <p:cNvSpPr>
            <a:spLocks noGrp="1"/>
          </p:cNvSpPr>
          <p:nvPr>
            <p:ph type="title"/>
          </p:nvPr>
        </p:nvSpPr>
        <p:spPr>
          <a:xfrm>
            <a:off x="404261" y="294392"/>
            <a:ext cx="7834964" cy="540000"/>
          </a:xfrm>
        </p:spPr>
        <p:txBody>
          <a:bodyPr>
            <a:normAutofit/>
          </a:bodyPr>
          <a:lstStyle/>
          <a:p>
            <a:pPr marL="361950"/>
            <a:r>
              <a:rPr lang="fr-FR" sz="2000" b="0" dirty="0" smtClean="0"/>
              <a:t>Montants adjugés en « Art &amp; Objets de collection »</a:t>
            </a:r>
            <a:endParaRPr lang="fr-FR" sz="2000" b="0" dirty="0"/>
          </a:p>
        </p:txBody>
      </p:sp>
      <p:sp>
        <p:nvSpPr>
          <p:cNvPr id="4" name="Espace réservé du numéro de diapositive 3"/>
          <p:cNvSpPr>
            <a:spLocks noGrp="1"/>
          </p:cNvSpPr>
          <p:nvPr>
            <p:ph type="sldNum" sz="quarter" idx="12"/>
          </p:nvPr>
        </p:nvSpPr>
        <p:spPr>
          <a:xfrm>
            <a:off x="7835900" y="6356351"/>
            <a:ext cx="679450" cy="365125"/>
          </a:xfrm>
        </p:spPr>
        <p:txBody>
          <a:bodyPr/>
          <a:lstStyle/>
          <a:p>
            <a:fld id="{6DE1A236-7529-4F0E-9E7D-E2ED7F326A25}" type="slidenum">
              <a:rPr lang="fr-FR" smtClean="0">
                <a:latin typeface="Arial" panose="020B0604020202020204" pitchFamily="34" charset="0"/>
                <a:cs typeface="Arial" panose="020B0604020202020204" pitchFamily="34" charset="0"/>
              </a:rPr>
              <a:t>15</a:t>
            </a:fld>
            <a:endParaRPr lang="fr-FR">
              <a:latin typeface="Arial" panose="020B0604020202020204" pitchFamily="34" charset="0"/>
              <a:cs typeface="Arial" panose="020B0604020202020204" pitchFamily="34" charset="0"/>
            </a:endParaRPr>
          </a:p>
        </p:txBody>
      </p:sp>
      <p:sp>
        <p:nvSpPr>
          <p:cNvPr id="9" name="Rectangle 8"/>
          <p:cNvSpPr/>
          <p:nvPr/>
        </p:nvSpPr>
        <p:spPr>
          <a:xfrm>
            <a:off x="512065" y="2526941"/>
            <a:ext cx="5166360" cy="523220"/>
          </a:xfrm>
          <a:prstGeom prst="rect">
            <a:avLst/>
          </a:prstGeom>
          <a:solidFill>
            <a:srgbClr val="604A7B"/>
          </a:solidFill>
        </p:spPr>
        <p:txBody>
          <a:bodyPr wrap="square">
            <a:spAutoFit/>
          </a:bodyPr>
          <a:lstStyle/>
          <a:p>
            <a:pPr algn="ctr"/>
            <a:r>
              <a:rPr lang="fr-FR" sz="1400" dirty="0">
                <a:solidFill>
                  <a:schemeClr val="bg1"/>
                </a:solidFill>
                <a:latin typeface="Arial" panose="020B0604020202020204" pitchFamily="34" charset="0"/>
                <a:cs typeface="Arial" panose="020B0604020202020204" pitchFamily="34" charset="0"/>
              </a:rPr>
              <a:t>Montant en millions d</a:t>
            </a:r>
            <a:r>
              <a:rPr lang="fr-FR" sz="1400" dirty="0" smtClean="0">
                <a:solidFill>
                  <a:schemeClr val="bg1"/>
                </a:solidFill>
                <a:latin typeface="Arial" panose="020B0604020202020204" pitchFamily="34" charset="0"/>
                <a:cs typeface="Arial" panose="020B0604020202020204" pitchFamily="34" charset="0"/>
              </a:rPr>
              <a:t>’€ </a:t>
            </a:r>
          </a:p>
          <a:p>
            <a:pPr algn="ctr"/>
            <a:r>
              <a:rPr lang="fr-FR" sz="1400" dirty="0" smtClean="0">
                <a:solidFill>
                  <a:schemeClr val="bg1"/>
                </a:solidFill>
                <a:latin typeface="Arial" panose="020B0604020202020204" pitchFamily="34" charset="0"/>
                <a:cs typeface="Arial" panose="020B0604020202020204" pitchFamily="34" charset="0"/>
              </a:rPr>
              <a:t>(frais </a:t>
            </a:r>
            <a:r>
              <a:rPr lang="fr-FR" sz="1400" dirty="0">
                <a:solidFill>
                  <a:schemeClr val="bg1"/>
                </a:solidFill>
                <a:latin typeface="Arial" panose="020B0604020202020204" pitchFamily="34" charset="0"/>
                <a:cs typeface="Arial" panose="020B0604020202020204" pitchFamily="34" charset="0"/>
              </a:rPr>
              <a:t>de ventes non </a:t>
            </a:r>
            <a:r>
              <a:rPr lang="fr-FR" sz="1400" dirty="0" smtClean="0">
                <a:solidFill>
                  <a:schemeClr val="bg1"/>
                </a:solidFill>
                <a:latin typeface="Arial" panose="020B0604020202020204" pitchFamily="34" charset="0"/>
                <a:cs typeface="Arial" panose="020B0604020202020204" pitchFamily="34" charset="0"/>
              </a:rPr>
              <a:t>inclus)</a:t>
            </a:r>
            <a:endParaRPr lang="fr-FR" sz="1400" dirty="0">
              <a:solidFill>
                <a:schemeClr val="bg1"/>
              </a:solidFill>
              <a:latin typeface="Arial" panose="020B0604020202020204" pitchFamily="34" charset="0"/>
              <a:cs typeface="Arial" panose="020B0604020202020204" pitchFamily="34" charset="0"/>
            </a:endParaRPr>
          </a:p>
        </p:txBody>
      </p:sp>
      <p:sp>
        <p:nvSpPr>
          <p:cNvPr id="10"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8" name="Rectangle 7"/>
          <p:cNvSpPr/>
          <p:nvPr/>
        </p:nvSpPr>
        <p:spPr>
          <a:xfrm>
            <a:off x="1081494" y="909866"/>
            <a:ext cx="7521346" cy="1231106"/>
          </a:xfrm>
          <a:prstGeom prst="rect">
            <a:avLst/>
          </a:prstGeom>
        </p:spPr>
        <p:txBody>
          <a:bodyPr wrap="square">
            <a:spAutoFit/>
          </a:bodyPr>
          <a:lstStyle/>
          <a:p>
            <a:r>
              <a:rPr lang="fr-FR" sz="2800" i="1" dirty="0" smtClean="0">
                <a:solidFill>
                  <a:srgbClr val="604A7B"/>
                </a:solidFill>
                <a:latin typeface="Arial" panose="020B0604020202020204" pitchFamily="34" charset="0"/>
                <a:cs typeface="Arial" panose="020B0604020202020204" pitchFamily="34" charset="0"/>
              </a:rPr>
              <a:t>1,33 milliard d’€</a:t>
            </a:r>
          </a:p>
          <a:p>
            <a:r>
              <a:rPr lang="fr-FR" sz="2800" i="1" dirty="0" smtClean="0">
                <a:solidFill>
                  <a:srgbClr val="604A7B"/>
                </a:solidFill>
                <a:latin typeface="Arial" panose="020B0604020202020204" pitchFamily="34" charset="0"/>
                <a:cs typeface="Arial" panose="020B0604020202020204" pitchFamily="34" charset="0"/>
              </a:rPr>
              <a:t>+ 6,0%</a:t>
            </a:r>
            <a:r>
              <a:rPr lang="fr-FR" i="1" dirty="0" smtClean="0">
                <a:solidFill>
                  <a:srgbClr val="604A7B"/>
                </a:solidFill>
                <a:latin typeface="Arial" panose="020B0604020202020204" pitchFamily="34" charset="0"/>
                <a:cs typeface="Arial" panose="020B0604020202020204" pitchFamily="34" charset="0"/>
              </a:rPr>
              <a:t> </a:t>
            </a:r>
            <a:r>
              <a:rPr lang="fr-FR" i="1" dirty="0">
                <a:solidFill>
                  <a:srgbClr val="604A7B"/>
                </a:solidFill>
                <a:latin typeface="Arial" panose="020B0604020202020204" pitchFamily="34" charset="0"/>
                <a:cs typeface="Arial" panose="020B0604020202020204" pitchFamily="34" charset="0"/>
              </a:rPr>
              <a:t>en 2015, </a:t>
            </a:r>
            <a:r>
              <a:rPr lang="fr-FR" sz="2800" i="1" dirty="0" smtClean="0">
                <a:solidFill>
                  <a:srgbClr val="604A7B"/>
                </a:solidFill>
                <a:latin typeface="Arial" panose="020B0604020202020204" pitchFamily="34" charset="0"/>
                <a:cs typeface="Arial" panose="020B0604020202020204" pitchFamily="34" charset="0"/>
              </a:rPr>
              <a:t>+3,2% </a:t>
            </a:r>
            <a:r>
              <a:rPr lang="fr-FR" i="1" dirty="0">
                <a:solidFill>
                  <a:srgbClr val="604A7B"/>
                </a:solidFill>
                <a:latin typeface="Arial" panose="020B0604020202020204" pitchFamily="34" charset="0"/>
                <a:cs typeface="Arial" panose="020B0604020202020204" pitchFamily="34" charset="0"/>
              </a:rPr>
              <a:t>par an en moyenne sur les 10 dernières </a:t>
            </a:r>
            <a:r>
              <a:rPr lang="fr-FR" i="1" dirty="0" smtClean="0">
                <a:solidFill>
                  <a:srgbClr val="604A7B"/>
                </a:solidFill>
                <a:latin typeface="Arial" panose="020B0604020202020204" pitchFamily="34" charset="0"/>
                <a:cs typeface="Arial" panose="020B0604020202020204" pitchFamily="34" charset="0"/>
              </a:rPr>
              <a:t>années </a:t>
            </a:r>
            <a:endParaRPr lang="fr-FR" i="1" dirty="0">
              <a:solidFill>
                <a:srgbClr val="604A7B"/>
              </a:solidFill>
              <a:latin typeface="Arial" panose="020B0604020202020204" pitchFamily="34" charset="0"/>
              <a:cs typeface="Arial" panose="020B0604020202020204" pitchFamily="34" charset="0"/>
            </a:endParaRPr>
          </a:p>
        </p:txBody>
      </p:sp>
      <p:sp>
        <p:nvSpPr>
          <p:cNvPr id="11" name="Rectangle 10"/>
          <p:cNvSpPr/>
          <p:nvPr/>
        </p:nvSpPr>
        <p:spPr>
          <a:xfrm>
            <a:off x="5842924" y="4484044"/>
            <a:ext cx="889296" cy="430887"/>
          </a:xfrm>
          <a:prstGeom prst="rect">
            <a:avLst/>
          </a:prstGeom>
        </p:spPr>
        <p:txBody>
          <a:bodyPr wrap="square">
            <a:spAutoFit/>
          </a:bodyPr>
          <a:lstStyle/>
          <a:p>
            <a:pPr algn="ctr"/>
            <a:r>
              <a:rPr lang="fr-FR" sz="1100" dirty="0">
                <a:solidFill>
                  <a:srgbClr val="70849D"/>
                </a:solidFill>
                <a:latin typeface="Arial" panose="020B0604020202020204" pitchFamily="34" charset="0"/>
                <a:cs typeface="Arial" panose="020B0604020202020204" pitchFamily="34" charset="0"/>
              </a:rPr>
              <a:t>Ventes courantes</a:t>
            </a:r>
          </a:p>
        </p:txBody>
      </p:sp>
      <p:sp>
        <p:nvSpPr>
          <p:cNvPr id="13" name="Rectangle 12"/>
          <p:cNvSpPr/>
          <p:nvPr/>
        </p:nvSpPr>
        <p:spPr>
          <a:xfrm>
            <a:off x="6933447" y="3088867"/>
            <a:ext cx="1178528" cy="261610"/>
          </a:xfrm>
          <a:prstGeom prst="rect">
            <a:avLst/>
          </a:prstGeom>
        </p:spPr>
        <p:txBody>
          <a:bodyPr wrap="none">
            <a:spAutoFit/>
          </a:bodyPr>
          <a:lstStyle/>
          <a:p>
            <a:r>
              <a:rPr lang="fr-FR" sz="1100" dirty="0">
                <a:solidFill>
                  <a:srgbClr val="70849D"/>
                </a:solidFill>
                <a:latin typeface="Arial" panose="020B0604020202020204" pitchFamily="34" charset="0"/>
                <a:cs typeface="Arial" panose="020B0604020202020204" pitchFamily="34" charset="0"/>
              </a:rPr>
              <a:t>Art et Antiquités</a:t>
            </a:r>
          </a:p>
        </p:txBody>
      </p:sp>
      <p:sp>
        <p:nvSpPr>
          <p:cNvPr id="14" name="Rectangle 13"/>
          <p:cNvSpPr/>
          <p:nvPr/>
        </p:nvSpPr>
        <p:spPr>
          <a:xfrm>
            <a:off x="8091418" y="4893862"/>
            <a:ext cx="1011276" cy="430887"/>
          </a:xfrm>
          <a:prstGeom prst="rect">
            <a:avLst/>
          </a:prstGeom>
        </p:spPr>
        <p:txBody>
          <a:bodyPr wrap="square">
            <a:spAutoFit/>
          </a:bodyPr>
          <a:lstStyle/>
          <a:p>
            <a:r>
              <a:rPr lang="fr-FR" sz="1100" dirty="0">
                <a:solidFill>
                  <a:srgbClr val="70849D"/>
                </a:solidFill>
                <a:latin typeface="Arial" panose="020B0604020202020204" pitchFamily="34" charset="0"/>
                <a:cs typeface="Arial" panose="020B0604020202020204" pitchFamily="34" charset="0"/>
              </a:rPr>
              <a:t>Autres objets de collection</a:t>
            </a:r>
          </a:p>
        </p:txBody>
      </p:sp>
      <p:sp>
        <p:nvSpPr>
          <p:cNvPr id="15" name="Rectangle 14"/>
          <p:cNvSpPr/>
          <p:nvPr/>
        </p:nvSpPr>
        <p:spPr>
          <a:xfrm>
            <a:off x="6908737" y="5311600"/>
            <a:ext cx="923838" cy="430887"/>
          </a:xfrm>
          <a:prstGeom prst="rect">
            <a:avLst/>
          </a:prstGeom>
        </p:spPr>
        <p:txBody>
          <a:bodyPr wrap="square">
            <a:spAutoFit/>
          </a:bodyPr>
          <a:lstStyle/>
          <a:p>
            <a:pPr algn="ctr"/>
            <a:r>
              <a:rPr lang="fr-FR" sz="1100" dirty="0">
                <a:solidFill>
                  <a:srgbClr val="70849D"/>
                </a:solidFill>
                <a:latin typeface="Arial" panose="020B0604020202020204" pitchFamily="34" charset="0"/>
                <a:cs typeface="Arial" panose="020B0604020202020204" pitchFamily="34" charset="0"/>
              </a:rPr>
              <a:t>Joaillerie et orfèvrerie</a:t>
            </a:r>
          </a:p>
        </p:txBody>
      </p:sp>
      <p:sp>
        <p:nvSpPr>
          <p:cNvPr id="16" name="Rectangle 15"/>
          <p:cNvSpPr/>
          <p:nvPr/>
        </p:nvSpPr>
        <p:spPr>
          <a:xfrm>
            <a:off x="6331496" y="4934691"/>
            <a:ext cx="790817" cy="430887"/>
          </a:xfrm>
          <a:prstGeom prst="rect">
            <a:avLst/>
          </a:prstGeom>
          <a:ln>
            <a:noFill/>
          </a:ln>
        </p:spPr>
        <p:txBody>
          <a:bodyPr wrap="square">
            <a:spAutoFit/>
          </a:bodyPr>
          <a:lstStyle/>
          <a:p>
            <a:pPr algn="ctr"/>
            <a:r>
              <a:rPr lang="fr-FR" sz="1100" dirty="0" smtClean="0">
                <a:solidFill>
                  <a:srgbClr val="70849D"/>
                </a:solidFill>
                <a:latin typeface="Arial" panose="020B0604020202020204" pitchFamily="34" charset="0"/>
                <a:cs typeface="Arial" panose="020B0604020202020204" pitchFamily="34" charset="0"/>
              </a:rPr>
              <a:t>Vins </a:t>
            </a:r>
            <a:r>
              <a:rPr lang="fr-FR" sz="1100" dirty="0">
                <a:solidFill>
                  <a:srgbClr val="70849D"/>
                </a:solidFill>
                <a:latin typeface="Arial" panose="020B0604020202020204" pitchFamily="34" charset="0"/>
                <a:cs typeface="Arial" panose="020B0604020202020204" pitchFamily="34" charset="0"/>
              </a:rPr>
              <a:t>et alcools</a:t>
            </a:r>
          </a:p>
        </p:txBody>
      </p:sp>
      <p:sp>
        <p:nvSpPr>
          <p:cNvPr id="17" name="Rectangle 16"/>
          <p:cNvSpPr/>
          <p:nvPr/>
        </p:nvSpPr>
        <p:spPr>
          <a:xfrm>
            <a:off x="6011862" y="2526941"/>
            <a:ext cx="2881313" cy="523220"/>
          </a:xfrm>
          <a:prstGeom prst="rect">
            <a:avLst/>
          </a:prstGeom>
          <a:solidFill>
            <a:srgbClr val="604A7B"/>
          </a:solidFill>
        </p:spPr>
        <p:txBody>
          <a:bodyPr wrap="square">
            <a:spAutoFit/>
          </a:bodyPr>
          <a:lstStyle/>
          <a:p>
            <a:pPr algn="ctr"/>
            <a:r>
              <a:rPr lang="fr-FR" sz="1400" dirty="0" smtClean="0">
                <a:solidFill>
                  <a:schemeClr val="bg1"/>
                </a:solidFill>
                <a:latin typeface="Arial" panose="020B0604020202020204" pitchFamily="34" charset="0"/>
                <a:cs typeface="Arial" panose="020B0604020202020204" pitchFamily="34" charset="0"/>
              </a:rPr>
              <a:t>Ventilation par secteurs AOC </a:t>
            </a:r>
          </a:p>
          <a:p>
            <a:pPr algn="ctr"/>
            <a:r>
              <a:rPr lang="fr-FR" sz="1400" dirty="0" smtClean="0">
                <a:solidFill>
                  <a:schemeClr val="bg1"/>
                </a:solidFill>
                <a:latin typeface="Arial" panose="020B0604020202020204" pitchFamily="34" charset="0"/>
                <a:cs typeface="Arial" panose="020B0604020202020204" pitchFamily="34" charset="0"/>
              </a:rPr>
              <a:t>en 2015</a:t>
            </a:r>
          </a:p>
        </p:txBody>
      </p:sp>
      <p:cxnSp>
        <p:nvCxnSpPr>
          <p:cNvPr id="19" name="Connecteur droit 18"/>
          <p:cNvCxnSpPr/>
          <p:nvPr/>
        </p:nvCxnSpPr>
        <p:spPr>
          <a:xfrm>
            <a:off x="5842924" y="2538326"/>
            <a:ext cx="0" cy="3127005"/>
          </a:xfrm>
          <a:prstGeom prst="line">
            <a:avLst/>
          </a:prstGeom>
          <a:ln w="12700">
            <a:solidFill>
              <a:srgbClr val="A95EA5"/>
            </a:solidFill>
          </a:ln>
        </p:spPr>
        <p:style>
          <a:lnRef idx="1">
            <a:schemeClr val="accent1"/>
          </a:lnRef>
          <a:fillRef idx="0">
            <a:schemeClr val="accent1"/>
          </a:fillRef>
          <a:effectRef idx="0">
            <a:schemeClr val="accent1"/>
          </a:effectRef>
          <a:fontRef idx="minor">
            <a:schemeClr val="tx1"/>
          </a:fontRef>
        </p:style>
      </p:cxnSp>
      <p:pic>
        <p:nvPicPr>
          <p:cNvPr id="18" name="Image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4261" y="1014091"/>
            <a:ext cx="446924" cy="1045414"/>
          </a:xfrm>
          <a:prstGeom prst="rect">
            <a:avLst/>
          </a:prstGeom>
        </p:spPr>
      </p:pic>
      <p:cxnSp>
        <p:nvCxnSpPr>
          <p:cNvPr id="5" name="Connecteur droit 4"/>
          <p:cNvCxnSpPr/>
          <p:nvPr/>
        </p:nvCxnSpPr>
        <p:spPr>
          <a:xfrm>
            <a:off x="7373831" y="5014070"/>
            <a:ext cx="0" cy="322930"/>
          </a:xfrm>
          <a:prstGeom prst="line">
            <a:avLst/>
          </a:prstGeom>
          <a:ln>
            <a:solidFill>
              <a:srgbClr val="70849D"/>
            </a:solidFill>
          </a:ln>
        </p:spPr>
        <p:style>
          <a:lnRef idx="1">
            <a:schemeClr val="accent1"/>
          </a:lnRef>
          <a:fillRef idx="0">
            <a:schemeClr val="accent1"/>
          </a:fillRef>
          <a:effectRef idx="0">
            <a:schemeClr val="accent1"/>
          </a:effectRef>
          <a:fontRef idx="minor">
            <a:schemeClr val="tx1"/>
          </a:fontRef>
        </p:style>
      </p:cxnSp>
      <p:graphicFrame>
        <p:nvGraphicFramePr>
          <p:cNvPr id="7" name="Objet 6"/>
          <p:cNvGraphicFramePr>
            <a:graphicFrameLocks noChangeAspect="1"/>
          </p:cNvGraphicFramePr>
          <p:nvPr>
            <p:extLst>
              <p:ext uri="{D42A27DB-BD31-4B8C-83A1-F6EECF244321}">
                <p14:modId xmlns:p14="http://schemas.microsoft.com/office/powerpoint/2010/main" val="2684004041"/>
              </p:ext>
            </p:extLst>
          </p:nvPr>
        </p:nvGraphicFramePr>
        <p:xfrm>
          <a:off x="530692" y="3102321"/>
          <a:ext cx="5190304" cy="2716848"/>
        </p:xfrm>
        <a:graphic>
          <a:graphicData uri="http://schemas.openxmlformats.org/presentationml/2006/ole">
            <mc:AlternateContent xmlns:mc="http://schemas.openxmlformats.org/markup-compatibility/2006">
              <mc:Choice xmlns:v="urn:schemas-microsoft-com:vml" Requires="v">
                <p:oleObj spid="_x0000_s10807" name="Worksheet" r:id="rId7" imgW="7921671" imgH="4146629" progId="Excel.Sheet.12">
                  <p:link updateAutomatic="1"/>
                </p:oleObj>
              </mc:Choice>
              <mc:Fallback>
                <p:oleObj name="Worksheet" r:id="rId7" imgW="7921671" imgH="4146629" progId="Excel.Sheet.12">
                  <p:link updateAutomatic="1"/>
                  <p:pic>
                    <p:nvPicPr>
                      <p:cNvPr id="0" name=""/>
                      <p:cNvPicPr/>
                      <p:nvPr/>
                    </p:nvPicPr>
                    <p:blipFill>
                      <a:blip r:embed="rId8"/>
                      <a:stretch>
                        <a:fillRect/>
                      </a:stretch>
                    </p:blipFill>
                    <p:spPr>
                      <a:xfrm>
                        <a:off x="530692" y="3102321"/>
                        <a:ext cx="5190304" cy="2716848"/>
                      </a:xfrm>
                      <a:prstGeom prst="rect">
                        <a:avLst/>
                      </a:prstGeom>
                    </p:spPr>
                  </p:pic>
                </p:oleObj>
              </mc:Fallback>
            </mc:AlternateContent>
          </a:graphicData>
        </a:graphic>
      </p:graphicFrame>
      <p:sp>
        <p:nvSpPr>
          <p:cNvPr id="20" name="Rectangle 19"/>
          <p:cNvSpPr/>
          <p:nvPr/>
        </p:nvSpPr>
        <p:spPr>
          <a:xfrm>
            <a:off x="5737794" y="5865407"/>
            <a:ext cx="3429447" cy="338554"/>
          </a:xfrm>
          <a:prstGeom prst="rect">
            <a:avLst/>
          </a:prstGeom>
        </p:spPr>
        <p:txBody>
          <a:bodyPr wrap="square">
            <a:spAutoFit/>
          </a:bodyPr>
          <a:lstStyle/>
          <a:p>
            <a:r>
              <a:rPr lang="fr-FR" sz="800" dirty="0">
                <a:solidFill>
                  <a:srgbClr val="70849D"/>
                </a:solidFill>
                <a:latin typeface="Arial" panose="020B0604020202020204" pitchFamily="34" charset="0"/>
                <a:cs typeface="Arial" panose="020B0604020202020204" pitchFamily="34" charset="0"/>
              </a:rPr>
              <a:t>Autres objets de </a:t>
            </a:r>
            <a:r>
              <a:rPr lang="fr-FR" sz="800" dirty="0" smtClean="0">
                <a:solidFill>
                  <a:srgbClr val="70849D"/>
                </a:solidFill>
                <a:latin typeface="Arial" panose="020B0604020202020204" pitchFamily="34" charset="0"/>
                <a:cs typeface="Arial" panose="020B0604020202020204" pitchFamily="34" charset="0"/>
              </a:rPr>
              <a:t>collection : voitures de collection, bandes dessinées, livres et manuscrits, numismatique</a:t>
            </a:r>
            <a:r>
              <a:rPr lang="fr-FR" sz="800" dirty="0">
                <a:solidFill>
                  <a:srgbClr val="70849D"/>
                </a:solidFill>
                <a:latin typeface="Arial" panose="020B0604020202020204" pitchFamily="34" charset="0"/>
                <a:cs typeface="Arial" panose="020B0604020202020204" pitchFamily="34" charset="0"/>
              </a:rPr>
              <a:t>, </a:t>
            </a:r>
            <a:r>
              <a:rPr lang="fr-FR" sz="800" dirty="0" err="1" smtClean="0">
                <a:solidFill>
                  <a:srgbClr val="70849D"/>
                </a:solidFill>
                <a:latin typeface="Arial" panose="020B0604020202020204" pitchFamily="34" charset="0"/>
                <a:cs typeface="Arial" panose="020B0604020202020204" pitchFamily="34" charset="0"/>
              </a:rPr>
              <a:t>militaria</a:t>
            </a:r>
            <a:r>
              <a:rPr lang="fr-FR" sz="800" dirty="0" smtClean="0">
                <a:solidFill>
                  <a:srgbClr val="70849D"/>
                </a:solidFill>
                <a:latin typeface="Arial" panose="020B0604020202020204" pitchFamily="34" charset="0"/>
                <a:cs typeface="Arial" panose="020B0604020202020204" pitchFamily="34" charset="0"/>
              </a:rPr>
              <a:t>, …</a:t>
            </a:r>
            <a:endParaRPr lang="fr-FR" sz="800" dirty="0">
              <a:solidFill>
                <a:srgbClr val="70849D"/>
              </a:solidFill>
              <a:latin typeface="Arial" panose="020B0604020202020204" pitchFamily="34" charset="0"/>
              <a:cs typeface="Arial" panose="020B0604020202020204" pitchFamily="34" charset="0"/>
            </a:endParaRPr>
          </a:p>
        </p:txBody>
      </p:sp>
      <p:cxnSp>
        <p:nvCxnSpPr>
          <p:cNvPr id="21" name="Connecteur droit 20"/>
          <p:cNvCxnSpPr/>
          <p:nvPr/>
        </p:nvCxnSpPr>
        <p:spPr>
          <a:xfrm flipH="1">
            <a:off x="7023100" y="4881184"/>
            <a:ext cx="65896" cy="107486"/>
          </a:xfrm>
          <a:prstGeom prst="line">
            <a:avLst/>
          </a:prstGeom>
          <a:ln>
            <a:solidFill>
              <a:srgbClr val="70849D"/>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flipH="1">
            <a:off x="6645275" y="4711844"/>
            <a:ext cx="250360" cy="1128"/>
          </a:xfrm>
          <a:prstGeom prst="line">
            <a:avLst/>
          </a:prstGeom>
          <a:ln>
            <a:solidFill>
              <a:srgbClr val="70849D"/>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a:off x="8100763" y="4827205"/>
            <a:ext cx="91476" cy="107486"/>
          </a:xfrm>
          <a:prstGeom prst="line">
            <a:avLst/>
          </a:prstGeom>
          <a:ln>
            <a:solidFill>
              <a:srgbClr val="70849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82787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rmAutofit/>
          </a:bodyPr>
          <a:lstStyle/>
          <a:p>
            <a:pPr marL="361950"/>
            <a:r>
              <a:rPr lang="fr-FR" sz="2000" b="0" dirty="0" smtClean="0"/>
              <a:t>Montants adjugés et ventilation en « Art et Antiquités »</a:t>
            </a:r>
            <a:endParaRPr lang="fr-FR" sz="2000" b="0" dirty="0"/>
          </a:p>
        </p:txBody>
      </p:sp>
      <p:sp>
        <p:nvSpPr>
          <p:cNvPr id="4" name="Espace réservé du numéro de diapositive 3"/>
          <p:cNvSpPr>
            <a:spLocks noGrp="1"/>
          </p:cNvSpPr>
          <p:nvPr>
            <p:ph type="sldNum" sz="quarter" idx="12"/>
          </p:nvPr>
        </p:nvSpPr>
        <p:spPr>
          <a:xfrm>
            <a:off x="7835900" y="6356351"/>
            <a:ext cx="679450" cy="365125"/>
          </a:xfrm>
        </p:spPr>
        <p:txBody>
          <a:bodyPr/>
          <a:lstStyle/>
          <a:p>
            <a:fld id="{6DE1A236-7529-4F0E-9E7D-E2ED7F326A25}" type="slidenum">
              <a:rPr lang="fr-FR" smtClean="0">
                <a:latin typeface="Arial" panose="020B0604020202020204" pitchFamily="34" charset="0"/>
                <a:cs typeface="Arial" panose="020B0604020202020204" pitchFamily="34" charset="0"/>
              </a:rPr>
              <a:t>16</a:t>
            </a:fld>
            <a:endParaRPr lang="fr-FR">
              <a:latin typeface="Arial" panose="020B0604020202020204" pitchFamily="34" charset="0"/>
              <a:cs typeface="Arial" panose="020B0604020202020204" pitchFamily="34" charset="0"/>
            </a:endParaRPr>
          </a:p>
        </p:txBody>
      </p:sp>
      <p:sp>
        <p:nvSpPr>
          <p:cNvPr id="10"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13" name="Rectangle 12"/>
          <p:cNvSpPr/>
          <p:nvPr/>
        </p:nvSpPr>
        <p:spPr>
          <a:xfrm>
            <a:off x="2553191" y="1021231"/>
            <a:ext cx="3293466" cy="523220"/>
          </a:xfrm>
          <a:prstGeom prst="rect">
            <a:avLst/>
          </a:prstGeom>
        </p:spPr>
        <p:txBody>
          <a:bodyPr wrap="none">
            <a:spAutoFit/>
          </a:bodyPr>
          <a:lstStyle/>
          <a:p>
            <a:r>
              <a:rPr lang="fr-FR" sz="2800" i="1" dirty="0" smtClean="0">
                <a:solidFill>
                  <a:srgbClr val="604A7B"/>
                </a:solidFill>
                <a:latin typeface="Arial" panose="020B0604020202020204" pitchFamily="34" charset="0"/>
                <a:cs typeface="Arial" panose="020B0604020202020204" pitchFamily="34" charset="0"/>
              </a:rPr>
              <a:t>« Art </a:t>
            </a:r>
            <a:r>
              <a:rPr lang="fr-FR" sz="2800" i="1" dirty="0">
                <a:solidFill>
                  <a:srgbClr val="604A7B"/>
                </a:solidFill>
                <a:latin typeface="Arial" panose="020B0604020202020204" pitchFamily="34" charset="0"/>
                <a:cs typeface="Arial" panose="020B0604020202020204" pitchFamily="34" charset="0"/>
              </a:rPr>
              <a:t>et </a:t>
            </a:r>
            <a:r>
              <a:rPr lang="fr-FR" sz="2800" i="1" dirty="0" smtClean="0">
                <a:solidFill>
                  <a:srgbClr val="604A7B"/>
                </a:solidFill>
                <a:latin typeface="Arial" panose="020B0604020202020204" pitchFamily="34" charset="0"/>
                <a:cs typeface="Arial" panose="020B0604020202020204" pitchFamily="34" charset="0"/>
              </a:rPr>
              <a:t>Antiquités »</a:t>
            </a:r>
            <a:endParaRPr lang="fr-FR" sz="2800" i="1" dirty="0">
              <a:solidFill>
                <a:srgbClr val="604A7B"/>
              </a:solidFill>
              <a:latin typeface="Arial" panose="020B0604020202020204" pitchFamily="34" charset="0"/>
              <a:cs typeface="Arial" panose="020B0604020202020204" pitchFamily="34" charset="0"/>
            </a:endParaRPr>
          </a:p>
        </p:txBody>
      </p:sp>
      <p:pic>
        <p:nvPicPr>
          <p:cNvPr id="18" name="Imag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9480" y="1011913"/>
            <a:ext cx="418655" cy="979290"/>
          </a:xfrm>
          <a:prstGeom prst="rect">
            <a:avLst/>
          </a:prstGeom>
        </p:spPr>
      </p:pic>
      <p:sp>
        <p:nvSpPr>
          <p:cNvPr id="26" name="Rectangle 25"/>
          <p:cNvSpPr/>
          <p:nvPr/>
        </p:nvSpPr>
        <p:spPr>
          <a:xfrm>
            <a:off x="2529191" y="1509719"/>
            <a:ext cx="4729670" cy="523220"/>
          </a:xfrm>
          <a:prstGeom prst="rect">
            <a:avLst/>
          </a:prstGeom>
        </p:spPr>
        <p:txBody>
          <a:bodyPr wrap="square">
            <a:spAutoFit/>
          </a:bodyPr>
          <a:lstStyle/>
          <a:p>
            <a:r>
              <a:rPr lang="fr-FR" sz="2800" i="1" dirty="0">
                <a:solidFill>
                  <a:srgbClr val="604A7B"/>
                </a:solidFill>
                <a:latin typeface="Arial" panose="020B0604020202020204" pitchFamily="34" charset="0"/>
                <a:cs typeface="Arial" panose="020B0604020202020204" pitchFamily="34" charset="0"/>
              </a:rPr>
              <a:t>823 M€ en 2015 </a:t>
            </a:r>
            <a:r>
              <a:rPr lang="fr-FR" dirty="0" smtClean="0">
                <a:solidFill>
                  <a:srgbClr val="604F7B"/>
                </a:solidFill>
                <a:latin typeface="Arial" panose="020B0604020202020204" pitchFamily="34" charset="0"/>
                <a:cs typeface="Arial" panose="020B0604020202020204" pitchFamily="34" charset="0"/>
              </a:rPr>
              <a:t>(</a:t>
            </a:r>
            <a:r>
              <a:rPr lang="fr-FR" dirty="0">
                <a:solidFill>
                  <a:srgbClr val="604F7B"/>
                </a:solidFill>
                <a:latin typeface="Arial" panose="020B0604020202020204" pitchFamily="34" charset="0"/>
                <a:cs typeface="Arial" panose="020B0604020202020204" pitchFamily="34" charset="0"/>
              </a:rPr>
              <a:t>822 M€ en </a:t>
            </a:r>
            <a:r>
              <a:rPr lang="fr-FR" dirty="0" smtClean="0">
                <a:solidFill>
                  <a:srgbClr val="604F7B"/>
                </a:solidFill>
                <a:latin typeface="Arial" panose="020B0604020202020204" pitchFamily="34" charset="0"/>
                <a:cs typeface="Arial" panose="020B0604020202020204" pitchFamily="34" charset="0"/>
              </a:rPr>
              <a:t>2014)</a:t>
            </a:r>
            <a:endParaRPr lang="fr-FR" dirty="0">
              <a:solidFill>
                <a:srgbClr val="604F7B"/>
              </a:solidFill>
              <a:latin typeface="Arial" panose="020B0604020202020204" pitchFamily="34" charset="0"/>
              <a:cs typeface="Arial" panose="020B0604020202020204" pitchFamily="34" charset="0"/>
            </a:endParaRPr>
          </a:p>
        </p:txBody>
      </p:sp>
      <p:sp>
        <p:nvSpPr>
          <p:cNvPr id="23" name="Rectangle 22"/>
          <p:cNvSpPr/>
          <p:nvPr/>
        </p:nvSpPr>
        <p:spPr>
          <a:xfrm>
            <a:off x="7753718" y="3887641"/>
            <a:ext cx="1532395" cy="707886"/>
          </a:xfrm>
          <a:prstGeom prst="rect">
            <a:avLst/>
          </a:prstGeom>
        </p:spPr>
        <p:txBody>
          <a:bodyPr wrap="square">
            <a:spAutoFit/>
          </a:bodyPr>
          <a:lstStyle/>
          <a:p>
            <a:r>
              <a:rPr lang="fr-FR" sz="1000" dirty="0" smtClean="0">
                <a:solidFill>
                  <a:srgbClr val="70849D"/>
                </a:solidFill>
                <a:latin typeface="Arial" panose="020B0604020202020204" pitchFamily="34" charset="0"/>
                <a:cs typeface="Arial" panose="020B0604020202020204" pitchFamily="34" charset="0"/>
              </a:rPr>
              <a:t>Tableaux</a:t>
            </a:r>
            <a:r>
              <a:rPr lang="fr-FR" sz="1000" dirty="0">
                <a:solidFill>
                  <a:srgbClr val="70849D"/>
                </a:solidFill>
                <a:latin typeface="Arial" panose="020B0604020202020204" pitchFamily="34" charset="0"/>
                <a:cs typeface="Arial" panose="020B0604020202020204" pitchFamily="34" charset="0"/>
              </a:rPr>
              <a:t>, dessins, sculptures, estampes impressionnistes et modernes</a:t>
            </a:r>
          </a:p>
        </p:txBody>
      </p:sp>
      <p:sp>
        <p:nvSpPr>
          <p:cNvPr id="28" name="Rectangle 27"/>
          <p:cNvSpPr/>
          <p:nvPr/>
        </p:nvSpPr>
        <p:spPr>
          <a:xfrm>
            <a:off x="5620271" y="2938377"/>
            <a:ext cx="2133447" cy="400110"/>
          </a:xfrm>
          <a:prstGeom prst="rect">
            <a:avLst/>
          </a:prstGeom>
        </p:spPr>
        <p:txBody>
          <a:bodyPr wrap="square">
            <a:spAutoFit/>
          </a:bodyPr>
          <a:lstStyle/>
          <a:p>
            <a:pPr algn="ctr"/>
            <a:r>
              <a:rPr lang="fr-FR" sz="1000" dirty="0">
                <a:solidFill>
                  <a:srgbClr val="70849D"/>
                </a:solidFill>
                <a:latin typeface="Arial" panose="020B0604020202020204" pitchFamily="34" charset="0"/>
                <a:cs typeface="Arial" panose="020B0604020202020204" pitchFamily="34" charset="0"/>
              </a:rPr>
              <a:t> Art d'après-guerre et contemporain</a:t>
            </a:r>
          </a:p>
        </p:txBody>
      </p:sp>
      <p:sp>
        <p:nvSpPr>
          <p:cNvPr id="30" name="Rectangle 29"/>
          <p:cNvSpPr/>
          <p:nvPr/>
        </p:nvSpPr>
        <p:spPr>
          <a:xfrm>
            <a:off x="7511359" y="5004667"/>
            <a:ext cx="1243395" cy="400110"/>
          </a:xfrm>
          <a:prstGeom prst="rect">
            <a:avLst/>
          </a:prstGeom>
        </p:spPr>
        <p:txBody>
          <a:bodyPr wrap="square">
            <a:spAutoFit/>
          </a:bodyPr>
          <a:lstStyle/>
          <a:p>
            <a:pPr algn="ctr"/>
            <a:r>
              <a:rPr lang="fr-FR" sz="1000" dirty="0">
                <a:solidFill>
                  <a:srgbClr val="70849D"/>
                </a:solidFill>
                <a:latin typeface="Arial" panose="020B0604020202020204" pitchFamily="34" charset="0"/>
                <a:cs typeface="Arial" panose="020B0604020202020204" pitchFamily="34" charset="0"/>
              </a:rPr>
              <a:t>Mobilier et Objets d'Art anciens</a:t>
            </a:r>
          </a:p>
        </p:txBody>
      </p:sp>
      <p:sp>
        <p:nvSpPr>
          <p:cNvPr id="32" name="Rectangle 31"/>
          <p:cNvSpPr/>
          <p:nvPr/>
        </p:nvSpPr>
        <p:spPr>
          <a:xfrm>
            <a:off x="5795890" y="5436659"/>
            <a:ext cx="1243395" cy="553998"/>
          </a:xfrm>
          <a:prstGeom prst="rect">
            <a:avLst/>
          </a:prstGeom>
        </p:spPr>
        <p:txBody>
          <a:bodyPr wrap="square">
            <a:spAutoFit/>
          </a:bodyPr>
          <a:lstStyle/>
          <a:p>
            <a:pPr algn="ctr"/>
            <a:r>
              <a:rPr lang="fr-FR" sz="1000" dirty="0">
                <a:solidFill>
                  <a:srgbClr val="70849D"/>
                </a:solidFill>
                <a:latin typeface="Arial" panose="020B0604020202020204" pitchFamily="34" charset="0"/>
                <a:cs typeface="Arial" panose="020B0604020202020204" pitchFamily="34" charset="0"/>
              </a:rPr>
              <a:t>Mobilier et Objets d'Art du XXème siècle</a:t>
            </a:r>
          </a:p>
        </p:txBody>
      </p:sp>
      <p:sp>
        <p:nvSpPr>
          <p:cNvPr id="34" name="Rectangle 33"/>
          <p:cNvSpPr/>
          <p:nvPr/>
        </p:nvSpPr>
        <p:spPr>
          <a:xfrm>
            <a:off x="4152284" y="3773081"/>
            <a:ext cx="1618352" cy="553998"/>
          </a:xfrm>
          <a:prstGeom prst="rect">
            <a:avLst/>
          </a:prstGeom>
        </p:spPr>
        <p:txBody>
          <a:bodyPr wrap="square">
            <a:spAutoFit/>
          </a:bodyPr>
          <a:lstStyle/>
          <a:p>
            <a:pPr algn="r"/>
            <a:r>
              <a:rPr lang="fr-FR" sz="1000" dirty="0">
                <a:solidFill>
                  <a:srgbClr val="70849D"/>
                </a:solidFill>
                <a:latin typeface="Arial" panose="020B0604020202020204" pitchFamily="34" charset="0"/>
                <a:cs typeface="Arial" panose="020B0604020202020204" pitchFamily="34" charset="0"/>
              </a:rPr>
              <a:t>Autres </a:t>
            </a:r>
            <a:r>
              <a:rPr lang="fr-FR" sz="1000" dirty="0" smtClean="0">
                <a:solidFill>
                  <a:srgbClr val="70849D"/>
                </a:solidFill>
                <a:latin typeface="Arial" panose="020B0604020202020204" pitchFamily="34" charset="0"/>
                <a:cs typeface="Arial" panose="020B0604020202020204" pitchFamily="34" charset="0"/>
              </a:rPr>
              <a:t>: Art </a:t>
            </a:r>
            <a:r>
              <a:rPr lang="fr-FR" sz="1000" dirty="0">
                <a:solidFill>
                  <a:srgbClr val="70849D"/>
                </a:solidFill>
                <a:latin typeface="Arial" panose="020B0604020202020204" pitchFamily="34" charset="0"/>
                <a:cs typeface="Arial" panose="020B0604020202020204" pitchFamily="34" charset="0"/>
              </a:rPr>
              <a:t>d'Asie, Arts Premiers, Archéologie, etc</a:t>
            </a:r>
            <a:r>
              <a:rPr lang="fr-FR" sz="1000" dirty="0" smtClean="0">
                <a:solidFill>
                  <a:srgbClr val="70849D"/>
                </a:solidFill>
                <a:latin typeface="Arial" panose="020B0604020202020204" pitchFamily="34" charset="0"/>
                <a:cs typeface="Arial" panose="020B0604020202020204" pitchFamily="34" charset="0"/>
              </a:rPr>
              <a:t>.</a:t>
            </a:r>
            <a:endParaRPr lang="fr-FR" sz="1000" dirty="0">
              <a:solidFill>
                <a:srgbClr val="70849D"/>
              </a:solidFill>
              <a:latin typeface="Arial" panose="020B0604020202020204" pitchFamily="34" charset="0"/>
              <a:cs typeface="Arial" panose="020B0604020202020204" pitchFamily="34" charset="0"/>
            </a:endParaRPr>
          </a:p>
        </p:txBody>
      </p:sp>
      <p:sp>
        <p:nvSpPr>
          <p:cNvPr id="35" name="Rectangle 34"/>
          <p:cNvSpPr/>
          <p:nvPr/>
        </p:nvSpPr>
        <p:spPr>
          <a:xfrm>
            <a:off x="4353570" y="4689141"/>
            <a:ext cx="1493087" cy="707886"/>
          </a:xfrm>
          <a:prstGeom prst="rect">
            <a:avLst/>
          </a:prstGeom>
        </p:spPr>
        <p:txBody>
          <a:bodyPr wrap="square">
            <a:spAutoFit/>
          </a:bodyPr>
          <a:lstStyle/>
          <a:p>
            <a:pPr algn="r"/>
            <a:r>
              <a:rPr lang="fr-FR" sz="1000" dirty="0" smtClean="0">
                <a:solidFill>
                  <a:srgbClr val="70849D"/>
                </a:solidFill>
                <a:latin typeface="Arial" panose="020B0604020202020204" pitchFamily="34" charset="0"/>
                <a:cs typeface="Arial" panose="020B0604020202020204" pitchFamily="34" charset="0"/>
              </a:rPr>
              <a:t>Tableaux</a:t>
            </a:r>
            <a:r>
              <a:rPr lang="fr-FR" sz="1000" dirty="0">
                <a:solidFill>
                  <a:srgbClr val="70849D"/>
                </a:solidFill>
                <a:latin typeface="Arial" panose="020B0604020202020204" pitchFamily="34" charset="0"/>
                <a:cs typeface="Arial" panose="020B0604020202020204" pitchFamily="34" charset="0"/>
              </a:rPr>
              <a:t>, dessins, sculptures, estampes anciens et du XIXème siècle</a:t>
            </a:r>
          </a:p>
        </p:txBody>
      </p:sp>
      <p:sp>
        <p:nvSpPr>
          <p:cNvPr id="38" name="Rectangle 37"/>
          <p:cNvSpPr/>
          <p:nvPr/>
        </p:nvSpPr>
        <p:spPr>
          <a:xfrm>
            <a:off x="977744" y="2664793"/>
            <a:ext cx="1382520" cy="400110"/>
          </a:xfrm>
          <a:prstGeom prst="rect">
            <a:avLst/>
          </a:prstGeom>
        </p:spPr>
        <p:txBody>
          <a:bodyPr wrap="square">
            <a:spAutoFit/>
          </a:bodyPr>
          <a:lstStyle/>
          <a:p>
            <a:pPr algn="r"/>
            <a:r>
              <a:rPr lang="fr-FR" sz="1000" dirty="0">
                <a:solidFill>
                  <a:srgbClr val="70849D"/>
                </a:solidFill>
                <a:latin typeface="Arial" panose="020B0604020202020204" pitchFamily="34" charset="0"/>
                <a:cs typeface="Arial" panose="020B0604020202020204" pitchFamily="34" charset="0"/>
              </a:rPr>
              <a:t> Art d'après-guerre et contemporain</a:t>
            </a:r>
          </a:p>
        </p:txBody>
      </p:sp>
      <p:graphicFrame>
        <p:nvGraphicFramePr>
          <p:cNvPr id="12" name="Objet 11"/>
          <p:cNvGraphicFramePr>
            <a:graphicFrameLocks noChangeAspect="1"/>
          </p:cNvGraphicFramePr>
          <p:nvPr>
            <p:extLst>
              <p:ext uri="{D42A27DB-BD31-4B8C-83A1-F6EECF244321}">
                <p14:modId xmlns:p14="http://schemas.microsoft.com/office/powerpoint/2010/main" val="3382934144"/>
              </p:ext>
            </p:extLst>
          </p:nvPr>
        </p:nvGraphicFramePr>
        <p:xfrm>
          <a:off x="1561405" y="2360613"/>
          <a:ext cx="2305050" cy="4210050"/>
        </p:xfrm>
        <a:graphic>
          <a:graphicData uri="http://schemas.openxmlformats.org/presentationml/2006/ole">
            <mc:AlternateContent xmlns:mc="http://schemas.openxmlformats.org/markup-compatibility/2006">
              <mc:Choice xmlns:v="urn:schemas-microsoft-com:vml" Requires="v">
                <p:oleObj spid="_x0000_s49633" name="Worksheet" r:id="rId5" imgW="2305151" imgH="4209989" progId="Excel.Sheet.12">
                  <p:link updateAutomatic="1"/>
                </p:oleObj>
              </mc:Choice>
              <mc:Fallback>
                <p:oleObj name="Worksheet" r:id="rId5" imgW="2305151" imgH="4209989" progId="Excel.Sheet.12">
                  <p:link updateAutomatic="1"/>
                  <p:pic>
                    <p:nvPicPr>
                      <p:cNvPr id="0" name=""/>
                      <p:cNvPicPr/>
                      <p:nvPr/>
                    </p:nvPicPr>
                    <p:blipFill>
                      <a:blip r:embed="rId6"/>
                      <a:stretch>
                        <a:fillRect/>
                      </a:stretch>
                    </p:blipFill>
                    <p:spPr>
                      <a:xfrm>
                        <a:off x="1561405" y="2360613"/>
                        <a:ext cx="2305050" cy="4210050"/>
                      </a:xfrm>
                      <a:prstGeom prst="rect">
                        <a:avLst/>
                      </a:prstGeom>
                    </p:spPr>
                  </p:pic>
                </p:oleObj>
              </mc:Fallback>
            </mc:AlternateContent>
          </a:graphicData>
        </a:graphic>
      </p:graphicFrame>
      <p:sp>
        <p:nvSpPr>
          <p:cNvPr id="39" name="Rectangle 38"/>
          <p:cNvSpPr/>
          <p:nvPr/>
        </p:nvSpPr>
        <p:spPr>
          <a:xfrm>
            <a:off x="420084" y="3370767"/>
            <a:ext cx="1940179" cy="553998"/>
          </a:xfrm>
          <a:prstGeom prst="rect">
            <a:avLst/>
          </a:prstGeom>
        </p:spPr>
        <p:txBody>
          <a:bodyPr wrap="square">
            <a:spAutoFit/>
          </a:bodyPr>
          <a:lstStyle/>
          <a:p>
            <a:pPr algn="r"/>
            <a:r>
              <a:rPr lang="fr-FR" sz="1000" dirty="0" smtClean="0">
                <a:solidFill>
                  <a:srgbClr val="70849D"/>
                </a:solidFill>
                <a:latin typeface="Arial" panose="020B0604020202020204" pitchFamily="34" charset="0"/>
                <a:cs typeface="Arial" panose="020B0604020202020204" pitchFamily="34" charset="0"/>
              </a:rPr>
              <a:t>Tableaux</a:t>
            </a:r>
            <a:r>
              <a:rPr lang="fr-FR" sz="1000" dirty="0">
                <a:solidFill>
                  <a:srgbClr val="70849D"/>
                </a:solidFill>
                <a:latin typeface="Arial" panose="020B0604020202020204" pitchFamily="34" charset="0"/>
                <a:cs typeface="Arial" panose="020B0604020202020204" pitchFamily="34" charset="0"/>
              </a:rPr>
              <a:t>, dessins, sculptures, estampes impressionnistes et modernes</a:t>
            </a:r>
          </a:p>
        </p:txBody>
      </p:sp>
      <p:sp>
        <p:nvSpPr>
          <p:cNvPr id="40" name="Rectangle 39"/>
          <p:cNvSpPr/>
          <p:nvPr/>
        </p:nvSpPr>
        <p:spPr>
          <a:xfrm>
            <a:off x="420085" y="4181440"/>
            <a:ext cx="1940179" cy="246221"/>
          </a:xfrm>
          <a:prstGeom prst="rect">
            <a:avLst/>
          </a:prstGeom>
        </p:spPr>
        <p:txBody>
          <a:bodyPr wrap="square">
            <a:spAutoFit/>
          </a:bodyPr>
          <a:lstStyle/>
          <a:p>
            <a:pPr algn="r"/>
            <a:r>
              <a:rPr lang="fr-FR" sz="1000" dirty="0">
                <a:solidFill>
                  <a:srgbClr val="70849D"/>
                </a:solidFill>
                <a:latin typeface="Arial" panose="020B0604020202020204" pitchFamily="34" charset="0"/>
                <a:cs typeface="Arial" panose="020B0604020202020204" pitchFamily="34" charset="0"/>
              </a:rPr>
              <a:t>Mobilier et Objets d'Art anciens</a:t>
            </a:r>
          </a:p>
        </p:txBody>
      </p:sp>
      <p:sp>
        <p:nvSpPr>
          <p:cNvPr id="41" name="Rectangle 40"/>
          <p:cNvSpPr/>
          <p:nvPr/>
        </p:nvSpPr>
        <p:spPr>
          <a:xfrm>
            <a:off x="608566" y="4618785"/>
            <a:ext cx="1751698" cy="400110"/>
          </a:xfrm>
          <a:prstGeom prst="rect">
            <a:avLst/>
          </a:prstGeom>
        </p:spPr>
        <p:txBody>
          <a:bodyPr wrap="square">
            <a:spAutoFit/>
          </a:bodyPr>
          <a:lstStyle/>
          <a:p>
            <a:pPr algn="r"/>
            <a:r>
              <a:rPr lang="fr-FR" sz="1000" dirty="0">
                <a:solidFill>
                  <a:srgbClr val="70849D"/>
                </a:solidFill>
                <a:latin typeface="Arial" panose="020B0604020202020204" pitchFamily="34" charset="0"/>
                <a:cs typeface="Arial" panose="020B0604020202020204" pitchFamily="34" charset="0"/>
              </a:rPr>
              <a:t>Mobilier et Objets d'Art du XXème siècle</a:t>
            </a:r>
          </a:p>
        </p:txBody>
      </p:sp>
      <p:sp>
        <p:nvSpPr>
          <p:cNvPr id="42" name="Rectangle 41"/>
          <p:cNvSpPr/>
          <p:nvPr/>
        </p:nvSpPr>
        <p:spPr>
          <a:xfrm>
            <a:off x="-16570" y="5085997"/>
            <a:ext cx="2387559" cy="400110"/>
          </a:xfrm>
          <a:prstGeom prst="rect">
            <a:avLst/>
          </a:prstGeom>
        </p:spPr>
        <p:txBody>
          <a:bodyPr wrap="square">
            <a:spAutoFit/>
          </a:bodyPr>
          <a:lstStyle/>
          <a:p>
            <a:pPr algn="r"/>
            <a:r>
              <a:rPr lang="fr-FR" sz="1000" dirty="0" smtClean="0">
                <a:solidFill>
                  <a:srgbClr val="70849D"/>
                </a:solidFill>
                <a:latin typeface="Arial" panose="020B0604020202020204" pitchFamily="34" charset="0"/>
                <a:cs typeface="Arial" panose="020B0604020202020204" pitchFamily="34" charset="0"/>
              </a:rPr>
              <a:t>Tableaux</a:t>
            </a:r>
            <a:r>
              <a:rPr lang="fr-FR" sz="1000" dirty="0">
                <a:solidFill>
                  <a:srgbClr val="70849D"/>
                </a:solidFill>
                <a:latin typeface="Arial" panose="020B0604020202020204" pitchFamily="34" charset="0"/>
                <a:cs typeface="Arial" panose="020B0604020202020204" pitchFamily="34" charset="0"/>
              </a:rPr>
              <a:t>, dessins, sculptures, estampes anciens et du XIXème siècle</a:t>
            </a:r>
          </a:p>
        </p:txBody>
      </p:sp>
      <p:sp>
        <p:nvSpPr>
          <p:cNvPr id="43" name="Rectangle 42"/>
          <p:cNvSpPr/>
          <p:nvPr/>
        </p:nvSpPr>
        <p:spPr>
          <a:xfrm>
            <a:off x="420085" y="5576849"/>
            <a:ext cx="1940178" cy="400110"/>
          </a:xfrm>
          <a:prstGeom prst="rect">
            <a:avLst/>
          </a:prstGeom>
        </p:spPr>
        <p:txBody>
          <a:bodyPr wrap="square">
            <a:spAutoFit/>
          </a:bodyPr>
          <a:lstStyle/>
          <a:p>
            <a:pPr algn="r"/>
            <a:r>
              <a:rPr lang="fr-FR" sz="1000" dirty="0">
                <a:solidFill>
                  <a:srgbClr val="70849D"/>
                </a:solidFill>
                <a:latin typeface="Arial" panose="020B0604020202020204" pitchFamily="34" charset="0"/>
                <a:cs typeface="Arial" panose="020B0604020202020204" pitchFamily="34" charset="0"/>
              </a:rPr>
              <a:t>Autres </a:t>
            </a:r>
            <a:r>
              <a:rPr lang="fr-FR" sz="1000" dirty="0" smtClean="0">
                <a:solidFill>
                  <a:srgbClr val="70849D"/>
                </a:solidFill>
                <a:latin typeface="Arial" panose="020B0604020202020204" pitchFamily="34" charset="0"/>
                <a:cs typeface="Arial" panose="020B0604020202020204" pitchFamily="34" charset="0"/>
              </a:rPr>
              <a:t>: Art </a:t>
            </a:r>
            <a:r>
              <a:rPr lang="fr-FR" sz="1000" dirty="0">
                <a:solidFill>
                  <a:srgbClr val="70849D"/>
                </a:solidFill>
                <a:latin typeface="Arial" panose="020B0604020202020204" pitchFamily="34" charset="0"/>
                <a:cs typeface="Arial" panose="020B0604020202020204" pitchFamily="34" charset="0"/>
              </a:rPr>
              <a:t>d'Asie, Arts Premiers, Archéologie, etc</a:t>
            </a:r>
            <a:r>
              <a:rPr lang="fr-FR" sz="1000" dirty="0" smtClean="0">
                <a:solidFill>
                  <a:srgbClr val="70849D"/>
                </a:solidFill>
                <a:latin typeface="Arial" panose="020B0604020202020204" pitchFamily="34" charset="0"/>
                <a:cs typeface="Arial" panose="020B0604020202020204" pitchFamily="34" charset="0"/>
              </a:rPr>
              <a:t>.</a:t>
            </a:r>
            <a:endParaRPr lang="fr-FR" sz="1000" dirty="0">
              <a:solidFill>
                <a:srgbClr val="70849D"/>
              </a:solidFill>
              <a:latin typeface="Arial" panose="020B0604020202020204" pitchFamily="34" charset="0"/>
              <a:cs typeface="Arial" panose="020B0604020202020204" pitchFamily="34" charset="0"/>
            </a:endParaRPr>
          </a:p>
        </p:txBody>
      </p:sp>
      <p:sp>
        <p:nvSpPr>
          <p:cNvPr id="44" name="Rectangle 43"/>
          <p:cNvSpPr/>
          <p:nvPr/>
        </p:nvSpPr>
        <p:spPr>
          <a:xfrm>
            <a:off x="3320335" y="2786893"/>
            <a:ext cx="702960" cy="307777"/>
          </a:xfrm>
          <a:prstGeom prst="rect">
            <a:avLst/>
          </a:prstGeom>
        </p:spPr>
        <p:txBody>
          <a:bodyPr wrap="square">
            <a:spAutoFit/>
          </a:bodyPr>
          <a:lstStyle/>
          <a:p>
            <a:r>
              <a:rPr lang="fr-FR" sz="1400" dirty="0">
                <a:latin typeface="Arial" panose="020B0604020202020204" pitchFamily="34" charset="0"/>
                <a:cs typeface="Arial" panose="020B0604020202020204" pitchFamily="34" charset="0"/>
              </a:rPr>
              <a:t> </a:t>
            </a:r>
            <a:r>
              <a:rPr lang="fr-FR" sz="1400" dirty="0" smtClean="0">
                <a:latin typeface="Arial" panose="020B0604020202020204" pitchFamily="34" charset="0"/>
                <a:cs typeface="Arial" panose="020B0604020202020204" pitchFamily="34" charset="0"/>
              </a:rPr>
              <a:t>+4%</a:t>
            </a:r>
            <a:endParaRPr lang="fr-FR" sz="1400" dirty="0">
              <a:latin typeface="Arial" panose="020B0604020202020204" pitchFamily="34" charset="0"/>
              <a:cs typeface="Arial" panose="020B0604020202020204" pitchFamily="34" charset="0"/>
            </a:endParaRPr>
          </a:p>
        </p:txBody>
      </p:sp>
      <p:sp>
        <p:nvSpPr>
          <p:cNvPr id="45" name="Rectangle 44"/>
          <p:cNvSpPr/>
          <p:nvPr/>
        </p:nvSpPr>
        <p:spPr>
          <a:xfrm>
            <a:off x="3320335" y="3573723"/>
            <a:ext cx="702960" cy="307777"/>
          </a:xfrm>
          <a:prstGeom prst="rect">
            <a:avLst/>
          </a:prstGeom>
        </p:spPr>
        <p:txBody>
          <a:bodyPr wrap="square">
            <a:spAutoFit/>
          </a:bodyPr>
          <a:lstStyle/>
          <a:p>
            <a:r>
              <a:rPr lang="fr-FR" sz="1400" dirty="0">
                <a:latin typeface="Arial" panose="020B0604020202020204" pitchFamily="34" charset="0"/>
                <a:cs typeface="Arial" panose="020B0604020202020204" pitchFamily="34" charset="0"/>
              </a:rPr>
              <a:t> </a:t>
            </a:r>
            <a:r>
              <a:rPr lang="fr-FR" sz="1400" dirty="0" smtClean="0">
                <a:latin typeface="Arial" panose="020B0604020202020204" pitchFamily="34" charset="0"/>
                <a:cs typeface="Arial" panose="020B0604020202020204" pitchFamily="34" charset="0"/>
              </a:rPr>
              <a:t>+11%</a:t>
            </a:r>
            <a:endParaRPr lang="fr-FR" sz="1400" dirty="0">
              <a:latin typeface="Arial" panose="020B0604020202020204" pitchFamily="34" charset="0"/>
              <a:cs typeface="Arial" panose="020B0604020202020204" pitchFamily="34" charset="0"/>
            </a:endParaRPr>
          </a:p>
        </p:txBody>
      </p:sp>
      <p:sp>
        <p:nvSpPr>
          <p:cNvPr id="46" name="Rectangle 45"/>
          <p:cNvSpPr/>
          <p:nvPr/>
        </p:nvSpPr>
        <p:spPr>
          <a:xfrm>
            <a:off x="3320335" y="5149977"/>
            <a:ext cx="702960" cy="307777"/>
          </a:xfrm>
          <a:prstGeom prst="rect">
            <a:avLst/>
          </a:prstGeom>
        </p:spPr>
        <p:txBody>
          <a:bodyPr wrap="square">
            <a:spAutoFit/>
          </a:bodyPr>
          <a:lstStyle/>
          <a:p>
            <a:r>
              <a:rPr lang="fr-FR" sz="1400" dirty="0">
                <a:latin typeface="Arial" panose="020B0604020202020204" pitchFamily="34" charset="0"/>
                <a:cs typeface="Arial" panose="020B0604020202020204" pitchFamily="34" charset="0"/>
              </a:rPr>
              <a:t> </a:t>
            </a:r>
            <a:r>
              <a:rPr lang="fr-FR" sz="1400" dirty="0" smtClean="0">
                <a:latin typeface="Arial" panose="020B0604020202020204" pitchFamily="34" charset="0"/>
                <a:cs typeface="Arial" panose="020B0604020202020204" pitchFamily="34" charset="0"/>
              </a:rPr>
              <a:t>+33%</a:t>
            </a:r>
            <a:endParaRPr lang="fr-FR" sz="1400" dirty="0">
              <a:latin typeface="Arial" panose="020B0604020202020204" pitchFamily="34" charset="0"/>
              <a:cs typeface="Arial" panose="020B0604020202020204" pitchFamily="34" charset="0"/>
            </a:endParaRPr>
          </a:p>
        </p:txBody>
      </p:sp>
      <p:sp>
        <p:nvSpPr>
          <p:cNvPr id="47" name="Rectangle 46"/>
          <p:cNvSpPr/>
          <p:nvPr/>
        </p:nvSpPr>
        <p:spPr>
          <a:xfrm>
            <a:off x="3320335" y="5701761"/>
            <a:ext cx="702960" cy="307777"/>
          </a:xfrm>
          <a:prstGeom prst="rect">
            <a:avLst/>
          </a:prstGeom>
        </p:spPr>
        <p:txBody>
          <a:bodyPr wrap="square">
            <a:spAutoFit/>
          </a:bodyPr>
          <a:lstStyle/>
          <a:p>
            <a:r>
              <a:rPr lang="fr-FR" sz="1400" dirty="0">
                <a:latin typeface="Arial" panose="020B0604020202020204" pitchFamily="34" charset="0"/>
                <a:cs typeface="Arial" panose="020B0604020202020204" pitchFamily="34" charset="0"/>
              </a:rPr>
              <a:t> </a:t>
            </a:r>
            <a:r>
              <a:rPr lang="fr-FR" sz="1400" dirty="0" smtClean="0">
                <a:latin typeface="Arial" panose="020B0604020202020204" pitchFamily="34" charset="0"/>
                <a:cs typeface="Arial" panose="020B0604020202020204" pitchFamily="34" charset="0"/>
              </a:rPr>
              <a:t>-16%</a:t>
            </a:r>
            <a:endParaRPr lang="fr-FR" sz="1400" dirty="0">
              <a:latin typeface="Arial" panose="020B0604020202020204" pitchFamily="34" charset="0"/>
              <a:cs typeface="Arial" panose="020B0604020202020204" pitchFamily="34" charset="0"/>
            </a:endParaRPr>
          </a:p>
        </p:txBody>
      </p:sp>
      <p:sp>
        <p:nvSpPr>
          <p:cNvPr id="48" name="Rectangle 47"/>
          <p:cNvSpPr/>
          <p:nvPr/>
        </p:nvSpPr>
        <p:spPr>
          <a:xfrm>
            <a:off x="3375199" y="4191575"/>
            <a:ext cx="702960" cy="307777"/>
          </a:xfrm>
          <a:prstGeom prst="rect">
            <a:avLst/>
          </a:prstGeom>
        </p:spPr>
        <p:txBody>
          <a:bodyPr wrap="square">
            <a:spAutoFit/>
          </a:bodyPr>
          <a:lstStyle/>
          <a:p>
            <a:r>
              <a:rPr lang="fr-FR" sz="1400" dirty="0" smtClean="0">
                <a:latin typeface="Arial" panose="020B0604020202020204" pitchFamily="34" charset="0"/>
                <a:cs typeface="Arial" panose="020B0604020202020204" pitchFamily="34" charset="0"/>
              </a:rPr>
              <a:t>-8%</a:t>
            </a:r>
            <a:endParaRPr lang="fr-FR" sz="1400" dirty="0">
              <a:latin typeface="Arial" panose="020B0604020202020204" pitchFamily="34" charset="0"/>
              <a:cs typeface="Arial" panose="020B0604020202020204" pitchFamily="34" charset="0"/>
            </a:endParaRPr>
          </a:p>
        </p:txBody>
      </p:sp>
      <p:sp>
        <p:nvSpPr>
          <p:cNvPr id="49" name="Rectangle 48"/>
          <p:cNvSpPr/>
          <p:nvPr/>
        </p:nvSpPr>
        <p:spPr>
          <a:xfrm>
            <a:off x="3320335" y="4718776"/>
            <a:ext cx="702960" cy="307777"/>
          </a:xfrm>
          <a:prstGeom prst="rect">
            <a:avLst/>
          </a:prstGeom>
        </p:spPr>
        <p:txBody>
          <a:bodyPr wrap="square">
            <a:spAutoFit/>
          </a:bodyPr>
          <a:lstStyle/>
          <a:p>
            <a:r>
              <a:rPr lang="fr-FR" sz="1400" dirty="0">
                <a:latin typeface="Arial" panose="020B0604020202020204" pitchFamily="34" charset="0"/>
                <a:cs typeface="Arial" panose="020B0604020202020204" pitchFamily="34" charset="0"/>
              </a:rPr>
              <a:t> </a:t>
            </a:r>
            <a:r>
              <a:rPr lang="fr-FR" sz="1400" dirty="0" smtClean="0">
                <a:latin typeface="Arial" panose="020B0604020202020204" pitchFamily="34" charset="0"/>
                <a:cs typeface="Arial" panose="020B0604020202020204" pitchFamily="34" charset="0"/>
              </a:rPr>
              <a:t>-5%</a:t>
            </a:r>
            <a:endParaRPr lang="fr-FR" sz="1400" dirty="0">
              <a:latin typeface="Arial" panose="020B0604020202020204" pitchFamily="34" charset="0"/>
              <a:cs typeface="Arial" panose="020B0604020202020204" pitchFamily="34" charset="0"/>
            </a:endParaRPr>
          </a:p>
        </p:txBody>
      </p:sp>
      <p:sp>
        <p:nvSpPr>
          <p:cNvPr id="50" name="Flèche droite 49"/>
          <p:cNvSpPr/>
          <p:nvPr/>
        </p:nvSpPr>
        <p:spPr>
          <a:xfrm rot="18900000">
            <a:off x="3202337" y="3651782"/>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51" name="Flèche droite 50"/>
          <p:cNvSpPr/>
          <p:nvPr/>
        </p:nvSpPr>
        <p:spPr>
          <a:xfrm rot="2700000">
            <a:off x="3218385" y="5779820"/>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53" name="Flèche droite 52"/>
          <p:cNvSpPr/>
          <p:nvPr/>
        </p:nvSpPr>
        <p:spPr>
          <a:xfrm rot="18900000">
            <a:off x="3202337" y="2864952"/>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54" name="Flèche droite 53"/>
          <p:cNvSpPr/>
          <p:nvPr/>
        </p:nvSpPr>
        <p:spPr>
          <a:xfrm rot="18900000">
            <a:off x="3202337" y="5228036"/>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56" name="Flèche droite 55"/>
          <p:cNvSpPr/>
          <p:nvPr/>
        </p:nvSpPr>
        <p:spPr>
          <a:xfrm rot="2700000">
            <a:off x="3218385" y="4796835"/>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graphicFrame>
        <p:nvGraphicFramePr>
          <p:cNvPr id="14" name="Objet 13"/>
          <p:cNvGraphicFramePr>
            <a:graphicFrameLocks noChangeAspect="1"/>
          </p:cNvGraphicFramePr>
          <p:nvPr>
            <p:extLst>
              <p:ext uri="{D42A27DB-BD31-4B8C-83A1-F6EECF244321}">
                <p14:modId xmlns:p14="http://schemas.microsoft.com/office/powerpoint/2010/main" val="554990076"/>
              </p:ext>
            </p:extLst>
          </p:nvPr>
        </p:nvGraphicFramePr>
        <p:xfrm>
          <a:off x="5274659" y="3392054"/>
          <a:ext cx="2989037" cy="2028791"/>
        </p:xfrm>
        <a:graphic>
          <a:graphicData uri="http://schemas.openxmlformats.org/presentationml/2006/ole">
            <mc:AlternateContent xmlns:mc="http://schemas.openxmlformats.org/markup-compatibility/2006">
              <mc:Choice xmlns:v="urn:schemas-microsoft-com:vml" Requires="v">
                <p:oleObj spid="_x0000_s49634" name="Worksheet" r:id="rId7" imgW="3943249" imgH="2676431" progId="Excel.Sheet.12">
                  <p:link updateAutomatic="1"/>
                </p:oleObj>
              </mc:Choice>
              <mc:Fallback>
                <p:oleObj name="Worksheet" r:id="rId7" imgW="3943249" imgH="2676431" progId="Excel.Sheet.12">
                  <p:link updateAutomatic="1"/>
                  <p:pic>
                    <p:nvPicPr>
                      <p:cNvPr id="0" name=""/>
                      <p:cNvPicPr/>
                      <p:nvPr/>
                    </p:nvPicPr>
                    <p:blipFill>
                      <a:blip r:embed="rId8"/>
                      <a:stretch>
                        <a:fillRect/>
                      </a:stretch>
                    </p:blipFill>
                    <p:spPr>
                      <a:xfrm>
                        <a:off x="5274659" y="3392054"/>
                        <a:ext cx="2989037" cy="2028791"/>
                      </a:xfrm>
                      <a:prstGeom prst="rect">
                        <a:avLst/>
                      </a:prstGeom>
                    </p:spPr>
                  </p:pic>
                </p:oleObj>
              </mc:Fallback>
            </mc:AlternateContent>
          </a:graphicData>
        </a:graphic>
      </p:graphicFrame>
      <p:cxnSp>
        <p:nvCxnSpPr>
          <p:cNvPr id="16" name="Connecteur droit 15"/>
          <p:cNvCxnSpPr/>
          <p:nvPr/>
        </p:nvCxnSpPr>
        <p:spPr>
          <a:xfrm>
            <a:off x="4160347" y="2505625"/>
            <a:ext cx="0" cy="3761825"/>
          </a:xfrm>
          <a:prstGeom prst="line">
            <a:avLst/>
          </a:prstGeom>
          <a:ln>
            <a:solidFill>
              <a:srgbClr val="604A7B"/>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512065" y="2143941"/>
            <a:ext cx="3640219" cy="307777"/>
          </a:xfrm>
          <a:prstGeom prst="rect">
            <a:avLst/>
          </a:prstGeom>
          <a:solidFill>
            <a:srgbClr val="604A7B"/>
          </a:solidFill>
        </p:spPr>
        <p:txBody>
          <a:bodyPr wrap="square">
            <a:spAutoFit/>
          </a:bodyPr>
          <a:lstStyle/>
          <a:p>
            <a:pPr algn="ctr"/>
            <a:r>
              <a:rPr lang="fr-FR" sz="1400" dirty="0">
                <a:solidFill>
                  <a:schemeClr val="bg1"/>
                </a:solidFill>
                <a:latin typeface="Arial" panose="020B0604020202020204" pitchFamily="34" charset="0"/>
                <a:cs typeface="Arial" panose="020B0604020202020204" pitchFamily="34" charset="0"/>
              </a:rPr>
              <a:t>Montant en millions d</a:t>
            </a:r>
            <a:r>
              <a:rPr lang="fr-FR" sz="1400" dirty="0" smtClean="0">
                <a:solidFill>
                  <a:schemeClr val="bg1"/>
                </a:solidFill>
                <a:latin typeface="Arial" panose="020B0604020202020204" pitchFamily="34" charset="0"/>
                <a:cs typeface="Arial" panose="020B0604020202020204" pitchFamily="34" charset="0"/>
              </a:rPr>
              <a:t>’€ </a:t>
            </a:r>
          </a:p>
        </p:txBody>
      </p:sp>
      <p:sp>
        <p:nvSpPr>
          <p:cNvPr id="58" name="Rectangle 57"/>
          <p:cNvSpPr/>
          <p:nvPr/>
        </p:nvSpPr>
        <p:spPr>
          <a:xfrm>
            <a:off x="4238626" y="2143941"/>
            <a:ext cx="4654550" cy="307777"/>
          </a:xfrm>
          <a:prstGeom prst="rect">
            <a:avLst/>
          </a:prstGeom>
          <a:solidFill>
            <a:srgbClr val="604A7B"/>
          </a:solidFill>
        </p:spPr>
        <p:txBody>
          <a:bodyPr wrap="square">
            <a:spAutoFit/>
          </a:bodyPr>
          <a:lstStyle/>
          <a:p>
            <a:pPr algn="ctr"/>
            <a:r>
              <a:rPr lang="fr-FR" sz="1400" dirty="0" smtClean="0">
                <a:solidFill>
                  <a:schemeClr val="bg1"/>
                </a:solidFill>
                <a:latin typeface="Arial" panose="020B0604020202020204" pitchFamily="34" charset="0"/>
                <a:cs typeface="Arial" panose="020B0604020202020204" pitchFamily="34" charset="0"/>
              </a:rPr>
              <a:t>Ventilation par secteurs</a:t>
            </a:r>
          </a:p>
        </p:txBody>
      </p:sp>
      <p:sp>
        <p:nvSpPr>
          <p:cNvPr id="59" name="Flèche droite 58"/>
          <p:cNvSpPr/>
          <p:nvPr/>
        </p:nvSpPr>
        <p:spPr>
          <a:xfrm rot="2700000">
            <a:off x="3218385" y="4269634"/>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64944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61950"/>
            <a:r>
              <a:rPr lang="fr-FR" sz="2000" b="0" dirty="0" smtClean="0"/>
              <a:t>Les 20 </a:t>
            </a:r>
            <a:r>
              <a:rPr lang="fr-FR" sz="2000" b="0" dirty="0"/>
              <a:t>premiers opérateurs </a:t>
            </a:r>
            <a:r>
              <a:rPr lang="fr-FR" sz="2000" b="0" dirty="0" smtClean="0"/>
              <a:t>«</a:t>
            </a:r>
            <a:r>
              <a:rPr lang="fr-FR" sz="2000" b="0" dirty="0"/>
              <a:t> Art &amp; Objets de collection »</a:t>
            </a:r>
            <a:r>
              <a:rPr lang="fr-FR" sz="2000" b="0" dirty="0" smtClean="0"/>
              <a:t> 2015</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17</a:t>
            </a:fld>
            <a:endParaRPr lang="fr-FR" dirty="0">
              <a:latin typeface="Arial" panose="020B0604020202020204" pitchFamily="34" charset="0"/>
              <a:cs typeface="Arial" panose="020B0604020202020204" pitchFamily="34" charset="0"/>
            </a:endParaRPr>
          </a:p>
        </p:txBody>
      </p:sp>
      <p:sp>
        <p:nvSpPr>
          <p:cNvPr id="9" name="Rectangle 8"/>
          <p:cNvSpPr/>
          <p:nvPr/>
        </p:nvSpPr>
        <p:spPr>
          <a:xfrm>
            <a:off x="327597" y="5682572"/>
            <a:ext cx="5115984" cy="461665"/>
          </a:xfrm>
          <a:prstGeom prst="rect">
            <a:avLst/>
          </a:prstGeom>
        </p:spPr>
        <p:txBody>
          <a:bodyPr wrap="square">
            <a:spAutoFit/>
          </a:bodyPr>
          <a:lstStyle/>
          <a:p>
            <a:r>
              <a:rPr lang="fr-FR" sz="1200" dirty="0">
                <a:solidFill>
                  <a:srgbClr val="70849D"/>
                </a:solidFill>
                <a:latin typeface="Arial" panose="020B0604020202020204" pitchFamily="34" charset="0"/>
                <a:cs typeface="Arial" panose="020B0604020202020204" pitchFamily="34" charset="0"/>
              </a:rPr>
              <a:t>En millions d’euros, frais de ventes non inclus</a:t>
            </a:r>
          </a:p>
          <a:p>
            <a:endParaRPr lang="fr-FR" sz="1200" dirty="0" smtClean="0">
              <a:solidFill>
                <a:srgbClr val="70849D"/>
              </a:solidFill>
              <a:latin typeface="Arial" panose="020B0604020202020204" pitchFamily="34" charset="0"/>
              <a:cs typeface="Arial" panose="020B0604020202020204" pitchFamily="34" charset="0"/>
            </a:endParaRPr>
          </a:p>
        </p:txBody>
      </p:sp>
      <p:sp>
        <p:nvSpPr>
          <p:cNvPr id="29"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15" name="Flèche droite 14"/>
          <p:cNvSpPr/>
          <p:nvPr/>
        </p:nvSpPr>
        <p:spPr>
          <a:xfrm rot="18900000">
            <a:off x="8367364" y="2179333"/>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6" name="Flèche droite 15"/>
          <p:cNvSpPr/>
          <p:nvPr/>
        </p:nvSpPr>
        <p:spPr>
          <a:xfrm rot="18900000">
            <a:off x="8367365" y="1841296"/>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7" name="Flèche droite 16"/>
          <p:cNvSpPr/>
          <p:nvPr/>
        </p:nvSpPr>
        <p:spPr>
          <a:xfrm rot="18900000">
            <a:off x="8367365" y="2696985"/>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8" name="Flèche droite 17"/>
          <p:cNvSpPr/>
          <p:nvPr/>
        </p:nvSpPr>
        <p:spPr>
          <a:xfrm rot="18900000">
            <a:off x="8367366" y="2358948"/>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9" name="Flèche droite 18"/>
          <p:cNvSpPr/>
          <p:nvPr/>
        </p:nvSpPr>
        <p:spPr>
          <a:xfrm rot="18900000">
            <a:off x="8367366" y="2517369"/>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1" name="Flèche droite 20"/>
          <p:cNvSpPr/>
          <p:nvPr/>
        </p:nvSpPr>
        <p:spPr>
          <a:xfrm rot="18900000">
            <a:off x="8367365" y="3363852"/>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2" name="Flèche droite 21"/>
          <p:cNvSpPr/>
          <p:nvPr/>
        </p:nvSpPr>
        <p:spPr>
          <a:xfrm rot="18900000">
            <a:off x="8367366" y="3025815"/>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3" name="Flèche droite 22"/>
          <p:cNvSpPr/>
          <p:nvPr/>
        </p:nvSpPr>
        <p:spPr>
          <a:xfrm rot="18900000">
            <a:off x="8367366" y="3184236"/>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4" name="Flèche droite 23"/>
          <p:cNvSpPr/>
          <p:nvPr/>
        </p:nvSpPr>
        <p:spPr>
          <a:xfrm rot="18900000">
            <a:off x="8367364" y="3516633"/>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5" name="Flèche droite 24"/>
          <p:cNvSpPr/>
          <p:nvPr/>
        </p:nvSpPr>
        <p:spPr>
          <a:xfrm rot="18900000">
            <a:off x="8367365" y="4018410"/>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6" name="Flèche droite 25"/>
          <p:cNvSpPr/>
          <p:nvPr/>
        </p:nvSpPr>
        <p:spPr>
          <a:xfrm rot="18900000">
            <a:off x="8367366" y="3689898"/>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7" name="Flèche droite 26"/>
          <p:cNvSpPr/>
          <p:nvPr/>
        </p:nvSpPr>
        <p:spPr>
          <a:xfrm rot="18900000">
            <a:off x="8367366" y="3854669"/>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1" name="Flèche droite 30"/>
          <p:cNvSpPr/>
          <p:nvPr/>
        </p:nvSpPr>
        <p:spPr>
          <a:xfrm rot="18900000">
            <a:off x="8367366" y="4828441"/>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4" name="Flèche droite 33"/>
          <p:cNvSpPr/>
          <p:nvPr/>
        </p:nvSpPr>
        <p:spPr>
          <a:xfrm rot="18900000">
            <a:off x="8367366" y="5017581"/>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5" name="Flèche droite 34"/>
          <p:cNvSpPr/>
          <p:nvPr/>
        </p:nvSpPr>
        <p:spPr>
          <a:xfrm rot="2700000">
            <a:off x="8352523" y="2032914"/>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6" name="Flèche droite 35"/>
          <p:cNvSpPr/>
          <p:nvPr/>
        </p:nvSpPr>
        <p:spPr>
          <a:xfrm rot="2700000">
            <a:off x="8352523" y="4198332"/>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7" name="Flèche droite 36"/>
          <p:cNvSpPr/>
          <p:nvPr/>
        </p:nvSpPr>
        <p:spPr>
          <a:xfrm rot="2700000">
            <a:off x="8352523" y="4359862"/>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8" name="Flèche droite 37"/>
          <p:cNvSpPr/>
          <p:nvPr/>
        </p:nvSpPr>
        <p:spPr>
          <a:xfrm rot="2700000">
            <a:off x="8352523" y="4533359"/>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9" name="Flèche droite 38"/>
          <p:cNvSpPr/>
          <p:nvPr/>
        </p:nvSpPr>
        <p:spPr>
          <a:xfrm rot="2700000">
            <a:off x="8352523" y="4694889"/>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40" name="Flèche droite 39"/>
          <p:cNvSpPr/>
          <p:nvPr/>
        </p:nvSpPr>
        <p:spPr>
          <a:xfrm rot="2700000">
            <a:off x="8352523" y="2880680"/>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8" name="Rectangle 27"/>
          <p:cNvSpPr/>
          <p:nvPr/>
        </p:nvSpPr>
        <p:spPr>
          <a:xfrm>
            <a:off x="404260" y="5895092"/>
            <a:ext cx="8198223" cy="461665"/>
          </a:xfrm>
          <a:prstGeom prst="rect">
            <a:avLst/>
          </a:prstGeom>
        </p:spPr>
        <p:txBody>
          <a:bodyPr wrap="square">
            <a:spAutoFit/>
          </a:bodyPr>
          <a:lstStyle/>
          <a:p>
            <a:pPr lvl="0"/>
            <a:r>
              <a:rPr lang="fr-FR" sz="1200" dirty="0">
                <a:solidFill>
                  <a:srgbClr val="70849D"/>
                </a:solidFill>
                <a:latin typeface="Arial" panose="020B0604020202020204" pitchFamily="34" charset="0"/>
                <a:cs typeface="Arial" panose="020B0604020202020204" pitchFamily="34" charset="0"/>
              </a:rPr>
              <a:t>* </a:t>
            </a:r>
            <a:r>
              <a:rPr lang="fr-FR" sz="1200" dirty="0" smtClean="0">
                <a:solidFill>
                  <a:srgbClr val="70849D"/>
                </a:solidFill>
                <a:latin typeface="Arial" panose="020B0604020202020204" pitchFamily="34" charset="0"/>
                <a:cs typeface="Arial" panose="020B0604020202020204" pitchFamily="34" charset="0"/>
              </a:rPr>
              <a:t>RM </a:t>
            </a:r>
            <a:r>
              <a:rPr lang="fr-FR" sz="1200" dirty="0" err="1">
                <a:solidFill>
                  <a:srgbClr val="70849D"/>
                </a:solidFill>
                <a:latin typeface="Arial" panose="020B0604020202020204" pitchFamily="34" charset="0"/>
                <a:cs typeface="Arial" panose="020B0604020202020204" pitchFamily="34" charset="0"/>
              </a:rPr>
              <a:t>Auctions</a:t>
            </a:r>
            <a:r>
              <a:rPr lang="fr-FR" sz="1200" dirty="0">
                <a:solidFill>
                  <a:srgbClr val="70849D"/>
                </a:solidFill>
                <a:latin typeface="Arial" panose="020B0604020202020204" pitchFamily="34" charset="0"/>
                <a:cs typeface="Arial" panose="020B0604020202020204" pitchFamily="34" charset="0"/>
              </a:rPr>
              <a:t> </a:t>
            </a:r>
            <a:r>
              <a:rPr lang="fr-FR" sz="1200" dirty="0" smtClean="0">
                <a:solidFill>
                  <a:srgbClr val="70849D"/>
                </a:solidFill>
                <a:latin typeface="Arial" panose="020B0604020202020204" pitchFamily="34" charset="0"/>
                <a:cs typeface="Arial" panose="020B0604020202020204" pitchFamily="34" charset="0"/>
              </a:rPr>
              <a:t>: filiale </a:t>
            </a:r>
            <a:r>
              <a:rPr lang="fr-FR" sz="1200" dirty="0">
                <a:solidFill>
                  <a:srgbClr val="70849D"/>
                </a:solidFill>
                <a:latin typeface="Arial" panose="020B0604020202020204" pitchFamily="34" charset="0"/>
                <a:cs typeface="Arial" panose="020B0604020202020204" pitchFamily="34" charset="0"/>
              </a:rPr>
              <a:t>de Sotheby’s. </a:t>
            </a:r>
            <a:r>
              <a:rPr lang="fr-FR" sz="1200" dirty="0" smtClean="0">
                <a:solidFill>
                  <a:srgbClr val="70849D"/>
                </a:solidFill>
                <a:latin typeface="Arial" panose="020B0604020202020204" pitchFamily="34" charset="0"/>
                <a:cs typeface="Arial" panose="020B0604020202020204" pitchFamily="34" charset="0"/>
              </a:rPr>
              <a:t>Une vente </a:t>
            </a:r>
            <a:r>
              <a:rPr lang="fr-FR" sz="1200" dirty="0">
                <a:solidFill>
                  <a:srgbClr val="70849D"/>
                </a:solidFill>
                <a:latin typeface="Arial" panose="020B0604020202020204" pitchFamily="34" charset="0"/>
                <a:cs typeface="Arial" panose="020B0604020202020204" pitchFamily="34" charset="0"/>
              </a:rPr>
              <a:t>en libre prestation de services en France en 2015  </a:t>
            </a:r>
          </a:p>
          <a:p>
            <a:r>
              <a:rPr lang="fr-FR" sz="1200" dirty="0">
                <a:solidFill>
                  <a:srgbClr val="70849D"/>
                </a:solidFill>
                <a:latin typeface="Arial" panose="020B0604020202020204" pitchFamily="34" charset="0"/>
                <a:cs typeface="Arial" panose="020B0604020202020204" pitchFamily="34" charset="0"/>
              </a:rPr>
              <a:t>* *  Pour 2014 : montant des 20 premiers opérateurs pour l’année 2014</a:t>
            </a:r>
          </a:p>
        </p:txBody>
      </p:sp>
      <p:graphicFrame>
        <p:nvGraphicFramePr>
          <p:cNvPr id="3" name="Objet 2"/>
          <p:cNvGraphicFramePr>
            <a:graphicFrameLocks noChangeAspect="1"/>
          </p:cNvGraphicFramePr>
          <p:nvPr>
            <p:extLst>
              <p:ext uri="{D42A27DB-BD31-4B8C-83A1-F6EECF244321}">
                <p14:modId xmlns:p14="http://schemas.microsoft.com/office/powerpoint/2010/main" val="3841823678"/>
              </p:ext>
            </p:extLst>
          </p:nvPr>
        </p:nvGraphicFramePr>
        <p:xfrm>
          <a:off x="503238" y="1508760"/>
          <a:ext cx="8099246" cy="4188829"/>
        </p:xfrm>
        <a:graphic>
          <a:graphicData uri="http://schemas.openxmlformats.org/presentationml/2006/ole">
            <mc:AlternateContent xmlns:mc="http://schemas.openxmlformats.org/markup-compatibility/2006">
              <mc:Choice xmlns:v="urn:schemas-microsoft-com:vml" Requires="v">
                <p:oleObj spid="_x0000_s11621" name="Worksheet" r:id="rId4" imgW="9191743" imgH="4753056" progId="Excel.Sheet.12">
                  <p:link updateAutomatic="1"/>
                </p:oleObj>
              </mc:Choice>
              <mc:Fallback>
                <p:oleObj name="Worksheet" r:id="rId4" imgW="9191743" imgH="4753056" progId="Excel.Sheet.12">
                  <p:link updateAutomatic="1"/>
                  <p:pic>
                    <p:nvPicPr>
                      <p:cNvPr id="0" name=""/>
                      <p:cNvPicPr/>
                      <p:nvPr/>
                    </p:nvPicPr>
                    <p:blipFill>
                      <a:blip r:embed="rId5"/>
                      <a:stretch>
                        <a:fillRect/>
                      </a:stretch>
                    </p:blipFill>
                    <p:spPr>
                      <a:xfrm>
                        <a:off x="503238" y="1508760"/>
                        <a:ext cx="8099246" cy="4188829"/>
                      </a:xfrm>
                      <a:prstGeom prst="rect">
                        <a:avLst/>
                      </a:prstGeom>
                    </p:spPr>
                  </p:pic>
                </p:oleObj>
              </mc:Fallback>
            </mc:AlternateContent>
          </a:graphicData>
        </a:graphic>
      </p:graphicFrame>
    </p:spTree>
    <p:extLst>
      <p:ext uri="{BB962C8B-B14F-4D97-AF65-F5344CB8AC3E}">
        <p14:creationId xmlns:p14="http://schemas.microsoft.com/office/powerpoint/2010/main" val="3137737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61950"/>
            <a:r>
              <a:rPr lang="fr-FR" dirty="0" smtClean="0"/>
              <a:t>« Arts </a:t>
            </a:r>
            <a:r>
              <a:rPr lang="fr-FR" dirty="0"/>
              <a:t>et </a:t>
            </a:r>
            <a:r>
              <a:rPr lang="fr-FR" dirty="0" smtClean="0"/>
              <a:t>antiquités »</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18</a:t>
            </a:fld>
            <a:endParaRPr lang="fr-FR" dirty="0">
              <a:latin typeface="Arial" panose="020B0604020202020204" pitchFamily="34" charset="0"/>
              <a:cs typeface="Arial" panose="020B0604020202020204" pitchFamily="34" charset="0"/>
            </a:endParaRPr>
          </a:p>
        </p:txBody>
      </p:sp>
      <p:sp>
        <p:nvSpPr>
          <p:cNvPr id="24"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29" name="Rectangle 28"/>
          <p:cNvSpPr/>
          <p:nvPr/>
        </p:nvSpPr>
        <p:spPr>
          <a:xfrm>
            <a:off x="311150" y="1106462"/>
            <a:ext cx="8640826" cy="5302990"/>
          </a:xfrm>
          <a:prstGeom prst="rect">
            <a:avLst/>
          </a:prstGeom>
        </p:spPr>
        <p:txBody>
          <a:bodyPr wrap="square">
            <a:spAutoFit/>
          </a:bodyPr>
          <a:lstStyle/>
          <a:p>
            <a:pPr lvl="0">
              <a:spcBef>
                <a:spcPct val="20000"/>
              </a:spcBef>
              <a:spcAft>
                <a:spcPts val="600"/>
              </a:spcAft>
              <a:defRPr/>
            </a:pPr>
            <a:r>
              <a:rPr lang="fr-FR" sz="1600" dirty="0">
                <a:solidFill>
                  <a:srgbClr val="70849D"/>
                </a:solidFill>
                <a:latin typeface="Arial" panose="020B0604020202020204" pitchFamily="34" charset="0"/>
                <a:cs typeface="Arial" panose="020B0604020202020204" pitchFamily="34" charset="0"/>
              </a:rPr>
              <a:t>Un </a:t>
            </a:r>
            <a:r>
              <a:rPr lang="fr-FR" sz="1600" b="1" dirty="0">
                <a:solidFill>
                  <a:srgbClr val="604F7B"/>
                </a:solidFill>
                <a:latin typeface="Arial" panose="020B0604020202020204" pitchFamily="34" charset="0"/>
                <a:cs typeface="Arial" panose="020B0604020202020204" pitchFamily="34" charset="0"/>
              </a:rPr>
              <a:t>montant stable </a:t>
            </a:r>
            <a:r>
              <a:rPr lang="fr-FR" sz="1600" dirty="0">
                <a:solidFill>
                  <a:srgbClr val="70849D"/>
                </a:solidFill>
                <a:latin typeface="Arial" panose="020B0604020202020204" pitchFamily="34" charset="0"/>
                <a:cs typeface="Arial" panose="020B0604020202020204" pitchFamily="34" charset="0"/>
              </a:rPr>
              <a:t>de 2014 (822 M€) à 2015 (823 M€) qui recouvre des </a:t>
            </a:r>
            <a:r>
              <a:rPr lang="fr-FR" sz="1600" b="1" dirty="0">
                <a:solidFill>
                  <a:srgbClr val="604F7B"/>
                </a:solidFill>
                <a:latin typeface="Arial" panose="020B0604020202020204" pitchFamily="34" charset="0"/>
                <a:cs typeface="Arial" panose="020B0604020202020204" pitchFamily="34" charset="0"/>
              </a:rPr>
              <a:t>évolutions </a:t>
            </a:r>
            <a:r>
              <a:rPr lang="fr-FR" sz="1600" b="1" dirty="0" smtClean="0">
                <a:solidFill>
                  <a:srgbClr val="604F7B"/>
                </a:solidFill>
                <a:latin typeface="Arial" panose="020B0604020202020204" pitchFamily="34" charset="0"/>
                <a:cs typeface="Arial" panose="020B0604020202020204" pitchFamily="34" charset="0"/>
              </a:rPr>
              <a:t>contrastées</a:t>
            </a:r>
            <a:r>
              <a:rPr lang="fr-FR" sz="1600" dirty="0" smtClean="0">
                <a:solidFill>
                  <a:srgbClr val="70849D"/>
                </a:solidFill>
                <a:latin typeface="Arial" panose="020B0604020202020204" pitchFamily="34" charset="0"/>
                <a:cs typeface="Arial" panose="020B0604020202020204" pitchFamily="34" charset="0"/>
              </a:rPr>
              <a:t> </a:t>
            </a:r>
            <a:r>
              <a:rPr lang="fr-FR" sz="1600" dirty="0">
                <a:solidFill>
                  <a:srgbClr val="70849D"/>
                </a:solidFill>
                <a:latin typeface="Arial" panose="020B0604020202020204" pitchFamily="34" charset="0"/>
                <a:cs typeface="Arial" panose="020B0604020202020204" pitchFamily="34" charset="0"/>
              </a:rPr>
              <a:t>:</a:t>
            </a:r>
          </a:p>
          <a:p>
            <a:pPr marL="342900" lvl="0" indent="-342900">
              <a:spcBef>
                <a:spcPct val="20000"/>
              </a:spcBef>
              <a:spcAft>
                <a:spcPts val="600"/>
              </a:spcAft>
              <a:buFont typeface="Arial" panose="020B0604020202020204" pitchFamily="34" charset="0"/>
              <a:buChar char="•"/>
              <a:defRPr/>
            </a:pPr>
            <a:r>
              <a:rPr lang="fr-FR" sz="1400" dirty="0">
                <a:solidFill>
                  <a:srgbClr val="70849D"/>
                </a:solidFill>
                <a:latin typeface="Arial" panose="020B0604020202020204" pitchFamily="34" charset="0"/>
                <a:cs typeface="Arial" panose="020B0604020202020204" pitchFamily="34" charset="0"/>
              </a:rPr>
              <a:t>Légère </a:t>
            </a:r>
            <a:r>
              <a:rPr lang="fr-FR" sz="1400" b="1" dirty="0">
                <a:solidFill>
                  <a:srgbClr val="604F7B"/>
                </a:solidFill>
                <a:latin typeface="Arial" panose="020B0604020202020204" pitchFamily="34" charset="0"/>
                <a:cs typeface="Arial" panose="020B0604020202020204" pitchFamily="34" charset="0"/>
              </a:rPr>
              <a:t>progression</a:t>
            </a:r>
            <a:r>
              <a:rPr lang="fr-FR" sz="1400" dirty="0">
                <a:solidFill>
                  <a:srgbClr val="604F7B"/>
                </a:solidFill>
                <a:latin typeface="Arial" panose="020B0604020202020204" pitchFamily="34" charset="0"/>
                <a:cs typeface="Arial" panose="020B0604020202020204" pitchFamily="34" charset="0"/>
              </a:rPr>
              <a:t> </a:t>
            </a:r>
            <a:r>
              <a:rPr lang="fr-FR" sz="1400" dirty="0">
                <a:solidFill>
                  <a:srgbClr val="70849D"/>
                </a:solidFill>
                <a:latin typeface="Arial" panose="020B0604020202020204" pitchFamily="34" charset="0"/>
                <a:cs typeface="Arial" panose="020B0604020202020204" pitchFamily="34" charset="0"/>
              </a:rPr>
              <a:t>du montant des ventes « </a:t>
            </a:r>
            <a:r>
              <a:rPr lang="fr-FR" sz="1400" b="1" dirty="0">
                <a:solidFill>
                  <a:srgbClr val="604F7B"/>
                </a:solidFill>
                <a:latin typeface="Arial" panose="020B0604020202020204" pitchFamily="34" charset="0"/>
                <a:cs typeface="Arial" panose="020B0604020202020204" pitchFamily="34" charset="0"/>
              </a:rPr>
              <a:t>Après guerre &amp; art contemporain</a:t>
            </a:r>
            <a:r>
              <a:rPr lang="fr-FR" sz="1400" dirty="0">
                <a:solidFill>
                  <a:srgbClr val="70849D"/>
                </a:solidFill>
                <a:latin typeface="Arial" panose="020B0604020202020204" pitchFamily="34" charset="0"/>
                <a:cs typeface="Arial" panose="020B0604020202020204" pitchFamily="34" charset="0"/>
              </a:rPr>
              <a:t> » (+ 4 %) : en 2015 ces ventes s’élèvent à 175 M€ ; elles sont toujours concentrées sur 5 OVV (Christie’s ; Sotheby’s ; </a:t>
            </a:r>
            <a:r>
              <a:rPr lang="fr-FR" sz="1400" dirty="0" err="1">
                <a:solidFill>
                  <a:srgbClr val="70849D"/>
                </a:solidFill>
                <a:latin typeface="Arial" panose="020B0604020202020204" pitchFamily="34" charset="0"/>
                <a:cs typeface="Arial" panose="020B0604020202020204" pitchFamily="34" charset="0"/>
              </a:rPr>
              <a:t>Artcurial</a:t>
            </a:r>
            <a:r>
              <a:rPr lang="fr-FR" sz="1400" dirty="0">
                <a:solidFill>
                  <a:srgbClr val="70849D"/>
                </a:solidFill>
                <a:latin typeface="Arial" panose="020B0604020202020204" pitchFamily="34" charset="0"/>
                <a:cs typeface="Arial" panose="020B0604020202020204" pitchFamily="34" charset="0"/>
              </a:rPr>
              <a:t> ; Cornette St Cyr ; Versailles Enchères) qui totalisent 75 % de ce montant (contre 71 % en 2014). </a:t>
            </a:r>
          </a:p>
          <a:p>
            <a:pPr marL="342900" indent="-342900">
              <a:spcBef>
                <a:spcPct val="20000"/>
              </a:spcBef>
              <a:spcAft>
                <a:spcPts val="600"/>
              </a:spcAft>
              <a:buFont typeface="Arial" panose="020B0604020202020204" pitchFamily="34" charset="0"/>
              <a:buChar char="•"/>
              <a:defRPr/>
            </a:pPr>
            <a:r>
              <a:rPr lang="fr-FR" sz="1400" dirty="0">
                <a:solidFill>
                  <a:srgbClr val="70849D"/>
                </a:solidFill>
                <a:latin typeface="Arial" panose="020B0604020202020204" pitchFamily="34" charset="0"/>
                <a:cs typeface="Arial" panose="020B0604020202020204" pitchFamily="34" charset="0"/>
              </a:rPr>
              <a:t>20 enchères millionnaires qui représentent 17 % du montant total des ventes.</a:t>
            </a:r>
          </a:p>
          <a:p>
            <a:pPr marL="342900" indent="-342900">
              <a:spcBef>
                <a:spcPct val="20000"/>
              </a:spcBef>
              <a:spcAft>
                <a:spcPts val="600"/>
              </a:spcAft>
              <a:buFont typeface="Arial" panose="020B0604020202020204" pitchFamily="34" charset="0"/>
              <a:buChar char="•"/>
              <a:defRPr/>
            </a:pPr>
            <a:r>
              <a:rPr lang="fr-FR" sz="1400" dirty="0" smtClean="0">
                <a:solidFill>
                  <a:srgbClr val="70849D"/>
                </a:solidFill>
                <a:latin typeface="Arial" panose="020B0604020202020204" pitchFamily="34" charset="0"/>
                <a:cs typeface="Arial" panose="020B0604020202020204" pitchFamily="34" charset="0"/>
              </a:rPr>
              <a:t>Le </a:t>
            </a:r>
            <a:r>
              <a:rPr lang="fr-FR" sz="1400" dirty="0">
                <a:solidFill>
                  <a:srgbClr val="70849D"/>
                </a:solidFill>
                <a:latin typeface="Arial" panose="020B0604020202020204" pitchFamily="34" charset="0"/>
                <a:cs typeface="Arial" panose="020B0604020202020204" pitchFamily="34" charset="0"/>
              </a:rPr>
              <a:t>prix des œuvres vendues reste globalement proche des estimations des catalogues de ventes. Taux d’invendus de 40 </a:t>
            </a:r>
            <a:r>
              <a:rPr lang="fr-FR" sz="1400" dirty="0" smtClean="0">
                <a:solidFill>
                  <a:srgbClr val="70849D"/>
                </a:solidFill>
                <a:latin typeface="Arial" panose="020B0604020202020204" pitchFamily="34" charset="0"/>
                <a:cs typeface="Arial" panose="020B0604020202020204" pitchFamily="34" charset="0"/>
              </a:rPr>
              <a:t>%. </a:t>
            </a:r>
            <a:endParaRPr lang="fr-FR" sz="1400" dirty="0">
              <a:solidFill>
                <a:srgbClr val="70849D"/>
              </a:solidFill>
              <a:latin typeface="Arial" panose="020B0604020202020204" pitchFamily="34" charset="0"/>
              <a:cs typeface="Arial" panose="020B0604020202020204" pitchFamily="34" charset="0"/>
            </a:endParaRPr>
          </a:p>
          <a:p>
            <a:pPr marL="342900" indent="-342900">
              <a:spcBef>
                <a:spcPct val="20000"/>
              </a:spcBef>
              <a:spcAft>
                <a:spcPts val="600"/>
              </a:spcAft>
              <a:buFont typeface="Arial" panose="020B0604020202020204" pitchFamily="34" charset="0"/>
              <a:buChar char="•"/>
              <a:defRPr/>
            </a:pPr>
            <a:r>
              <a:rPr lang="fr-FR" sz="1400" b="1" dirty="0">
                <a:solidFill>
                  <a:srgbClr val="604F7B"/>
                </a:solidFill>
                <a:latin typeface="Arial" panose="020B0604020202020204" pitchFamily="34" charset="0"/>
                <a:cs typeface="Arial" panose="020B0604020202020204" pitchFamily="34" charset="0"/>
              </a:rPr>
              <a:t>Baisse</a:t>
            </a:r>
            <a:r>
              <a:rPr lang="fr-FR" sz="1400" dirty="0">
                <a:solidFill>
                  <a:srgbClr val="70849D"/>
                </a:solidFill>
                <a:latin typeface="Arial" panose="020B0604020202020204" pitchFamily="34" charset="0"/>
                <a:cs typeface="Arial" panose="020B0604020202020204" pitchFamily="34" charset="0"/>
              </a:rPr>
              <a:t> du montant des ventes « </a:t>
            </a:r>
            <a:r>
              <a:rPr lang="fr-FR" sz="1400" b="1" dirty="0">
                <a:solidFill>
                  <a:srgbClr val="604F7B"/>
                </a:solidFill>
                <a:latin typeface="Arial" panose="020B0604020202020204" pitchFamily="34" charset="0"/>
                <a:cs typeface="Arial" panose="020B0604020202020204" pitchFamily="34" charset="0"/>
              </a:rPr>
              <a:t>Arts d’Asie, Arts premiers, archéologie</a:t>
            </a:r>
            <a:r>
              <a:rPr lang="fr-FR" sz="1400" dirty="0">
                <a:solidFill>
                  <a:srgbClr val="70849D"/>
                </a:solidFill>
                <a:latin typeface="Arial" panose="020B0604020202020204" pitchFamily="34" charset="0"/>
                <a:cs typeface="Arial" panose="020B0604020202020204" pitchFamily="34" charset="0"/>
              </a:rPr>
              <a:t>… » :</a:t>
            </a:r>
          </a:p>
          <a:p>
            <a:pPr marL="742950" lvl="1" indent="-285750">
              <a:spcBef>
                <a:spcPct val="20000"/>
              </a:spcBef>
              <a:spcAft>
                <a:spcPts val="600"/>
              </a:spcAft>
              <a:buFont typeface="Arial" panose="020B0604020202020204" pitchFamily="34" charset="0"/>
              <a:buChar char="−"/>
              <a:defRPr/>
            </a:pPr>
            <a:r>
              <a:rPr lang="fr-FR" sz="1400" dirty="0" smtClean="0">
                <a:solidFill>
                  <a:srgbClr val="70849D"/>
                </a:solidFill>
                <a:latin typeface="Arial" panose="020B0604020202020204" pitchFamily="34" charset="0"/>
                <a:cs typeface="Arial" panose="020B0604020202020204" pitchFamily="34" charset="0"/>
              </a:rPr>
              <a:t>Arts </a:t>
            </a:r>
            <a:r>
              <a:rPr lang="fr-FR" sz="1400" dirty="0">
                <a:solidFill>
                  <a:srgbClr val="70849D"/>
                </a:solidFill>
                <a:latin typeface="Arial" panose="020B0604020202020204" pitchFamily="34" charset="0"/>
                <a:cs typeface="Arial" panose="020B0604020202020204" pitchFamily="34" charset="0"/>
              </a:rPr>
              <a:t>d’Asie : malgré des montants de vente globalement équivalents en 2014 et 2015 des deux leader (Sotheby’s et Christie’s</a:t>
            </a:r>
            <a:r>
              <a:rPr lang="fr-FR" sz="1400" dirty="0" smtClean="0">
                <a:solidFill>
                  <a:srgbClr val="70849D"/>
                </a:solidFill>
                <a:latin typeface="Arial" panose="020B0604020202020204" pitchFamily="34" charset="0"/>
                <a:cs typeface="Arial" panose="020B0604020202020204" pitchFamily="34" charset="0"/>
              </a:rPr>
              <a:t>), </a:t>
            </a:r>
            <a:r>
              <a:rPr lang="fr-FR" sz="1400" dirty="0">
                <a:solidFill>
                  <a:srgbClr val="70849D"/>
                </a:solidFill>
                <a:latin typeface="Arial" panose="020B0604020202020204" pitchFamily="34" charset="0"/>
                <a:cs typeface="Arial" panose="020B0604020202020204" pitchFamily="34" charset="0"/>
              </a:rPr>
              <a:t>le montant total des ventes des 12 principaux OVV est en retrait (58 M€ en 2015 contre 70 M€ en 2014, en frais inclus). Une certaine raréfaction sur le marché des biens de qualité. </a:t>
            </a:r>
            <a:endParaRPr lang="fr-FR" sz="1400" dirty="0" smtClean="0">
              <a:solidFill>
                <a:srgbClr val="70849D"/>
              </a:solidFill>
              <a:latin typeface="Arial" panose="020B0604020202020204" pitchFamily="34" charset="0"/>
              <a:cs typeface="Arial" panose="020B0604020202020204" pitchFamily="34" charset="0"/>
            </a:endParaRPr>
          </a:p>
          <a:p>
            <a:pPr marL="742950" lvl="1" indent="-285750">
              <a:spcBef>
                <a:spcPct val="20000"/>
              </a:spcBef>
              <a:spcAft>
                <a:spcPts val="600"/>
              </a:spcAft>
              <a:buFont typeface="Arial" panose="020B0604020202020204" pitchFamily="34" charset="0"/>
              <a:buChar char="−"/>
              <a:defRPr/>
            </a:pPr>
            <a:r>
              <a:rPr lang="fr-FR" sz="1400" dirty="0" smtClean="0">
                <a:solidFill>
                  <a:srgbClr val="70849D"/>
                </a:solidFill>
                <a:latin typeface="Arial" panose="020B0604020202020204" pitchFamily="34" charset="0"/>
                <a:cs typeface="Arial" panose="020B0604020202020204" pitchFamily="34" charset="0"/>
              </a:rPr>
              <a:t>Archéologie </a:t>
            </a:r>
            <a:r>
              <a:rPr lang="fr-FR" sz="1400" dirty="0">
                <a:solidFill>
                  <a:srgbClr val="70849D"/>
                </a:solidFill>
                <a:latin typeface="Arial" panose="020B0604020202020204" pitchFamily="34" charset="0"/>
                <a:cs typeface="Arial" panose="020B0604020202020204" pitchFamily="34" charset="0"/>
              </a:rPr>
              <a:t>: le montant total des ventes ne dépasse pas 8 M€. Cela reste un marché de niche aux mains de quelques OVV (principalement Pierre Bergé &amp; Associés, Christie’s, </a:t>
            </a:r>
            <a:r>
              <a:rPr lang="fr-FR" sz="1400" dirty="0" err="1">
                <a:solidFill>
                  <a:srgbClr val="70849D"/>
                </a:solidFill>
                <a:latin typeface="Arial" panose="020B0604020202020204" pitchFamily="34" charset="0"/>
                <a:cs typeface="Arial" panose="020B0604020202020204" pitchFamily="34" charset="0"/>
              </a:rPr>
              <a:t>Beaussant</a:t>
            </a:r>
            <a:r>
              <a:rPr lang="fr-FR" sz="1400" dirty="0">
                <a:solidFill>
                  <a:srgbClr val="70849D"/>
                </a:solidFill>
                <a:latin typeface="Arial" panose="020B0604020202020204" pitchFamily="34" charset="0"/>
                <a:cs typeface="Arial" panose="020B0604020202020204" pitchFamily="34" charset="0"/>
              </a:rPr>
              <a:t> Lefevre, T. de Maigret). </a:t>
            </a:r>
          </a:p>
          <a:p>
            <a:pPr marL="342900" lvl="0" indent="-342900">
              <a:spcBef>
                <a:spcPct val="20000"/>
              </a:spcBef>
              <a:spcAft>
                <a:spcPts val="600"/>
              </a:spcAft>
              <a:buFont typeface="Arial" panose="020B0604020202020204" pitchFamily="34" charset="0"/>
              <a:buChar char="•"/>
              <a:defRPr/>
            </a:pPr>
            <a:r>
              <a:rPr lang="fr-FR" sz="1400" b="1" dirty="0">
                <a:solidFill>
                  <a:srgbClr val="604F7B"/>
                </a:solidFill>
                <a:latin typeface="Arial" panose="020B0604020202020204" pitchFamily="34" charset="0"/>
                <a:cs typeface="Arial" panose="020B0604020202020204" pitchFamily="34" charset="0"/>
              </a:rPr>
              <a:t>Progression</a:t>
            </a:r>
            <a:r>
              <a:rPr lang="fr-FR" sz="1400" dirty="0">
                <a:solidFill>
                  <a:srgbClr val="70849D"/>
                </a:solidFill>
                <a:latin typeface="Arial" panose="020B0604020202020204" pitchFamily="34" charset="0"/>
                <a:cs typeface="Arial" panose="020B0604020202020204" pitchFamily="34" charset="0"/>
              </a:rPr>
              <a:t> des ventes « </a:t>
            </a:r>
            <a:r>
              <a:rPr lang="fr-FR" sz="1400" b="1" dirty="0">
                <a:solidFill>
                  <a:srgbClr val="604F7B"/>
                </a:solidFill>
                <a:latin typeface="Arial" panose="020B0604020202020204" pitchFamily="34" charset="0"/>
                <a:cs typeface="Arial" panose="020B0604020202020204" pitchFamily="34" charset="0"/>
              </a:rPr>
              <a:t>tableaux, dessins, sculptures, estampes, impressionnistes et modernes</a:t>
            </a:r>
            <a:r>
              <a:rPr lang="fr-FR" sz="1400" dirty="0">
                <a:solidFill>
                  <a:srgbClr val="70849D"/>
                </a:solidFill>
                <a:latin typeface="Arial" panose="020B0604020202020204" pitchFamily="34" charset="0"/>
                <a:cs typeface="Arial" panose="020B0604020202020204" pitchFamily="34" charset="0"/>
              </a:rPr>
              <a:t> », malgré des ventes impressionnistes moins riches et diversifiées que les années antérieures .</a:t>
            </a:r>
          </a:p>
        </p:txBody>
      </p:sp>
    </p:spTree>
    <p:extLst>
      <p:ext uri="{BB962C8B-B14F-4D97-AF65-F5344CB8AC3E}">
        <p14:creationId xmlns:p14="http://schemas.microsoft.com/office/powerpoint/2010/main" val="41328593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61950"/>
            <a:r>
              <a:rPr lang="fr-FR" dirty="0" smtClean="0"/>
              <a:t>« Autres </a:t>
            </a:r>
            <a:r>
              <a:rPr lang="fr-FR" dirty="0"/>
              <a:t>objets de </a:t>
            </a:r>
            <a:r>
              <a:rPr lang="fr-FR" dirty="0" smtClean="0"/>
              <a:t>collection » </a:t>
            </a:r>
            <a:r>
              <a:rPr lang="fr-FR" dirty="0"/>
              <a:t>en 2015 </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19</a:t>
            </a:fld>
            <a:endParaRPr lang="fr-FR" dirty="0">
              <a:latin typeface="Arial" panose="020B0604020202020204" pitchFamily="34" charset="0"/>
              <a:cs typeface="Arial" panose="020B0604020202020204" pitchFamily="34" charset="0"/>
            </a:endParaRPr>
          </a:p>
        </p:txBody>
      </p:sp>
      <p:sp>
        <p:nvSpPr>
          <p:cNvPr id="24"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29" name="Rectangle 28"/>
          <p:cNvSpPr/>
          <p:nvPr/>
        </p:nvSpPr>
        <p:spPr>
          <a:xfrm>
            <a:off x="302006" y="1109450"/>
            <a:ext cx="8649970" cy="5099858"/>
          </a:xfrm>
          <a:prstGeom prst="rect">
            <a:avLst/>
          </a:prstGeom>
        </p:spPr>
        <p:txBody>
          <a:bodyPr wrap="square">
            <a:spAutoFit/>
          </a:bodyPr>
          <a:lstStyle/>
          <a:p>
            <a:pPr lvl="0">
              <a:spcBef>
                <a:spcPct val="20000"/>
              </a:spcBef>
              <a:spcAft>
                <a:spcPts val="600"/>
              </a:spcAft>
              <a:defRPr/>
            </a:pPr>
            <a:r>
              <a:rPr lang="fr-FR" sz="1600" dirty="0">
                <a:solidFill>
                  <a:srgbClr val="70849D"/>
                </a:solidFill>
                <a:latin typeface="Arial" panose="020B0604020202020204" pitchFamily="34" charset="0"/>
                <a:cs typeface="Arial" panose="020B0604020202020204" pitchFamily="34" charset="0"/>
              </a:rPr>
              <a:t>Une très </a:t>
            </a:r>
            <a:r>
              <a:rPr lang="fr-FR" sz="1600" b="1" dirty="0">
                <a:solidFill>
                  <a:srgbClr val="604F7B"/>
                </a:solidFill>
                <a:latin typeface="Arial" panose="020B0604020202020204" pitchFamily="34" charset="0"/>
                <a:cs typeface="Arial" panose="020B0604020202020204" pitchFamily="34" charset="0"/>
              </a:rPr>
              <a:t>forte progression </a:t>
            </a:r>
            <a:r>
              <a:rPr lang="fr-FR" sz="1600" dirty="0">
                <a:solidFill>
                  <a:srgbClr val="70849D"/>
                </a:solidFill>
                <a:latin typeface="Arial" panose="020B0604020202020204" pitchFamily="34" charset="0"/>
                <a:cs typeface="Arial" panose="020B0604020202020204" pitchFamily="34" charset="0"/>
              </a:rPr>
              <a:t>de 2014 (198 M€) à 2015 (</a:t>
            </a:r>
            <a:r>
              <a:rPr lang="fr-FR" sz="1600" dirty="0" smtClean="0">
                <a:solidFill>
                  <a:srgbClr val="70849D"/>
                </a:solidFill>
                <a:latin typeface="Arial" panose="020B0604020202020204" pitchFamily="34" charset="0"/>
                <a:cs typeface="Arial" panose="020B0604020202020204" pitchFamily="34" charset="0"/>
              </a:rPr>
              <a:t>269 </a:t>
            </a:r>
            <a:r>
              <a:rPr lang="fr-FR" sz="1600" dirty="0">
                <a:solidFill>
                  <a:srgbClr val="70849D"/>
                </a:solidFill>
                <a:latin typeface="Arial" panose="020B0604020202020204" pitchFamily="34" charset="0"/>
                <a:cs typeface="Arial" panose="020B0604020202020204" pitchFamily="34" charset="0"/>
              </a:rPr>
              <a:t>M</a:t>
            </a:r>
            <a:r>
              <a:rPr lang="fr-FR" sz="1600" dirty="0" smtClean="0">
                <a:solidFill>
                  <a:srgbClr val="70849D"/>
                </a:solidFill>
                <a:latin typeface="Arial" panose="020B0604020202020204" pitchFamily="34" charset="0"/>
                <a:cs typeface="Arial" panose="020B0604020202020204" pitchFamily="34" charset="0"/>
              </a:rPr>
              <a:t>€) </a:t>
            </a:r>
            <a:r>
              <a:rPr lang="fr-FR" sz="1600" dirty="0">
                <a:solidFill>
                  <a:srgbClr val="70849D"/>
                </a:solidFill>
                <a:latin typeface="Arial" panose="020B0604020202020204" pitchFamily="34" charset="0"/>
                <a:cs typeface="Arial" panose="020B0604020202020204" pitchFamily="34" charset="0"/>
              </a:rPr>
              <a:t>: </a:t>
            </a:r>
            <a:r>
              <a:rPr lang="fr-FR" sz="1600" dirty="0" smtClean="0">
                <a:solidFill>
                  <a:srgbClr val="70849D"/>
                </a:solidFill>
                <a:latin typeface="Arial" panose="020B0604020202020204" pitchFamily="34" charset="0"/>
                <a:cs typeface="Arial" panose="020B0604020202020204" pitchFamily="34" charset="0"/>
              </a:rPr>
              <a:t>+36 </a:t>
            </a:r>
            <a:r>
              <a:rPr lang="fr-FR" sz="1600" dirty="0">
                <a:solidFill>
                  <a:srgbClr val="70849D"/>
                </a:solidFill>
                <a:latin typeface="Arial" panose="020B0604020202020204" pitchFamily="34" charset="0"/>
                <a:cs typeface="Arial" panose="020B0604020202020204" pitchFamily="34" charset="0"/>
              </a:rPr>
              <a:t>% essentiellement </a:t>
            </a:r>
            <a:r>
              <a:rPr lang="fr-FR" sz="1600" dirty="0" smtClean="0">
                <a:solidFill>
                  <a:srgbClr val="70849D"/>
                </a:solidFill>
                <a:latin typeface="Arial" panose="020B0604020202020204" pitchFamily="34" charset="0"/>
                <a:cs typeface="Arial" panose="020B0604020202020204" pitchFamily="34" charset="0"/>
              </a:rPr>
              <a:t>liée :</a:t>
            </a:r>
            <a:endParaRPr lang="fr-FR" sz="1600" dirty="0">
              <a:solidFill>
                <a:srgbClr val="70849D"/>
              </a:solidFill>
              <a:latin typeface="Arial" panose="020B0604020202020204" pitchFamily="34" charset="0"/>
              <a:cs typeface="Arial" panose="020B0604020202020204" pitchFamily="34" charset="0"/>
            </a:endParaRPr>
          </a:p>
          <a:p>
            <a:pPr marL="342900" indent="-342900">
              <a:spcBef>
                <a:spcPct val="20000"/>
              </a:spcBef>
              <a:buFont typeface="Arial" panose="020B0604020202020204" pitchFamily="34" charset="0"/>
              <a:buChar char="•"/>
              <a:defRPr/>
            </a:pPr>
            <a:r>
              <a:rPr lang="fr-FR" sz="1400" dirty="0" smtClean="0">
                <a:solidFill>
                  <a:srgbClr val="70849D"/>
                </a:solidFill>
                <a:latin typeface="Arial" panose="020B0604020202020204" pitchFamily="34" charset="0"/>
                <a:cs typeface="Arial" panose="020B0604020202020204" pitchFamily="34" charset="0"/>
              </a:rPr>
              <a:t>Aux </a:t>
            </a:r>
            <a:r>
              <a:rPr lang="fr-FR" sz="1400" dirty="0">
                <a:solidFill>
                  <a:srgbClr val="70849D"/>
                </a:solidFill>
                <a:latin typeface="Arial" panose="020B0604020202020204" pitchFamily="34" charset="0"/>
                <a:cs typeface="Arial" panose="020B0604020202020204" pitchFamily="34" charset="0"/>
              </a:rPr>
              <a:t>ventes de </a:t>
            </a:r>
            <a:r>
              <a:rPr lang="fr-FR" sz="1400" b="1" dirty="0">
                <a:solidFill>
                  <a:srgbClr val="604F7B"/>
                </a:solidFill>
                <a:latin typeface="Arial" panose="020B0604020202020204" pitchFamily="34" charset="0"/>
                <a:cs typeface="Arial" panose="020B0604020202020204" pitchFamily="34" charset="0"/>
              </a:rPr>
              <a:t>voitures de collection </a:t>
            </a:r>
            <a:r>
              <a:rPr lang="fr-FR" sz="1400" dirty="0">
                <a:solidFill>
                  <a:srgbClr val="70849D"/>
                </a:solidFill>
                <a:latin typeface="Arial" panose="020B0604020202020204" pitchFamily="34" charset="0"/>
                <a:cs typeface="Arial" panose="020B0604020202020204" pitchFamily="34" charset="0"/>
              </a:rPr>
              <a:t>qui représentent plus de 108 M€ hors frais ; ces ventes sont concentrées sur 3 opérateurs (</a:t>
            </a:r>
            <a:r>
              <a:rPr lang="fr-FR" sz="1400" dirty="0" err="1">
                <a:solidFill>
                  <a:srgbClr val="70849D"/>
                </a:solidFill>
                <a:latin typeface="Arial" panose="020B0604020202020204" pitchFamily="34" charset="0"/>
                <a:cs typeface="Arial" panose="020B0604020202020204" pitchFamily="34" charset="0"/>
              </a:rPr>
              <a:t>Artcurial</a:t>
            </a:r>
            <a:r>
              <a:rPr lang="fr-FR" sz="1400" dirty="0">
                <a:solidFill>
                  <a:srgbClr val="70849D"/>
                </a:solidFill>
                <a:latin typeface="Arial" panose="020B0604020202020204" pitchFamily="34" charset="0"/>
                <a:cs typeface="Arial" panose="020B0604020202020204" pitchFamily="34" charset="0"/>
              </a:rPr>
              <a:t>, </a:t>
            </a:r>
            <a:r>
              <a:rPr lang="fr-FR" sz="1400" dirty="0" err="1">
                <a:solidFill>
                  <a:srgbClr val="70849D"/>
                </a:solidFill>
                <a:latin typeface="Arial" panose="020B0604020202020204" pitchFamily="34" charset="0"/>
                <a:cs typeface="Arial" panose="020B0604020202020204" pitchFamily="34" charset="0"/>
              </a:rPr>
              <a:t>Bonham’s</a:t>
            </a:r>
            <a:r>
              <a:rPr lang="fr-FR" sz="1400" dirty="0">
                <a:solidFill>
                  <a:srgbClr val="70849D"/>
                </a:solidFill>
                <a:latin typeface="Arial" panose="020B0604020202020204" pitchFamily="34" charset="0"/>
                <a:cs typeface="Arial" panose="020B0604020202020204" pitchFamily="34" charset="0"/>
              </a:rPr>
              <a:t> et RM </a:t>
            </a:r>
            <a:r>
              <a:rPr lang="fr-FR" sz="1400" dirty="0" err="1">
                <a:solidFill>
                  <a:srgbClr val="70849D"/>
                </a:solidFill>
                <a:latin typeface="Arial" panose="020B0604020202020204" pitchFamily="34" charset="0"/>
                <a:cs typeface="Arial" panose="020B0604020202020204" pitchFamily="34" charset="0"/>
              </a:rPr>
              <a:t>Auctions</a:t>
            </a:r>
            <a:r>
              <a:rPr lang="fr-FR" sz="1400" dirty="0">
                <a:solidFill>
                  <a:srgbClr val="70849D"/>
                </a:solidFill>
                <a:latin typeface="Arial" panose="020B0604020202020204" pitchFamily="34" charset="0"/>
                <a:cs typeface="Arial" panose="020B0604020202020204" pitchFamily="34" charset="0"/>
              </a:rPr>
              <a:t>) qui réalisent 92 % du montant total. Caractéristiques clés de ces ventes :</a:t>
            </a:r>
          </a:p>
          <a:p>
            <a:pPr marL="800100" lvl="1" indent="-342900">
              <a:spcBef>
                <a:spcPct val="20000"/>
              </a:spcBef>
              <a:buFont typeface="Arial" panose="020B0604020202020204" pitchFamily="34" charset="0"/>
              <a:buChar char="−"/>
              <a:defRPr/>
            </a:pPr>
            <a:r>
              <a:rPr lang="fr-FR" sz="1200" dirty="0">
                <a:solidFill>
                  <a:srgbClr val="70849D"/>
                </a:solidFill>
                <a:latin typeface="Arial" panose="020B0604020202020204" pitchFamily="34" charset="0"/>
                <a:cs typeface="Arial" panose="020B0604020202020204" pitchFamily="34" charset="0"/>
              </a:rPr>
              <a:t>Marché de niche (moins de 1000 voitures de collection vendues en 2015).</a:t>
            </a:r>
          </a:p>
          <a:p>
            <a:pPr marL="800100" lvl="1" indent="-342900">
              <a:spcBef>
                <a:spcPct val="20000"/>
              </a:spcBef>
              <a:buFont typeface="Arial" panose="020B0604020202020204" pitchFamily="34" charset="0"/>
              <a:buChar char="−"/>
              <a:defRPr/>
            </a:pPr>
            <a:r>
              <a:rPr lang="fr-FR" sz="1200" dirty="0">
                <a:solidFill>
                  <a:srgbClr val="70849D"/>
                </a:solidFill>
                <a:latin typeface="Arial" panose="020B0604020202020204" pitchFamily="34" charset="0"/>
                <a:cs typeface="Arial" panose="020B0604020202020204" pitchFamily="34" charset="0"/>
              </a:rPr>
              <a:t>Un taux moyen d’invendus de 27 %. </a:t>
            </a:r>
          </a:p>
          <a:p>
            <a:pPr marL="800100" lvl="1" indent="-342900">
              <a:spcBef>
                <a:spcPct val="20000"/>
              </a:spcBef>
              <a:buFont typeface="Arial" panose="020B0604020202020204" pitchFamily="34" charset="0"/>
              <a:buChar char="−"/>
              <a:defRPr/>
            </a:pPr>
            <a:r>
              <a:rPr lang="fr-FR" sz="1200" dirty="0">
                <a:solidFill>
                  <a:srgbClr val="70849D"/>
                </a:solidFill>
                <a:latin typeface="Arial" panose="020B0604020202020204" pitchFamily="34" charset="0"/>
                <a:cs typeface="Arial" panose="020B0604020202020204" pitchFamily="34" charset="0"/>
              </a:rPr>
              <a:t>Des ventes en nombre très limité mais avec une offre riche et diversifiée, scénarisées et réalisées dans des lieux emblématiques (Grand Palais ; les Invalides ; Porte de Versailles,  vente adossée au salon Rétro Mobile  à forte visibilité). </a:t>
            </a:r>
          </a:p>
          <a:p>
            <a:pPr marL="800100" lvl="1" indent="-342900">
              <a:spcBef>
                <a:spcPct val="20000"/>
              </a:spcBef>
              <a:buFont typeface="Arial" panose="020B0604020202020204" pitchFamily="34" charset="0"/>
              <a:buChar char="−"/>
              <a:defRPr/>
            </a:pPr>
            <a:r>
              <a:rPr lang="fr-FR" sz="1200" dirty="0">
                <a:solidFill>
                  <a:srgbClr val="70849D"/>
                </a:solidFill>
                <a:latin typeface="Arial" panose="020B0604020202020204" pitchFamily="34" charset="0"/>
                <a:cs typeface="Arial" panose="020B0604020202020204" pitchFamily="34" charset="0"/>
              </a:rPr>
              <a:t>Une concentration du produit des ventes sur un nombre très limité de biens : 2 % des voitures vendues dont 30 % du montant total des ventes.</a:t>
            </a:r>
          </a:p>
          <a:p>
            <a:pPr marL="800100" lvl="1" indent="-342900">
              <a:spcBef>
                <a:spcPct val="20000"/>
              </a:spcBef>
              <a:spcAft>
                <a:spcPts val="600"/>
              </a:spcAft>
              <a:buFont typeface="Arial" panose="020B0604020202020204" pitchFamily="34" charset="0"/>
              <a:buChar char="−"/>
              <a:defRPr/>
            </a:pPr>
            <a:r>
              <a:rPr lang="fr-FR" sz="1200" dirty="0">
                <a:solidFill>
                  <a:srgbClr val="70849D"/>
                </a:solidFill>
                <a:latin typeface="Arial" panose="020B0604020202020204" pitchFamily="34" charset="0"/>
                <a:cs typeface="Arial" panose="020B0604020202020204" pitchFamily="34" charset="0"/>
              </a:rPr>
              <a:t>Une offre importante de voitures venant de l ‘étranger (Union européenne, continent nord américain), qui contraste avec les autres segments du marché Art et objets de collection. Paris affirme sa place de marché de référence sur les ventes de véhicules de collection. </a:t>
            </a:r>
          </a:p>
          <a:p>
            <a:pPr marL="342900" indent="-342900">
              <a:spcBef>
                <a:spcPct val="20000"/>
              </a:spcBef>
              <a:spcAft>
                <a:spcPts val="600"/>
              </a:spcAft>
              <a:buFont typeface="Arial" panose="020B0604020202020204" pitchFamily="34" charset="0"/>
              <a:buChar char="•"/>
              <a:defRPr/>
            </a:pPr>
            <a:r>
              <a:rPr lang="fr-FR" sz="1400" dirty="0" smtClean="0">
                <a:solidFill>
                  <a:srgbClr val="70849D"/>
                </a:solidFill>
                <a:latin typeface="Arial" panose="020B0604020202020204" pitchFamily="34" charset="0"/>
                <a:cs typeface="Arial" panose="020B0604020202020204" pitchFamily="34" charset="0"/>
              </a:rPr>
              <a:t>Au  </a:t>
            </a:r>
            <a:r>
              <a:rPr lang="fr-FR" sz="1400" dirty="0">
                <a:solidFill>
                  <a:srgbClr val="70849D"/>
                </a:solidFill>
                <a:latin typeface="Arial" panose="020B0604020202020204" pitchFamily="34" charset="0"/>
                <a:cs typeface="Arial" panose="020B0604020202020204" pitchFamily="34" charset="0"/>
              </a:rPr>
              <a:t>dynamisme des </a:t>
            </a:r>
            <a:r>
              <a:rPr lang="fr-FR" sz="1400" b="1" dirty="0" smtClean="0">
                <a:solidFill>
                  <a:srgbClr val="604F7B"/>
                </a:solidFill>
                <a:latin typeface="Arial" panose="020B0604020202020204" pitchFamily="34" charset="0"/>
                <a:cs typeface="Arial" panose="020B0604020202020204" pitchFamily="34" charset="0"/>
              </a:rPr>
              <a:t>ventes de BD </a:t>
            </a:r>
            <a:r>
              <a:rPr lang="fr-FR" sz="1400" dirty="0">
                <a:solidFill>
                  <a:srgbClr val="70849D"/>
                </a:solidFill>
                <a:latin typeface="Arial" panose="020B0604020202020204" pitchFamily="34" charset="0"/>
                <a:cs typeface="Arial" panose="020B0604020202020204" pitchFamily="34" charset="0"/>
              </a:rPr>
              <a:t>: plus de 15 M€ en 2015, les principaux OVV, en montants d’adjudication,  étant Christie’s, Sotheby’s, </a:t>
            </a:r>
            <a:r>
              <a:rPr lang="fr-FR" sz="1400" dirty="0" err="1">
                <a:solidFill>
                  <a:srgbClr val="70849D"/>
                </a:solidFill>
                <a:latin typeface="Arial" panose="020B0604020202020204" pitchFamily="34" charset="0"/>
                <a:cs typeface="Arial" panose="020B0604020202020204" pitchFamily="34" charset="0"/>
              </a:rPr>
              <a:t>Artcurial</a:t>
            </a:r>
            <a:r>
              <a:rPr lang="fr-FR" sz="1400" dirty="0">
                <a:solidFill>
                  <a:srgbClr val="70849D"/>
                </a:solidFill>
                <a:latin typeface="Arial" panose="020B0604020202020204" pitchFamily="34" charset="0"/>
                <a:cs typeface="Arial" panose="020B0604020202020204" pitchFamily="34" charset="0"/>
              </a:rPr>
              <a:t>). Ce produit des ventes est tributaire de quelques œuvres exceptionnelles d’Hergé (ex : 577 K€ pour une couverture originale du journal de Tintin français, de 1978 à l’encre de Chine ; 1563 K€ pour une double planche  de 1939, encre de chine, du sceptre d’</a:t>
            </a:r>
            <a:r>
              <a:rPr lang="fr-FR" sz="1400" dirty="0" err="1">
                <a:solidFill>
                  <a:srgbClr val="70849D"/>
                </a:solidFill>
                <a:latin typeface="Arial" panose="020B0604020202020204" pitchFamily="34" charset="0"/>
                <a:cs typeface="Arial" panose="020B0604020202020204" pitchFamily="34" charset="0"/>
              </a:rPr>
              <a:t>Ottokar</a:t>
            </a:r>
            <a:r>
              <a:rPr lang="fr-FR" sz="1400" dirty="0" smtClean="0">
                <a:solidFill>
                  <a:srgbClr val="70849D"/>
                </a:solidFill>
                <a:latin typeface="Arial" panose="020B0604020202020204" pitchFamily="34" charset="0"/>
                <a:cs typeface="Arial" panose="020B0604020202020204" pitchFamily="34" charset="0"/>
              </a:rPr>
              <a:t>).</a:t>
            </a:r>
            <a:endParaRPr lang="fr-FR" sz="1400" dirty="0">
              <a:solidFill>
                <a:srgbClr val="70849D"/>
              </a:solidFill>
              <a:latin typeface="Arial" panose="020B0604020202020204" pitchFamily="34" charset="0"/>
              <a:cs typeface="Arial" panose="020B0604020202020204" pitchFamily="34" charset="0"/>
            </a:endParaRPr>
          </a:p>
          <a:p>
            <a:pPr marL="342900" indent="-342900">
              <a:spcBef>
                <a:spcPct val="20000"/>
              </a:spcBef>
              <a:buFont typeface="Arial" panose="020B0604020202020204" pitchFamily="34" charset="0"/>
              <a:buChar char="•"/>
              <a:defRPr/>
            </a:pPr>
            <a:r>
              <a:rPr lang="fr-FR" sz="1400" dirty="0" smtClean="0">
                <a:solidFill>
                  <a:srgbClr val="70849D"/>
                </a:solidFill>
                <a:latin typeface="Arial" panose="020B0604020202020204" pitchFamily="34" charset="0"/>
                <a:cs typeface="Arial" panose="020B0604020202020204" pitchFamily="34" charset="0"/>
              </a:rPr>
              <a:t>Ainsi </a:t>
            </a:r>
            <a:r>
              <a:rPr lang="fr-FR" sz="1400" dirty="0">
                <a:solidFill>
                  <a:srgbClr val="70849D"/>
                </a:solidFill>
                <a:latin typeface="Arial" panose="020B0604020202020204" pitchFamily="34" charset="0"/>
                <a:cs typeface="Arial" panose="020B0604020202020204" pitchFamily="34" charset="0"/>
              </a:rPr>
              <a:t>qu’aux ventes de </a:t>
            </a:r>
            <a:r>
              <a:rPr lang="fr-FR" sz="1400" b="1" dirty="0">
                <a:solidFill>
                  <a:srgbClr val="604F7B"/>
                </a:solidFill>
                <a:latin typeface="Arial" panose="020B0604020202020204" pitchFamily="34" charset="0"/>
                <a:cs typeface="Arial" panose="020B0604020202020204" pitchFamily="34" charset="0"/>
              </a:rPr>
              <a:t>grandes collections de livres ou manuscrits </a:t>
            </a:r>
            <a:r>
              <a:rPr lang="fr-FR" sz="1400" dirty="0">
                <a:solidFill>
                  <a:srgbClr val="70849D"/>
                </a:solidFill>
                <a:latin typeface="Arial" panose="020B0604020202020204" pitchFamily="34" charset="0"/>
                <a:cs typeface="Arial" panose="020B0604020202020204" pitchFamily="34" charset="0"/>
              </a:rPr>
              <a:t>: notamment, vente Mallarmé par Sotheby’s (3,6 M€), vente de la bibliothèque de P. Bergé par PBA (9 M€), vente de la bibliothèque de Maurice Burrus par Christie’s (2 M€</a:t>
            </a:r>
            <a:r>
              <a:rPr lang="fr-FR" sz="1400" dirty="0" smtClean="0">
                <a:solidFill>
                  <a:srgbClr val="70849D"/>
                </a:solidFill>
                <a:latin typeface="Arial" panose="020B0604020202020204" pitchFamily="34" charset="0"/>
                <a:cs typeface="Arial" panose="020B0604020202020204" pitchFamily="34" charset="0"/>
              </a:rPr>
              <a:t>).</a:t>
            </a:r>
            <a:endParaRPr lang="fr-FR" sz="1400"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7805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a:prstGeom prst="roundRect">
            <a:avLst>
              <a:gd name="adj" fmla="val 11023"/>
            </a:avLst>
          </a:prstGeom>
          <a:solidFill>
            <a:srgbClr val="A12713">
              <a:alpha val="89804"/>
            </a:srgbClr>
          </a:solidFill>
        </p:spPr>
        <p:txBody>
          <a:bodyPr>
            <a:normAutofit/>
          </a:bodyPr>
          <a:lstStyle/>
          <a:p>
            <a:pPr marL="357188"/>
            <a:r>
              <a:rPr lang="fr-FR" sz="2000" b="0" dirty="0" smtClean="0">
                <a:latin typeface="Arial" panose="020B0604020202020204" pitchFamily="34" charset="0"/>
                <a:cs typeface="Arial" panose="020B0604020202020204" pitchFamily="34" charset="0"/>
              </a:rPr>
              <a:t>Résultats de l’enquête annuelle 2015</a:t>
            </a:r>
            <a:endParaRPr lang="fr-FR" sz="2000" b="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t>2</a:t>
            </a:fld>
            <a:endParaRPr lang="fr-FR"/>
          </a:p>
        </p:txBody>
      </p:sp>
      <p:sp>
        <p:nvSpPr>
          <p:cNvPr id="5" name="Rectangle 4"/>
          <p:cNvSpPr/>
          <p:nvPr/>
        </p:nvSpPr>
        <p:spPr>
          <a:xfrm>
            <a:off x="468269" y="1333214"/>
            <a:ext cx="8392266" cy="4093428"/>
          </a:xfrm>
          <a:prstGeom prst="rect">
            <a:avLst/>
          </a:prstGeom>
        </p:spPr>
        <p:txBody>
          <a:bodyPr wrap="square">
            <a:spAutoFit/>
          </a:bodyPr>
          <a:lstStyle/>
          <a:p>
            <a:r>
              <a:rPr lang="fr-FR" sz="3600" dirty="0" smtClean="0">
                <a:solidFill>
                  <a:srgbClr val="26334C"/>
                </a:solidFill>
                <a:latin typeface="Arial" panose="020B0604020202020204" pitchFamily="34" charset="0"/>
                <a:cs typeface="Arial" panose="020B0604020202020204" pitchFamily="34" charset="0"/>
              </a:rPr>
              <a:t>Les </a:t>
            </a:r>
            <a:r>
              <a:rPr lang="fr-FR" sz="3600" dirty="0">
                <a:solidFill>
                  <a:srgbClr val="26334C"/>
                </a:solidFill>
                <a:latin typeface="Arial" panose="020B0604020202020204" pitchFamily="34" charset="0"/>
                <a:cs typeface="Arial" panose="020B0604020202020204" pitchFamily="34" charset="0"/>
              </a:rPr>
              <a:t>opérateurs de ventes volontaires</a:t>
            </a:r>
            <a:endParaRPr lang="fr-FR" sz="3600" dirty="0" smtClean="0">
              <a:solidFill>
                <a:srgbClr val="898989"/>
              </a:solidFill>
              <a:latin typeface="Arial" panose="020B0604020202020204" pitchFamily="34" charset="0"/>
              <a:cs typeface="Arial" panose="020B0604020202020204" pitchFamily="34" charset="0"/>
            </a:endParaRPr>
          </a:p>
          <a:p>
            <a:pPr marL="285750" indent="-285750">
              <a:lnSpc>
                <a:spcPct val="200000"/>
              </a:lnSpc>
              <a:buFont typeface="Courier New" panose="02070309020205020404" pitchFamily="49" charset="0"/>
              <a:buChar char="o"/>
            </a:pPr>
            <a:r>
              <a:rPr lang="fr-FR" sz="1600" dirty="0" smtClean="0">
                <a:solidFill>
                  <a:srgbClr val="70849D"/>
                </a:solidFill>
                <a:latin typeface="Arial" panose="020B0604020202020204" pitchFamily="34" charset="0"/>
                <a:cs typeface="Arial" panose="020B0604020202020204" pitchFamily="34" charset="0"/>
              </a:rPr>
              <a:t>Le marché national</a:t>
            </a:r>
          </a:p>
          <a:p>
            <a:pPr marL="285750" indent="-285750">
              <a:lnSpc>
                <a:spcPct val="200000"/>
              </a:lnSpc>
              <a:buFont typeface="Courier New" panose="02070309020205020404" pitchFamily="49" charset="0"/>
              <a:buChar char="o"/>
            </a:pPr>
            <a:r>
              <a:rPr lang="fr-FR" sz="1600" dirty="0" smtClean="0">
                <a:solidFill>
                  <a:srgbClr val="70849D"/>
                </a:solidFill>
                <a:latin typeface="Arial" panose="020B0604020202020204" pitchFamily="34" charset="0"/>
                <a:cs typeface="Arial" panose="020B0604020202020204" pitchFamily="34" charset="0"/>
              </a:rPr>
              <a:t>Le secteur « Art &amp; Objets de collection »</a:t>
            </a:r>
          </a:p>
          <a:p>
            <a:pPr marL="285750" indent="-285750">
              <a:lnSpc>
                <a:spcPct val="200000"/>
              </a:lnSpc>
              <a:buFont typeface="Courier New" panose="02070309020205020404" pitchFamily="49" charset="0"/>
              <a:buChar char="o"/>
            </a:pPr>
            <a:r>
              <a:rPr lang="fr-FR" sz="1600" dirty="0" smtClean="0">
                <a:solidFill>
                  <a:srgbClr val="70849D"/>
                </a:solidFill>
                <a:latin typeface="Arial" panose="020B0604020202020204" pitchFamily="34" charset="0"/>
                <a:cs typeface="Arial" panose="020B0604020202020204" pitchFamily="34" charset="0"/>
              </a:rPr>
              <a:t>Le secteur « Véhicules d’occasion &amp; Matériel industriel »</a:t>
            </a:r>
          </a:p>
          <a:p>
            <a:pPr marL="285750" indent="-285750">
              <a:lnSpc>
                <a:spcPct val="200000"/>
              </a:lnSpc>
              <a:buFont typeface="Courier New" panose="02070309020205020404" pitchFamily="49" charset="0"/>
              <a:buChar char="o"/>
            </a:pPr>
            <a:r>
              <a:rPr lang="fr-FR" sz="1600" dirty="0" smtClean="0">
                <a:solidFill>
                  <a:srgbClr val="70849D"/>
                </a:solidFill>
                <a:latin typeface="Arial" panose="020B0604020202020204" pitchFamily="34" charset="0"/>
                <a:cs typeface="Arial" panose="020B0604020202020204" pitchFamily="34" charset="0"/>
              </a:rPr>
              <a:t>Le secteur « Chevaux »</a:t>
            </a:r>
          </a:p>
          <a:p>
            <a:pPr marL="285750" indent="-285750">
              <a:lnSpc>
                <a:spcPct val="200000"/>
              </a:lnSpc>
              <a:buFont typeface="Courier New" panose="02070309020205020404" pitchFamily="49" charset="0"/>
              <a:buChar char="o"/>
            </a:pPr>
            <a:r>
              <a:rPr lang="fr-FR" sz="1600" dirty="0" smtClean="0">
                <a:solidFill>
                  <a:srgbClr val="70849D"/>
                </a:solidFill>
                <a:latin typeface="Arial" panose="020B0604020202020204" pitchFamily="34" charset="0"/>
                <a:cs typeface="Arial" panose="020B0604020202020204" pitchFamily="34" charset="0"/>
              </a:rPr>
              <a:t>Les ventes de gré à gré</a:t>
            </a:r>
          </a:p>
          <a:p>
            <a:pPr marL="285750" indent="-285750">
              <a:lnSpc>
                <a:spcPct val="200000"/>
              </a:lnSpc>
              <a:buFont typeface="Courier New" panose="02070309020205020404" pitchFamily="49" charset="0"/>
              <a:buChar char="o"/>
            </a:pPr>
            <a:r>
              <a:rPr lang="fr-FR" sz="1600" dirty="0" smtClean="0">
                <a:solidFill>
                  <a:srgbClr val="70849D"/>
                </a:solidFill>
                <a:latin typeface="Arial" panose="020B0604020202020204" pitchFamily="34" charset="0"/>
                <a:cs typeface="Arial" panose="020B0604020202020204" pitchFamily="34" charset="0"/>
              </a:rPr>
              <a:t>Les ventes électroniques</a:t>
            </a:r>
          </a:p>
          <a:p>
            <a:pPr marL="285750" indent="-285750">
              <a:lnSpc>
                <a:spcPct val="200000"/>
              </a:lnSpc>
              <a:buFont typeface="Courier New" panose="02070309020205020404" pitchFamily="49" charset="0"/>
              <a:buChar char="o"/>
            </a:pPr>
            <a:r>
              <a:rPr lang="fr-FR" sz="1600" dirty="0" smtClean="0">
                <a:solidFill>
                  <a:srgbClr val="70849D"/>
                </a:solidFill>
                <a:latin typeface="Arial" panose="020B0604020202020204" pitchFamily="34" charset="0"/>
                <a:cs typeface="Arial" panose="020B0604020202020204" pitchFamily="34" charset="0"/>
              </a:rPr>
              <a:t>L’internationalisation des ventes</a:t>
            </a:r>
          </a:p>
        </p:txBody>
      </p:sp>
      <p:sp>
        <p:nvSpPr>
          <p:cNvPr id="8"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8123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61950"/>
            <a:r>
              <a:rPr lang="fr-FR" dirty="0" smtClean="0"/>
              <a:t>« Joaillerie</a:t>
            </a:r>
            <a:r>
              <a:rPr lang="fr-FR" dirty="0"/>
              <a:t>&amp; </a:t>
            </a:r>
            <a:r>
              <a:rPr lang="fr-FR" dirty="0" smtClean="0"/>
              <a:t>Orfèvrerie »</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20</a:t>
            </a:fld>
            <a:endParaRPr lang="fr-FR" dirty="0">
              <a:latin typeface="Arial" panose="020B0604020202020204" pitchFamily="34" charset="0"/>
              <a:cs typeface="Arial" panose="020B0604020202020204" pitchFamily="34" charset="0"/>
            </a:endParaRPr>
          </a:p>
        </p:txBody>
      </p:sp>
      <p:sp>
        <p:nvSpPr>
          <p:cNvPr id="24"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29" name="Rectangle 28"/>
          <p:cNvSpPr/>
          <p:nvPr/>
        </p:nvSpPr>
        <p:spPr>
          <a:xfrm>
            <a:off x="302006" y="1109450"/>
            <a:ext cx="8649970" cy="4265783"/>
          </a:xfrm>
          <a:prstGeom prst="rect">
            <a:avLst/>
          </a:prstGeom>
        </p:spPr>
        <p:txBody>
          <a:bodyPr wrap="square">
            <a:spAutoFit/>
          </a:bodyPr>
          <a:lstStyle/>
          <a:p>
            <a:pPr lvl="0">
              <a:spcBef>
                <a:spcPct val="20000"/>
              </a:spcBef>
              <a:spcAft>
                <a:spcPts val="600"/>
              </a:spcAft>
              <a:defRPr/>
            </a:pPr>
            <a:r>
              <a:rPr lang="fr-FR" sz="1600" dirty="0">
                <a:solidFill>
                  <a:srgbClr val="70849D"/>
                </a:solidFill>
                <a:latin typeface="Arial" panose="020B0604020202020204" pitchFamily="34" charset="0"/>
                <a:cs typeface="Arial" panose="020B0604020202020204" pitchFamily="34" charset="0"/>
              </a:rPr>
              <a:t>Une </a:t>
            </a:r>
            <a:r>
              <a:rPr lang="fr-FR" sz="1600" b="1" dirty="0">
                <a:solidFill>
                  <a:srgbClr val="604F7B"/>
                </a:solidFill>
                <a:latin typeface="Arial" panose="020B0604020202020204" pitchFamily="34" charset="0"/>
                <a:cs typeface="Arial" panose="020B0604020202020204" pitchFamily="34" charset="0"/>
              </a:rPr>
              <a:t>augmentation tendancielle </a:t>
            </a:r>
            <a:r>
              <a:rPr lang="fr-FR" sz="1600" dirty="0">
                <a:solidFill>
                  <a:srgbClr val="70849D"/>
                </a:solidFill>
                <a:latin typeface="Arial" panose="020B0604020202020204" pitchFamily="34" charset="0"/>
                <a:cs typeface="Arial" panose="020B0604020202020204" pitchFamily="34" charset="0"/>
              </a:rPr>
              <a:t>des ventes depuis 2011. En 2015 = </a:t>
            </a:r>
            <a:r>
              <a:rPr lang="fr-FR" sz="1600" dirty="0" smtClean="0">
                <a:solidFill>
                  <a:srgbClr val="70849D"/>
                </a:solidFill>
                <a:latin typeface="Arial" panose="020B0604020202020204" pitchFamily="34" charset="0"/>
                <a:cs typeface="Arial" panose="020B0604020202020204" pitchFamily="34" charset="0"/>
              </a:rPr>
              <a:t>127 </a:t>
            </a:r>
            <a:r>
              <a:rPr lang="fr-FR" sz="1600" dirty="0">
                <a:solidFill>
                  <a:srgbClr val="70849D"/>
                </a:solidFill>
                <a:latin typeface="Arial" panose="020B0604020202020204" pitchFamily="34" charset="0"/>
                <a:cs typeface="Arial" panose="020B0604020202020204" pitchFamily="34" charset="0"/>
              </a:rPr>
              <a:t>M€</a:t>
            </a:r>
          </a:p>
          <a:p>
            <a:pPr marL="342900" lvl="0" indent="-342900">
              <a:spcBef>
                <a:spcPct val="20000"/>
              </a:spcBef>
              <a:spcAft>
                <a:spcPts val="600"/>
              </a:spcAft>
              <a:buFont typeface="Arial" panose="020B0604020202020204" pitchFamily="34" charset="0"/>
              <a:buChar char="•"/>
              <a:defRPr/>
            </a:pPr>
            <a:endParaRPr lang="fr-FR" sz="1400" dirty="0" smtClean="0">
              <a:solidFill>
                <a:srgbClr val="70849D"/>
              </a:solidFill>
              <a:latin typeface="Arial" panose="020B0604020202020204" pitchFamily="34" charset="0"/>
              <a:cs typeface="Arial" panose="020B0604020202020204" pitchFamily="34" charset="0"/>
            </a:endParaRPr>
          </a:p>
          <a:p>
            <a:pPr marL="342900" lvl="0" indent="-342900">
              <a:spcBef>
                <a:spcPct val="20000"/>
              </a:spcBef>
              <a:spcAft>
                <a:spcPts val="600"/>
              </a:spcAft>
              <a:buFont typeface="Arial" panose="020B0604020202020204" pitchFamily="34" charset="0"/>
              <a:buChar char="•"/>
              <a:defRPr/>
            </a:pPr>
            <a:r>
              <a:rPr lang="fr-FR" sz="1400" dirty="0" smtClean="0">
                <a:solidFill>
                  <a:srgbClr val="70849D"/>
                </a:solidFill>
                <a:latin typeface="Arial" panose="020B0604020202020204" pitchFamily="34" charset="0"/>
                <a:cs typeface="Arial" panose="020B0604020202020204" pitchFamily="34" charset="0"/>
              </a:rPr>
              <a:t>Des </a:t>
            </a:r>
            <a:r>
              <a:rPr lang="fr-FR" sz="1400" b="1" dirty="0">
                <a:solidFill>
                  <a:srgbClr val="604F7B"/>
                </a:solidFill>
                <a:latin typeface="Arial" panose="020B0604020202020204" pitchFamily="34" charset="0"/>
                <a:cs typeface="Arial" panose="020B0604020202020204" pitchFamily="34" charset="0"/>
              </a:rPr>
              <a:t>ventes concentrées </a:t>
            </a:r>
            <a:r>
              <a:rPr lang="fr-FR" sz="1400" dirty="0">
                <a:solidFill>
                  <a:srgbClr val="70849D"/>
                </a:solidFill>
                <a:latin typeface="Arial" panose="020B0604020202020204" pitchFamily="34" charset="0"/>
                <a:cs typeface="Arial" panose="020B0604020202020204" pitchFamily="34" charset="0"/>
              </a:rPr>
              <a:t>sur le top 5 des OVV (Christie’s, </a:t>
            </a:r>
            <a:r>
              <a:rPr lang="fr-FR" sz="1400" dirty="0" err="1">
                <a:solidFill>
                  <a:srgbClr val="70849D"/>
                </a:solidFill>
                <a:latin typeface="Arial" panose="020B0604020202020204" pitchFamily="34" charset="0"/>
                <a:cs typeface="Arial" panose="020B0604020202020204" pitchFamily="34" charset="0"/>
              </a:rPr>
              <a:t>Artcurial</a:t>
            </a:r>
            <a:r>
              <a:rPr lang="fr-FR" sz="1400" dirty="0">
                <a:solidFill>
                  <a:srgbClr val="70849D"/>
                </a:solidFill>
                <a:latin typeface="Arial" panose="020B0604020202020204" pitchFamily="34" charset="0"/>
                <a:cs typeface="Arial" panose="020B0604020202020204" pitchFamily="34" charset="0"/>
              </a:rPr>
              <a:t>, </a:t>
            </a:r>
            <a:r>
              <a:rPr lang="fr-FR" sz="1400" dirty="0" err="1">
                <a:solidFill>
                  <a:srgbClr val="70849D"/>
                </a:solidFill>
                <a:latin typeface="Arial" panose="020B0604020202020204" pitchFamily="34" charset="0"/>
                <a:cs typeface="Arial" panose="020B0604020202020204" pitchFamily="34" charset="0"/>
              </a:rPr>
              <a:t>Tajan</a:t>
            </a:r>
            <a:r>
              <a:rPr lang="fr-FR" sz="1400" dirty="0">
                <a:solidFill>
                  <a:srgbClr val="70849D"/>
                </a:solidFill>
                <a:latin typeface="Arial" panose="020B0604020202020204" pitchFamily="34" charset="0"/>
                <a:cs typeface="Arial" panose="020B0604020202020204" pitchFamily="34" charset="0"/>
              </a:rPr>
              <a:t>, Gros </a:t>
            </a:r>
            <a:r>
              <a:rPr lang="fr-FR" sz="1400" dirty="0" err="1">
                <a:solidFill>
                  <a:srgbClr val="70849D"/>
                </a:solidFill>
                <a:latin typeface="Arial" panose="020B0604020202020204" pitchFamily="34" charset="0"/>
                <a:cs typeface="Arial" panose="020B0604020202020204" pitchFamily="34" charset="0"/>
              </a:rPr>
              <a:t>Delettrez</a:t>
            </a:r>
            <a:r>
              <a:rPr lang="fr-FR" sz="1400" dirty="0">
                <a:solidFill>
                  <a:srgbClr val="70849D"/>
                </a:solidFill>
                <a:latin typeface="Arial" panose="020B0604020202020204" pitchFamily="34" charset="0"/>
                <a:cs typeface="Arial" panose="020B0604020202020204" pitchFamily="34" charset="0"/>
              </a:rPr>
              <a:t>, T. de Maigret) = leur montant cumulé de ventes représente 26 % du total.  </a:t>
            </a:r>
          </a:p>
          <a:p>
            <a:pPr marL="342900" lvl="0" indent="-342900">
              <a:spcBef>
                <a:spcPct val="20000"/>
              </a:spcBef>
              <a:spcAft>
                <a:spcPts val="600"/>
              </a:spcAft>
              <a:buFont typeface="Arial" panose="020B0604020202020204" pitchFamily="34" charset="0"/>
              <a:buChar char="•"/>
              <a:defRPr/>
            </a:pPr>
            <a:endParaRPr lang="fr-FR" sz="1400" dirty="0" smtClean="0">
              <a:solidFill>
                <a:srgbClr val="70849D"/>
              </a:solidFill>
              <a:latin typeface="Arial" panose="020B0604020202020204" pitchFamily="34" charset="0"/>
              <a:cs typeface="Arial" panose="020B0604020202020204" pitchFamily="34" charset="0"/>
            </a:endParaRPr>
          </a:p>
          <a:p>
            <a:pPr marL="342900" lvl="0" indent="-342900">
              <a:spcBef>
                <a:spcPct val="20000"/>
              </a:spcBef>
              <a:spcAft>
                <a:spcPts val="600"/>
              </a:spcAft>
              <a:buFont typeface="Arial" panose="020B0604020202020204" pitchFamily="34" charset="0"/>
              <a:buChar char="•"/>
              <a:defRPr/>
            </a:pPr>
            <a:r>
              <a:rPr lang="fr-FR" sz="1400" dirty="0" smtClean="0">
                <a:solidFill>
                  <a:srgbClr val="70849D"/>
                </a:solidFill>
                <a:latin typeface="Arial" panose="020B0604020202020204" pitchFamily="34" charset="0"/>
                <a:cs typeface="Arial" panose="020B0604020202020204" pitchFamily="34" charset="0"/>
              </a:rPr>
              <a:t>Une </a:t>
            </a:r>
            <a:r>
              <a:rPr lang="fr-FR" sz="1400" dirty="0">
                <a:solidFill>
                  <a:srgbClr val="70849D"/>
                </a:solidFill>
                <a:latin typeface="Arial" panose="020B0604020202020204" pitchFamily="34" charset="0"/>
                <a:cs typeface="Arial" panose="020B0604020202020204" pitchFamily="34" charset="0"/>
              </a:rPr>
              <a:t>concentration du produit des ventes sur un nombre réduit de lots : 5 % des lots font en moyenne  50 % du montant total des ventes.  </a:t>
            </a:r>
          </a:p>
          <a:p>
            <a:pPr marL="342900" lvl="0" indent="-342900">
              <a:spcBef>
                <a:spcPct val="20000"/>
              </a:spcBef>
              <a:spcAft>
                <a:spcPts val="600"/>
              </a:spcAft>
              <a:buFont typeface="Arial" panose="020B0604020202020204" pitchFamily="34" charset="0"/>
              <a:buChar char="•"/>
              <a:defRPr/>
            </a:pPr>
            <a:endParaRPr lang="fr-FR" sz="1400" dirty="0" smtClean="0">
              <a:solidFill>
                <a:srgbClr val="70849D"/>
              </a:solidFill>
              <a:latin typeface="Arial" panose="020B0604020202020204" pitchFamily="34" charset="0"/>
              <a:cs typeface="Arial" panose="020B0604020202020204" pitchFamily="34" charset="0"/>
            </a:endParaRPr>
          </a:p>
          <a:p>
            <a:pPr marL="342900" lvl="0" indent="-342900">
              <a:spcBef>
                <a:spcPct val="20000"/>
              </a:spcBef>
              <a:spcAft>
                <a:spcPts val="600"/>
              </a:spcAft>
              <a:buFont typeface="Arial" panose="020B0604020202020204" pitchFamily="34" charset="0"/>
              <a:buChar char="•"/>
              <a:defRPr/>
            </a:pPr>
            <a:r>
              <a:rPr lang="fr-FR" sz="1400" dirty="0" smtClean="0">
                <a:solidFill>
                  <a:srgbClr val="70849D"/>
                </a:solidFill>
                <a:latin typeface="Arial" panose="020B0604020202020204" pitchFamily="34" charset="0"/>
                <a:cs typeface="Arial" panose="020B0604020202020204" pitchFamily="34" charset="0"/>
              </a:rPr>
              <a:t>Environ 90 000 </a:t>
            </a:r>
            <a:r>
              <a:rPr lang="fr-FR" sz="1400" dirty="0">
                <a:solidFill>
                  <a:srgbClr val="70849D"/>
                </a:solidFill>
                <a:latin typeface="Arial" panose="020B0604020202020204" pitchFamily="34" charset="0"/>
                <a:cs typeface="Arial" panose="020B0604020202020204" pitchFamily="34" charset="0"/>
              </a:rPr>
              <a:t>biens vendus aux enchères en 2015.</a:t>
            </a:r>
          </a:p>
          <a:p>
            <a:pPr marL="342900" lvl="0" indent="-342900">
              <a:spcBef>
                <a:spcPct val="20000"/>
              </a:spcBef>
              <a:spcAft>
                <a:spcPts val="600"/>
              </a:spcAft>
              <a:buFont typeface="Arial" panose="020B0604020202020204" pitchFamily="34" charset="0"/>
              <a:buChar char="•"/>
              <a:defRPr/>
            </a:pPr>
            <a:endParaRPr lang="fr-FR" sz="1400" b="1" dirty="0" smtClean="0">
              <a:solidFill>
                <a:srgbClr val="604F7B"/>
              </a:solidFill>
              <a:latin typeface="Arial" panose="020B0604020202020204" pitchFamily="34" charset="0"/>
              <a:cs typeface="Arial" panose="020B0604020202020204" pitchFamily="34" charset="0"/>
            </a:endParaRPr>
          </a:p>
          <a:p>
            <a:pPr marL="342900" lvl="0" indent="-342900">
              <a:spcBef>
                <a:spcPct val="20000"/>
              </a:spcBef>
              <a:spcAft>
                <a:spcPts val="600"/>
              </a:spcAft>
              <a:buFont typeface="Arial" panose="020B0604020202020204" pitchFamily="34" charset="0"/>
              <a:buChar char="•"/>
              <a:defRPr/>
            </a:pPr>
            <a:r>
              <a:rPr lang="fr-FR" sz="1400" b="1" dirty="0" smtClean="0">
                <a:solidFill>
                  <a:srgbClr val="604F7B"/>
                </a:solidFill>
                <a:latin typeface="Arial" panose="020B0604020202020204" pitchFamily="34" charset="0"/>
                <a:cs typeface="Arial" panose="020B0604020202020204" pitchFamily="34" charset="0"/>
              </a:rPr>
              <a:t>Profil </a:t>
            </a:r>
            <a:r>
              <a:rPr lang="fr-FR" sz="1400" b="1" dirty="0">
                <a:solidFill>
                  <a:srgbClr val="604F7B"/>
                </a:solidFill>
                <a:latin typeface="Arial" panose="020B0604020202020204" pitchFamily="34" charset="0"/>
                <a:cs typeface="Arial" panose="020B0604020202020204" pitchFamily="34" charset="0"/>
              </a:rPr>
              <a:t>des acheteurs </a:t>
            </a:r>
            <a:r>
              <a:rPr lang="fr-FR" sz="1400" dirty="0">
                <a:solidFill>
                  <a:srgbClr val="70849D"/>
                </a:solidFill>
                <a:latin typeface="Arial" panose="020B0604020202020204" pitchFamily="34" charset="0"/>
                <a:cs typeface="Arial" panose="020B0604020202020204" pitchFamily="34" charset="0"/>
              </a:rPr>
              <a:t>: 70 % sont des professionnels (dont 60 % sont des résidents étrangers</a:t>
            </a:r>
            <a:r>
              <a:rPr lang="fr-FR" sz="1400" dirty="0" smtClean="0">
                <a:solidFill>
                  <a:srgbClr val="70849D"/>
                </a:solidFill>
                <a:latin typeface="Arial" panose="020B0604020202020204" pitchFamily="34" charset="0"/>
                <a:cs typeface="Arial" panose="020B0604020202020204" pitchFamily="34" charset="0"/>
              </a:rPr>
              <a:t>), </a:t>
            </a:r>
            <a:r>
              <a:rPr lang="fr-FR" sz="1400" dirty="0">
                <a:solidFill>
                  <a:srgbClr val="70849D"/>
                </a:solidFill>
                <a:latin typeface="Arial" panose="020B0604020202020204" pitchFamily="34" charset="0"/>
                <a:cs typeface="Arial" panose="020B0604020202020204" pitchFamily="34" charset="0"/>
              </a:rPr>
              <a:t>30 % sont des particuliers.  Le marché est segmenté en deux catégories :</a:t>
            </a:r>
          </a:p>
          <a:p>
            <a:pPr marL="800100" lvl="1" indent="-342900">
              <a:spcBef>
                <a:spcPct val="20000"/>
              </a:spcBef>
              <a:spcAft>
                <a:spcPts val="600"/>
              </a:spcAft>
              <a:buFont typeface="Arial" panose="020B0604020202020204" pitchFamily="34" charset="0"/>
              <a:buChar char="−"/>
              <a:defRPr/>
            </a:pPr>
            <a:r>
              <a:rPr lang="fr-FR" sz="1200" dirty="0">
                <a:solidFill>
                  <a:srgbClr val="70849D"/>
                </a:solidFill>
                <a:latin typeface="Arial" panose="020B0604020202020204" pitchFamily="34" charset="0"/>
                <a:cs typeface="Arial" panose="020B0604020202020204" pitchFamily="34" charset="0"/>
              </a:rPr>
              <a:t>Biens de 0 à </a:t>
            </a:r>
            <a:r>
              <a:rPr lang="fr-FR" sz="1200" dirty="0" smtClean="0">
                <a:solidFill>
                  <a:srgbClr val="70849D"/>
                </a:solidFill>
                <a:latin typeface="Arial" panose="020B0604020202020204" pitchFamily="34" charset="0"/>
                <a:cs typeface="Arial" panose="020B0604020202020204" pitchFamily="34" charset="0"/>
              </a:rPr>
              <a:t>10 000 </a:t>
            </a:r>
            <a:r>
              <a:rPr lang="fr-FR" sz="1200" dirty="0">
                <a:solidFill>
                  <a:srgbClr val="70849D"/>
                </a:solidFill>
                <a:latin typeface="Arial" panose="020B0604020202020204" pitchFamily="34" charset="0"/>
                <a:cs typeface="Arial" panose="020B0604020202020204" pitchFamily="34" charset="0"/>
              </a:rPr>
              <a:t>€ : 50 % acheteurs français, 50 % d’acheteurs </a:t>
            </a:r>
            <a:r>
              <a:rPr lang="fr-FR" sz="1200" dirty="0" smtClean="0">
                <a:solidFill>
                  <a:srgbClr val="70849D"/>
                </a:solidFill>
                <a:latin typeface="Arial" panose="020B0604020202020204" pitchFamily="34" charset="0"/>
                <a:cs typeface="Arial" panose="020B0604020202020204" pitchFamily="34" charset="0"/>
              </a:rPr>
              <a:t>étrangers.</a:t>
            </a:r>
          </a:p>
          <a:p>
            <a:pPr marL="800100" lvl="1" indent="-342900">
              <a:spcBef>
                <a:spcPct val="20000"/>
              </a:spcBef>
              <a:spcAft>
                <a:spcPts val="600"/>
              </a:spcAft>
              <a:buFont typeface="Arial" panose="020B0604020202020204" pitchFamily="34" charset="0"/>
              <a:buChar char="−"/>
              <a:defRPr/>
            </a:pPr>
            <a:r>
              <a:rPr lang="fr-FR" sz="1200" dirty="0" smtClean="0">
                <a:solidFill>
                  <a:srgbClr val="70849D"/>
                </a:solidFill>
                <a:latin typeface="Arial" panose="020B0604020202020204" pitchFamily="34" charset="0"/>
                <a:cs typeface="Arial" panose="020B0604020202020204" pitchFamily="34" charset="0"/>
              </a:rPr>
              <a:t>Biens </a:t>
            </a:r>
            <a:r>
              <a:rPr lang="fr-FR" sz="1200" dirty="0">
                <a:solidFill>
                  <a:srgbClr val="70849D"/>
                </a:solidFill>
                <a:latin typeface="Arial" panose="020B0604020202020204" pitchFamily="34" charset="0"/>
                <a:cs typeface="Arial" panose="020B0604020202020204" pitchFamily="34" charset="0"/>
              </a:rPr>
              <a:t>de </a:t>
            </a:r>
            <a:r>
              <a:rPr lang="fr-FR" sz="1200" dirty="0" smtClean="0">
                <a:solidFill>
                  <a:srgbClr val="70849D"/>
                </a:solidFill>
                <a:latin typeface="Arial" panose="020B0604020202020204" pitchFamily="34" charset="0"/>
                <a:cs typeface="Arial" panose="020B0604020202020204" pitchFamily="34" charset="0"/>
              </a:rPr>
              <a:t>plus de 10 000 </a:t>
            </a:r>
            <a:r>
              <a:rPr lang="fr-FR" sz="1200" dirty="0">
                <a:solidFill>
                  <a:srgbClr val="70849D"/>
                </a:solidFill>
                <a:latin typeface="Arial" panose="020B0604020202020204" pitchFamily="34" charset="0"/>
                <a:cs typeface="Arial" panose="020B0604020202020204" pitchFamily="34" charset="0"/>
              </a:rPr>
              <a:t>€ : 70 % d’acheteurs étrangers, 30 % d’acheteurs français</a:t>
            </a:r>
            <a:r>
              <a:rPr lang="fr-FR" sz="1200" dirty="0" smtClean="0">
                <a:solidFill>
                  <a:srgbClr val="70849D"/>
                </a:solidFill>
                <a:latin typeface="Arial" panose="020B0604020202020204" pitchFamily="34" charset="0"/>
                <a:cs typeface="Arial" panose="020B0604020202020204" pitchFamily="34" charset="0"/>
              </a:rPr>
              <a:t>.</a:t>
            </a:r>
            <a:endParaRPr lang="fr-FR" sz="1200"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68127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t 1"/>
          <p:cNvGraphicFramePr>
            <a:graphicFrameLocks noChangeAspect="1"/>
          </p:cNvGraphicFramePr>
          <p:nvPr>
            <p:extLst>
              <p:ext uri="{D42A27DB-BD31-4B8C-83A1-F6EECF244321}">
                <p14:modId xmlns:p14="http://schemas.microsoft.com/office/powerpoint/2010/main" val="1839375015"/>
              </p:ext>
            </p:extLst>
          </p:nvPr>
        </p:nvGraphicFramePr>
        <p:xfrm>
          <a:off x="203476" y="4386640"/>
          <a:ext cx="8849084" cy="1855080"/>
        </p:xfrm>
        <a:graphic>
          <a:graphicData uri="http://schemas.openxmlformats.org/presentationml/2006/ole">
            <mc:AlternateContent xmlns:mc="http://schemas.openxmlformats.org/markup-compatibility/2006">
              <mc:Choice xmlns:v="urn:schemas-microsoft-com:vml" Requires="v">
                <p:oleObj spid="_x0000_s28092" name="Worksheet" r:id="rId4" imgW="10953649" imgH="2295473" progId="Excel.Sheet.12">
                  <p:link updateAutomatic="1"/>
                </p:oleObj>
              </mc:Choice>
              <mc:Fallback>
                <p:oleObj name="Worksheet" r:id="rId4" imgW="10953649" imgH="2295473" progId="Excel.Sheet.12">
                  <p:link updateAutomatic="1"/>
                  <p:pic>
                    <p:nvPicPr>
                      <p:cNvPr id="0" name=""/>
                      <p:cNvPicPr/>
                      <p:nvPr/>
                    </p:nvPicPr>
                    <p:blipFill>
                      <a:blip r:embed="rId5"/>
                      <a:stretch>
                        <a:fillRect/>
                      </a:stretch>
                    </p:blipFill>
                    <p:spPr>
                      <a:xfrm>
                        <a:off x="203476" y="4386640"/>
                        <a:ext cx="8849084" cy="1855080"/>
                      </a:xfrm>
                      <a:prstGeom prst="rect">
                        <a:avLst/>
                      </a:prstGeom>
                    </p:spPr>
                  </p:pic>
                </p:oleObj>
              </mc:Fallback>
            </mc:AlternateContent>
          </a:graphicData>
        </a:graphic>
      </p:graphicFrame>
      <p:sp>
        <p:nvSpPr>
          <p:cNvPr id="6" name="Titre 5"/>
          <p:cNvSpPr>
            <a:spLocks noGrp="1"/>
          </p:cNvSpPr>
          <p:nvPr>
            <p:ph type="title"/>
          </p:nvPr>
        </p:nvSpPr>
        <p:spPr>
          <a:xfrm>
            <a:off x="404261" y="294392"/>
            <a:ext cx="7834964" cy="540000"/>
          </a:xfrm>
        </p:spPr>
        <p:txBody>
          <a:bodyPr>
            <a:noAutofit/>
          </a:bodyPr>
          <a:lstStyle/>
          <a:p>
            <a:pPr marL="361950"/>
            <a:r>
              <a:rPr lang="fr-FR" sz="2000" b="0" dirty="0" smtClean="0"/>
              <a:t>L’activité parisienne en « Art &amp; Objets de collection »</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21</a:t>
            </a:fld>
            <a:endParaRPr lang="fr-FR" dirty="0">
              <a:latin typeface="Arial" panose="020B0604020202020204" pitchFamily="34" charset="0"/>
              <a:cs typeface="Arial" panose="020B0604020202020204" pitchFamily="34" charset="0"/>
            </a:endParaRPr>
          </a:p>
        </p:txBody>
      </p:sp>
      <p:grpSp>
        <p:nvGrpSpPr>
          <p:cNvPr id="27" name="Groupe 26"/>
          <p:cNvGrpSpPr/>
          <p:nvPr/>
        </p:nvGrpSpPr>
        <p:grpSpPr>
          <a:xfrm>
            <a:off x="493821" y="1496852"/>
            <a:ext cx="1440000" cy="2437305"/>
            <a:chOff x="493821" y="3631590"/>
            <a:chExt cx="1440000" cy="2437305"/>
          </a:xfrm>
        </p:grpSpPr>
        <p:sp>
          <p:nvSpPr>
            <p:cNvPr id="12" name="Rectangle 11"/>
            <p:cNvSpPr/>
            <p:nvPr/>
          </p:nvSpPr>
          <p:spPr>
            <a:xfrm>
              <a:off x="493821" y="3631590"/>
              <a:ext cx="1440000" cy="299731"/>
            </a:xfrm>
            <a:prstGeom prst="rect">
              <a:avLst/>
            </a:prstGeom>
            <a:solidFill>
              <a:srgbClr val="7F90A5"/>
            </a:solidFill>
          </p:spPr>
          <p:txBody>
            <a:bodyPr wrap="square" anchor="ctr">
              <a:noAutofit/>
            </a:bodyPr>
            <a:lstStyle/>
            <a:p>
              <a:pPr algn="ctr"/>
              <a:r>
                <a:rPr lang="fr-FR" sz="1200" dirty="0" smtClean="0">
                  <a:solidFill>
                    <a:schemeClr val="bg1"/>
                  </a:solidFill>
                  <a:latin typeface="Arial" panose="020B0604020202020204" pitchFamily="34" charset="0"/>
                  <a:cs typeface="Arial" panose="020B0604020202020204" pitchFamily="34" charset="0"/>
                </a:rPr>
                <a:t>Autres opérateurs</a:t>
              </a:r>
              <a:endParaRPr lang="fr-FR" sz="1200" dirty="0">
                <a:solidFill>
                  <a:schemeClr val="bg1"/>
                </a:solidFill>
                <a:latin typeface="Arial" panose="020B0604020202020204" pitchFamily="34" charset="0"/>
                <a:cs typeface="Arial" panose="020B0604020202020204" pitchFamily="34" charset="0"/>
              </a:endParaRPr>
            </a:p>
          </p:txBody>
        </p:sp>
        <p:sp>
          <p:nvSpPr>
            <p:cNvPr id="13" name="Rectangle 12"/>
            <p:cNvSpPr/>
            <p:nvPr/>
          </p:nvSpPr>
          <p:spPr>
            <a:xfrm>
              <a:off x="493821" y="4700376"/>
              <a:ext cx="1440000" cy="299731"/>
            </a:xfrm>
            <a:prstGeom prst="rect">
              <a:avLst/>
            </a:prstGeom>
            <a:solidFill>
              <a:srgbClr val="E8D7E9"/>
            </a:solidFill>
          </p:spPr>
          <p:txBody>
            <a:bodyPr wrap="square" anchor="ctr">
              <a:noAutofit/>
            </a:bodyPr>
            <a:lstStyle/>
            <a:p>
              <a:pPr algn="ctr"/>
              <a:r>
                <a:rPr lang="fr-FR" sz="1200" dirty="0" smtClean="0">
                  <a:latin typeface="Arial" panose="020B0604020202020204" pitchFamily="34" charset="0"/>
                  <a:cs typeface="Arial" panose="020B0604020202020204" pitchFamily="34" charset="0"/>
                </a:rPr>
                <a:t>Sotheby’s France</a:t>
              </a:r>
              <a:endParaRPr lang="fr-FR" sz="1200" dirty="0">
                <a:latin typeface="Arial" panose="020B0604020202020204" pitchFamily="34" charset="0"/>
                <a:cs typeface="Arial" panose="020B0604020202020204" pitchFamily="34" charset="0"/>
              </a:endParaRPr>
            </a:p>
          </p:txBody>
        </p:sp>
        <p:sp>
          <p:nvSpPr>
            <p:cNvPr id="14" name="Rectangle 13"/>
            <p:cNvSpPr/>
            <p:nvPr/>
          </p:nvSpPr>
          <p:spPr>
            <a:xfrm>
              <a:off x="493821" y="5234769"/>
              <a:ext cx="1440000" cy="393787"/>
            </a:xfrm>
            <a:prstGeom prst="rect">
              <a:avLst/>
            </a:prstGeom>
            <a:solidFill>
              <a:srgbClr val="C195C4"/>
            </a:solidFill>
          </p:spPr>
          <p:txBody>
            <a:bodyPr wrap="square" anchor="ctr">
              <a:noAutofit/>
            </a:bodyPr>
            <a:lstStyle/>
            <a:p>
              <a:pPr algn="ctr"/>
              <a:r>
                <a:rPr lang="fr-FR" sz="1200" dirty="0" err="1" smtClean="0">
                  <a:solidFill>
                    <a:schemeClr val="bg1"/>
                  </a:solidFill>
                  <a:latin typeface="Arial" panose="020B0604020202020204" pitchFamily="34" charset="0"/>
                  <a:cs typeface="Arial" panose="020B0604020202020204" pitchFamily="34" charset="0"/>
                </a:rPr>
                <a:t>Artcurial</a:t>
              </a:r>
              <a:r>
                <a:rPr lang="fr-FR" sz="1200" dirty="0" smtClean="0">
                  <a:solidFill>
                    <a:schemeClr val="bg1"/>
                  </a:solidFill>
                  <a:latin typeface="Arial" panose="020B0604020202020204" pitchFamily="34" charset="0"/>
                  <a:cs typeface="Arial" panose="020B0604020202020204" pitchFamily="34" charset="0"/>
                </a:rPr>
                <a:t> </a:t>
              </a:r>
            </a:p>
            <a:p>
              <a:pPr algn="ctr"/>
              <a:r>
                <a:rPr lang="fr-FR" sz="1000" dirty="0" smtClean="0">
                  <a:solidFill>
                    <a:schemeClr val="bg1"/>
                  </a:solidFill>
                  <a:latin typeface="Arial" panose="020B0604020202020204" pitchFamily="34" charset="0"/>
                  <a:cs typeface="Arial" panose="020B0604020202020204" pitchFamily="34" charset="0"/>
                </a:rPr>
                <a:t>(hors Drouot)</a:t>
              </a:r>
              <a:endParaRPr lang="fr-FR" sz="1000" dirty="0">
                <a:solidFill>
                  <a:schemeClr val="bg1"/>
                </a:solidFill>
                <a:latin typeface="Arial" panose="020B0604020202020204" pitchFamily="34" charset="0"/>
                <a:cs typeface="Arial" panose="020B0604020202020204" pitchFamily="34" charset="0"/>
              </a:endParaRPr>
            </a:p>
          </p:txBody>
        </p:sp>
        <p:sp>
          <p:nvSpPr>
            <p:cNvPr id="15" name="Rectangle 14"/>
            <p:cNvSpPr/>
            <p:nvPr/>
          </p:nvSpPr>
          <p:spPr>
            <a:xfrm>
              <a:off x="493821" y="4165983"/>
              <a:ext cx="1440000" cy="299731"/>
            </a:xfrm>
            <a:prstGeom prst="rect">
              <a:avLst/>
            </a:prstGeom>
            <a:solidFill>
              <a:srgbClr val="F3EBF4"/>
            </a:solidFill>
          </p:spPr>
          <p:txBody>
            <a:bodyPr wrap="square" anchor="ctr">
              <a:noAutofit/>
            </a:bodyPr>
            <a:lstStyle/>
            <a:p>
              <a:pPr algn="ctr"/>
              <a:r>
                <a:rPr lang="fr-FR" sz="1200" dirty="0" smtClean="0">
                  <a:latin typeface="Arial" panose="020B0604020202020204" pitchFamily="34" charset="0"/>
                  <a:cs typeface="Arial" panose="020B0604020202020204" pitchFamily="34" charset="0"/>
                </a:rPr>
                <a:t>Christie’s France</a:t>
              </a:r>
              <a:endParaRPr lang="fr-FR" sz="1200" dirty="0">
                <a:latin typeface="Arial" panose="020B0604020202020204" pitchFamily="34" charset="0"/>
                <a:cs typeface="Arial" panose="020B0604020202020204" pitchFamily="34" charset="0"/>
              </a:endParaRPr>
            </a:p>
          </p:txBody>
        </p:sp>
        <p:sp>
          <p:nvSpPr>
            <p:cNvPr id="16" name="Rectangle 15"/>
            <p:cNvSpPr/>
            <p:nvPr/>
          </p:nvSpPr>
          <p:spPr>
            <a:xfrm>
              <a:off x="493821" y="5769164"/>
              <a:ext cx="1440000" cy="299731"/>
            </a:xfrm>
            <a:prstGeom prst="rect">
              <a:avLst/>
            </a:prstGeom>
            <a:solidFill>
              <a:srgbClr val="604A7B"/>
            </a:solidFill>
          </p:spPr>
          <p:txBody>
            <a:bodyPr wrap="square" anchor="ctr">
              <a:noAutofit/>
            </a:bodyPr>
            <a:lstStyle/>
            <a:p>
              <a:pPr algn="ctr"/>
              <a:r>
                <a:rPr lang="fr-FR" sz="1200" dirty="0">
                  <a:solidFill>
                    <a:schemeClr val="bg1"/>
                  </a:solidFill>
                  <a:latin typeface="Arial" panose="020B0604020202020204" pitchFamily="34" charset="0"/>
                  <a:cs typeface="Arial" panose="020B0604020202020204" pitchFamily="34" charset="0"/>
                </a:rPr>
                <a:t>Drouot</a:t>
              </a:r>
            </a:p>
          </p:txBody>
        </p:sp>
      </p:grpSp>
      <p:sp>
        <p:nvSpPr>
          <p:cNvPr id="26" name="Parenthèse ouvrante 25"/>
          <p:cNvSpPr/>
          <p:nvPr/>
        </p:nvSpPr>
        <p:spPr>
          <a:xfrm>
            <a:off x="393700" y="1408562"/>
            <a:ext cx="704088" cy="2613884"/>
          </a:xfrm>
          <a:prstGeom prst="leftBracket">
            <a:avLst>
              <a:gd name="adj" fmla="val 0"/>
            </a:avLst>
          </a:prstGeom>
          <a:ln w="19050">
            <a:solidFill>
              <a:srgbClr val="C195C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31" name="Ellipse 30"/>
          <p:cNvSpPr/>
          <p:nvPr/>
        </p:nvSpPr>
        <p:spPr>
          <a:xfrm>
            <a:off x="390861" y="1783928"/>
            <a:ext cx="157779" cy="122763"/>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2" name="Rectangle 21"/>
          <p:cNvSpPr/>
          <p:nvPr/>
        </p:nvSpPr>
        <p:spPr>
          <a:xfrm>
            <a:off x="283718" y="973439"/>
            <a:ext cx="7269607" cy="369332"/>
          </a:xfrm>
          <a:prstGeom prst="rect">
            <a:avLst/>
          </a:prstGeom>
        </p:spPr>
        <p:txBody>
          <a:bodyPr wrap="square">
            <a:spAutoFit/>
          </a:bodyPr>
          <a:lstStyle/>
          <a:p>
            <a:pPr algn="ctr"/>
            <a:r>
              <a:rPr lang="fr-FR" dirty="0" smtClean="0">
                <a:solidFill>
                  <a:srgbClr val="70849D"/>
                </a:solidFill>
                <a:latin typeface="Arial" panose="020B0604020202020204" pitchFamily="34" charset="0"/>
                <a:cs typeface="Arial" panose="020B0604020202020204" pitchFamily="34" charset="0"/>
              </a:rPr>
              <a:t>Répartition du montant adjugé par opérateurs de vente, 2006-2015</a:t>
            </a:r>
            <a:endParaRPr lang="fr-FR" dirty="0">
              <a:solidFill>
                <a:srgbClr val="70849D"/>
              </a:solidFill>
              <a:latin typeface="Arial" panose="020B0604020202020204" pitchFamily="34" charset="0"/>
              <a:cs typeface="Arial" panose="020B0604020202020204" pitchFamily="34" charset="0"/>
            </a:endParaRPr>
          </a:p>
        </p:txBody>
      </p:sp>
      <p:sp>
        <p:nvSpPr>
          <p:cNvPr id="25" name="Rectangle 24"/>
          <p:cNvSpPr/>
          <p:nvPr/>
        </p:nvSpPr>
        <p:spPr>
          <a:xfrm>
            <a:off x="358460" y="4028211"/>
            <a:ext cx="1975105" cy="430887"/>
          </a:xfrm>
          <a:prstGeom prst="rect">
            <a:avLst/>
          </a:prstGeom>
        </p:spPr>
        <p:txBody>
          <a:bodyPr wrap="square">
            <a:spAutoFit/>
          </a:bodyPr>
          <a:lstStyle/>
          <a:p>
            <a:r>
              <a:rPr lang="fr-FR" sz="1100" dirty="0" smtClean="0">
                <a:solidFill>
                  <a:srgbClr val="70849D"/>
                </a:solidFill>
                <a:latin typeface="Arial" panose="020B0604020202020204" pitchFamily="34" charset="0"/>
                <a:cs typeface="Arial" panose="020B0604020202020204" pitchFamily="34" charset="0"/>
              </a:rPr>
              <a:t>En millions d’euros,</a:t>
            </a:r>
          </a:p>
          <a:p>
            <a:r>
              <a:rPr lang="fr-FR" sz="1100" dirty="0" smtClean="0">
                <a:solidFill>
                  <a:srgbClr val="70849D"/>
                </a:solidFill>
                <a:latin typeface="Arial" panose="020B0604020202020204" pitchFamily="34" charset="0"/>
                <a:cs typeface="Arial" panose="020B0604020202020204" pitchFamily="34" charset="0"/>
              </a:rPr>
              <a:t>frais de ventes non inclus</a:t>
            </a:r>
          </a:p>
        </p:txBody>
      </p:sp>
      <p:sp>
        <p:nvSpPr>
          <p:cNvPr id="24"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graphicFrame>
        <p:nvGraphicFramePr>
          <p:cNvPr id="5" name="Objet 4"/>
          <p:cNvGraphicFramePr>
            <a:graphicFrameLocks noChangeAspect="1"/>
          </p:cNvGraphicFramePr>
          <p:nvPr>
            <p:extLst>
              <p:ext uri="{D42A27DB-BD31-4B8C-83A1-F6EECF244321}">
                <p14:modId xmlns:p14="http://schemas.microsoft.com/office/powerpoint/2010/main" val="1203590722"/>
              </p:ext>
            </p:extLst>
          </p:nvPr>
        </p:nvGraphicFramePr>
        <p:xfrm>
          <a:off x="2009775" y="1275640"/>
          <a:ext cx="6321425" cy="2879725"/>
        </p:xfrm>
        <a:graphic>
          <a:graphicData uri="http://schemas.openxmlformats.org/presentationml/2006/ole">
            <mc:AlternateContent xmlns:mc="http://schemas.openxmlformats.org/markup-compatibility/2006">
              <mc:Choice xmlns:v="urn:schemas-microsoft-com:vml" Requires="v">
                <p:oleObj spid="_x0000_s28093" name="Worksheet" r:id="rId6" imgW="7086735" imgH="3228955" progId="Excel.Sheet.12">
                  <p:link updateAutomatic="1"/>
                </p:oleObj>
              </mc:Choice>
              <mc:Fallback>
                <p:oleObj name="Worksheet" r:id="rId6" imgW="7086735" imgH="3228955" progId="Excel.Sheet.12">
                  <p:link updateAutomatic="1"/>
                  <p:pic>
                    <p:nvPicPr>
                      <p:cNvPr id="0" name=""/>
                      <p:cNvPicPr/>
                      <p:nvPr/>
                    </p:nvPicPr>
                    <p:blipFill>
                      <a:blip r:embed="rId7"/>
                      <a:stretch>
                        <a:fillRect/>
                      </a:stretch>
                    </p:blipFill>
                    <p:spPr>
                      <a:xfrm>
                        <a:off x="2009775" y="1275640"/>
                        <a:ext cx="6321425" cy="2879725"/>
                      </a:xfrm>
                      <a:prstGeom prst="rect">
                        <a:avLst/>
                      </a:prstGeom>
                    </p:spPr>
                  </p:pic>
                </p:oleObj>
              </mc:Fallback>
            </mc:AlternateContent>
          </a:graphicData>
        </a:graphic>
      </p:graphicFrame>
      <p:cxnSp>
        <p:nvCxnSpPr>
          <p:cNvPr id="10" name="Connecteur en angle 9"/>
          <p:cNvCxnSpPr>
            <a:stCxn id="26" idx="1"/>
            <a:endCxn id="25" idx="1"/>
          </p:cNvCxnSpPr>
          <p:nvPr/>
        </p:nvCxnSpPr>
        <p:spPr>
          <a:xfrm rot="10800000" flipV="1">
            <a:off x="358460" y="2715503"/>
            <a:ext cx="35240" cy="1528151"/>
          </a:xfrm>
          <a:prstGeom prst="bentConnector3">
            <a:avLst>
              <a:gd name="adj1" fmla="val 748695"/>
            </a:avLst>
          </a:prstGeom>
          <a:ln w="12700">
            <a:solidFill>
              <a:srgbClr val="C195C4"/>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79395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61950"/>
            <a:r>
              <a:rPr lang="fr-FR" dirty="0"/>
              <a:t>Les ventes « Art et objets de collection » à Paris en 2015</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22</a:t>
            </a:fld>
            <a:endParaRPr lang="fr-FR" dirty="0">
              <a:latin typeface="Arial" panose="020B0604020202020204" pitchFamily="34" charset="0"/>
              <a:cs typeface="Arial" panose="020B0604020202020204" pitchFamily="34" charset="0"/>
            </a:endParaRPr>
          </a:p>
        </p:txBody>
      </p:sp>
      <p:sp>
        <p:nvSpPr>
          <p:cNvPr id="24"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29" name="Rectangle 28"/>
          <p:cNvSpPr/>
          <p:nvPr/>
        </p:nvSpPr>
        <p:spPr>
          <a:xfrm>
            <a:off x="283718" y="1169186"/>
            <a:ext cx="8479282" cy="4715137"/>
          </a:xfrm>
          <a:prstGeom prst="rect">
            <a:avLst/>
          </a:prstGeom>
        </p:spPr>
        <p:txBody>
          <a:bodyPr wrap="square">
            <a:spAutoFit/>
          </a:bodyPr>
          <a:lstStyle/>
          <a:p>
            <a:pPr lvl="0">
              <a:spcBef>
                <a:spcPct val="20000"/>
              </a:spcBef>
              <a:defRPr/>
            </a:pPr>
            <a:r>
              <a:rPr lang="fr-FR" sz="1600" dirty="0">
                <a:solidFill>
                  <a:srgbClr val="70849D"/>
                </a:solidFill>
                <a:latin typeface="Arial" panose="020B0604020202020204" pitchFamily="34" charset="0"/>
                <a:cs typeface="Arial" panose="020B0604020202020204" pitchFamily="34" charset="0"/>
              </a:rPr>
              <a:t>Le montant des ventes aux enchères volontaires hors frais à Drouot reste stable de 2014 à 2015 (304 M€). Il intègre pour près de 15 M€ (soit 5 % du montant total) le produit des ventes de </a:t>
            </a:r>
            <a:r>
              <a:rPr lang="fr-FR" sz="1600" dirty="0" smtClean="0">
                <a:solidFill>
                  <a:srgbClr val="70849D"/>
                </a:solidFill>
                <a:latin typeface="Arial" panose="020B0604020202020204" pitchFamily="34" charset="0"/>
                <a:cs typeface="Arial" panose="020B0604020202020204" pitchFamily="34" charset="0"/>
              </a:rPr>
              <a:t>deux tableaux </a:t>
            </a:r>
            <a:r>
              <a:rPr lang="fr-FR" sz="1600" dirty="0">
                <a:solidFill>
                  <a:srgbClr val="70849D"/>
                </a:solidFill>
                <a:latin typeface="Arial" panose="020B0604020202020204" pitchFamily="34" charset="0"/>
                <a:cs typeface="Arial" panose="020B0604020202020204" pitchFamily="34" charset="0"/>
              </a:rPr>
              <a:t>de </a:t>
            </a:r>
            <a:r>
              <a:rPr lang="fr-FR" sz="1600" dirty="0" err="1">
                <a:solidFill>
                  <a:srgbClr val="70849D"/>
                </a:solidFill>
                <a:latin typeface="Arial" panose="020B0604020202020204" pitchFamily="34" charset="0"/>
                <a:cs typeface="Arial" panose="020B0604020202020204" pitchFamily="34" charset="0"/>
              </a:rPr>
              <a:t>Sanyu</a:t>
            </a:r>
            <a:r>
              <a:rPr lang="fr-FR" sz="1600" dirty="0">
                <a:solidFill>
                  <a:srgbClr val="70849D"/>
                </a:solidFill>
                <a:latin typeface="Arial" panose="020B0604020202020204" pitchFamily="34" charset="0"/>
                <a:cs typeface="Arial" panose="020B0604020202020204" pitchFamily="34" charset="0"/>
              </a:rPr>
              <a:t> en juin 2015 et de la vente de la bibliothèque de Pierre Bergé en décembre 2015. </a:t>
            </a:r>
          </a:p>
          <a:p>
            <a:pPr lvl="0">
              <a:spcBef>
                <a:spcPct val="20000"/>
              </a:spcBef>
              <a:defRPr/>
            </a:pPr>
            <a:endParaRPr lang="fr-FR" sz="1600" dirty="0">
              <a:solidFill>
                <a:srgbClr val="70849D"/>
              </a:solidFill>
              <a:latin typeface="Arial" panose="020B0604020202020204" pitchFamily="34" charset="0"/>
              <a:cs typeface="Arial" panose="020B0604020202020204" pitchFamily="34" charset="0"/>
            </a:endParaRPr>
          </a:p>
          <a:p>
            <a:pPr lvl="0">
              <a:spcBef>
                <a:spcPct val="20000"/>
              </a:spcBef>
              <a:defRPr/>
            </a:pPr>
            <a:r>
              <a:rPr lang="fr-FR" sz="1600" dirty="0">
                <a:solidFill>
                  <a:srgbClr val="70849D"/>
                </a:solidFill>
                <a:latin typeface="Arial" panose="020B0604020202020204" pitchFamily="34" charset="0"/>
                <a:cs typeface="Arial" panose="020B0604020202020204" pitchFamily="34" charset="0"/>
              </a:rPr>
              <a:t>La part relative des ventes aux enchères de Drouot à Paris continue néanmoins de baisser en 2015 : Drouot représente 33 % des ventes (contre 35 % en 2014 et 58 % en 2005). Ceci compte tenu tant :</a:t>
            </a:r>
          </a:p>
          <a:p>
            <a:pPr marL="342900" lvl="0" indent="-342900">
              <a:spcBef>
                <a:spcPct val="20000"/>
              </a:spcBef>
              <a:buFont typeface="Arial" panose="020B0604020202020204" pitchFamily="34" charset="0"/>
              <a:buChar char="•"/>
              <a:defRPr/>
            </a:pPr>
            <a:endParaRPr lang="fr-FR" sz="1600" dirty="0">
              <a:solidFill>
                <a:srgbClr val="70849D"/>
              </a:solidFill>
              <a:latin typeface="Arial" panose="020B0604020202020204" pitchFamily="34" charset="0"/>
              <a:cs typeface="Arial" panose="020B0604020202020204" pitchFamily="34" charset="0"/>
            </a:endParaRPr>
          </a:p>
          <a:p>
            <a:pPr marL="342900" indent="-342900">
              <a:spcBef>
                <a:spcPct val="20000"/>
              </a:spcBef>
              <a:buFont typeface="Arial" panose="020B0604020202020204" pitchFamily="34" charset="0"/>
              <a:buChar char="•"/>
              <a:defRPr/>
            </a:pPr>
            <a:r>
              <a:rPr lang="fr-FR" sz="1400" dirty="0">
                <a:solidFill>
                  <a:srgbClr val="70849D"/>
                </a:solidFill>
                <a:latin typeface="Arial" panose="020B0604020202020204" pitchFamily="34" charset="0"/>
                <a:cs typeface="Arial" panose="020B0604020202020204" pitchFamily="34" charset="0"/>
              </a:rPr>
              <a:t>de la progression globale des autres opérateurs hors Drouot, dont notamment celle des « autres lieux de vente » (</a:t>
            </a:r>
            <a:r>
              <a:rPr lang="fr-FR" sz="1400" dirty="0" err="1">
                <a:solidFill>
                  <a:srgbClr val="70849D"/>
                </a:solidFill>
                <a:latin typeface="Arial" panose="020B0604020202020204" pitchFamily="34" charset="0"/>
                <a:cs typeface="Arial" panose="020B0604020202020204" pitchFamily="34" charset="0"/>
              </a:rPr>
              <a:t>Piasa</a:t>
            </a:r>
            <a:r>
              <a:rPr lang="fr-FR" sz="1400" dirty="0">
                <a:solidFill>
                  <a:srgbClr val="70849D"/>
                </a:solidFill>
                <a:latin typeface="Arial" panose="020B0604020202020204" pitchFamily="34" charset="0"/>
                <a:cs typeface="Arial" panose="020B0604020202020204" pitchFamily="34" charset="0"/>
              </a:rPr>
              <a:t>, Cornette St Cyr, </a:t>
            </a:r>
            <a:r>
              <a:rPr lang="fr-FR" sz="1400" dirty="0" err="1">
                <a:solidFill>
                  <a:srgbClr val="70849D"/>
                </a:solidFill>
                <a:latin typeface="Arial" panose="020B0604020202020204" pitchFamily="34" charset="0"/>
                <a:cs typeface="Arial" panose="020B0604020202020204" pitchFamily="34" charset="0"/>
              </a:rPr>
              <a:t>Tajan</a:t>
            </a:r>
            <a:r>
              <a:rPr lang="fr-FR" sz="1400" dirty="0">
                <a:solidFill>
                  <a:srgbClr val="70849D"/>
                </a:solidFill>
                <a:latin typeface="Arial" panose="020B0604020202020204" pitchFamily="34" charset="0"/>
                <a:cs typeface="Arial" panose="020B0604020202020204" pitchFamily="34" charset="0"/>
              </a:rPr>
              <a:t> ; pour partie les ventes d’autres OVV tels, notamment,  Millon, Pierre Bergé &amp; associés). </a:t>
            </a:r>
          </a:p>
          <a:p>
            <a:pPr marL="342900" indent="-342900">
              <a:spcBef>
                <a:spcPct val="20000"/>
              </a:spcBef>
              <a:buFont typeface="Arial" panose="020B0604020202020204" pitchFamily="34" charset="0"/>
              <a:buChar char="•"/>
              <a:defRPr/>
            </a:pPr>
            <a:endParaRPr lang="fr-FR" sz="1400" dirty="0">
              <a:solidFill>
                <a:srgbClr val="70849D"/>
              </a:solidFill>
              <a:latin typeface="Arial" panose="020B0604020202020204" pitchFamily="34" charset="0"/>
              <a:cs typeface="Arial" panose="020B0604020202020204" pitchFamily="34" charset="0"/>
            </a:endParaRPr>
          </a:p>
          <a:p>
            <a:pPr marL="342900" indent="-342900">
              <a:spcBef>
                <a:spcPct val="20000"/>
              </a:spcBef>
              <a:buFont typeface="Arial" panose="020B0604020202020204" pitchFamily="34" charset="0"/>
              <a:buChar char="•"/>
              <a:defRPr/>
            </a:pPr>
            <a:r>
              <a:rPr lang="fr-FR" sz="1400" dirty="0">
                <a:solidFill>
                  <a:srgbClr val="70849D"/>
                </a:solidFill>
                <a:latin typeface="Arial" panose="020B0604020202020204" pitchFamily="34" charset="0"/>
                <a:cs typeface="Arial" panose="020B0604020202020204" pitchFamily="34" charset="0"/>
              </a:rPr>
              <a:t>Du mix-produits : à Drouot, gamme plus diversifiée des objets présentés à la vente (pas uniquement le « haut de gamme »). </a:t>
            </a:r>
          </a:p>
          <a:p>
            <a:pPr lvl="0">
              <a:spcBef>
                <a:spcPct val="20000"/>
              </a:spcBef>
              <a:defRPr/>
            </a:pPr>
            <a:endParaRPr lang="fr-FR" sz="1600" dirty="0">
              <a:solidFill>
                <a:srgbClr val="70849D"/>
              </a:solidFill>
              <a:latin typeface="Arial" panose="020B0604020202020204" pitchFamily="34" charset="0"/>
              <a:cs typeface="Arial" panose="020B0604020202020204" pitchFamily="34" charset="0"/>
            </a:endParaRPr>
          </a:p>
          <a:p>
            <a:pPr lvl="0">
              <a:spcBef>
                <a:spcPct val="20000"/>
              </a:spcBef>
              <a:defRPr/>
            </a:pPr>
            <a:r>
              <a:rPr lang="fr-FR" sz="1600" dirty="0">
                <a:solidFill>
                  <a:srgbClr val="70849D"/>
                </a:solidFill>
                <a:latin typeface="Arial" panose="020B0604020202020204" pitchFamily="34" charset="0"/>
                <a:cs typeface="Arial" panose="020B0604020202020204" pitchFamily="34" charset="0"/>
              </a:rPr>
              <a:t>En 2015, Paris concentre plus de 70 % des adjudications du secteur « Art et objets de collection », concentration qui s’accentue donc d’année en année (69,7 % en 2014). </a:t>
            </a:r>
          </a:p>
        </p:txBody>
      </p:sp>
    </p:spTree>
    <p:extLst>
      <p:ext uri="{BB962C8B-B14F-4D97-AF65-F5344CB8AC3E}">
        <p14:creationId xmlns:p14="http://schemas.microsoft.com/office/powerpoint/2010/main" val="3636015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rmAutofit/>
          </a:bodyPr>
          <a:lstStyle/>
          <a:p>
            <a:pPr marL="357188"/>
            <a:r>
              <a:rPr lang="fr-FR" sz="2000" b="0" dirty="0" smtClean="0"/>
              <a:t>Résultats de l’enquête annuelle 2015</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23</a:t>
            </a:fld>
            <a:endParaRPr lang="fr-FR">
              <a:latin typeface="Arial" panose="020B0604020202020204" pitchFamily="34" charset="0"/>
              <a:cs typeface="Arial" panose="020B0604020202020204" pitchFamily="34" charset="0"/>
            </a:endParaRPr>
          </a:p>
        </p:txBody>
      </p:sp>
      <p:sp>
        <p:nvSpPr>
          <p:cNvPr id="5" name="Rectangle 4"/>
          <p:cNvSpPr/>
          <p:nvPr/>
        </p:nvSpPr>
        <p:spPr>
          <a:xfrm>
            <a:off x="468269" y="1333214"/>
            <a:ext cx="8392266" cy="4154984"/>
          </a:xfrm>
          <a:prstGeom prst="rect">
            <a:avLst/>
          </a:prstGeom>
        </p:spPr>
        <p:txBody>
          <a:bodyPr wrap="square">
            <a:spAutoFit/>
          </a:bodyPr>
          <a:lstStyle/>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Les opérateurs de ventes volontaires</a:t>
            </a:r>
          </a:p>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 marché </a:t>
            </a:r>
            <a:r>
              <a:rPr lang="fr-FR" sz="1600" dirty="0" smtClean="0">
                <a:solidFill>
                  <a:srgbClr val="898989"/>
                </a:solidFill>
                <a:latin typeface="Arial" panose="020B0604020202020204" pitchFamily="34" charset="0"/>
                <a:cs typeface="Arial" panose="020B0604020202020204" pitchFamily="34" charset="0"/>
              </a:rPr>
              <a:t>national</a:t>
            </a:r>
          </a:p>
          <a:p>
            <a:r>
              <a:rPr lang="fr-FR" sz="3600" dirty="0">
                <a:solidFill>
                  <a:srgbClr val="26334C"/>
                </a:solidFill>
                <a:latin typeface="Arial" panose="020B0604020202020204" pitchFamily="34" charset="0"/>
                <a:cs typeface="Arial" panose="020B0604020202020204" pitchFamily="34" charset="0"/>
              </a:rPr>
              <a:t>Le secteur « Véhicules d’occasion et </a:t>
            </a:r>
            <a:r>
              <a:rPr lang="fr-FR" sz="3600" dirty="0" smtClean="0">
                <a:solidFill>
                  <a:srgbClr val="26334C"/>
                </a:solidFill>
                <a:latin typeface="Arial" panose="020B0604020202020204" pitchFamily="34" charset="0"/>
                <a:cs typeface="Arial" panose="020B0604020202020204" pitchFamily="34" charset="0"/>
              </a:rPr>
              <a:t>Matériel </a:t>
            </a:r>
            <a:r>
              <a:rPr lang="fr-FR" sz="3600" dirty="0">
                <a:solidFill>
                  <a:srgbClr val="26334C"/>
                </a:solidFill>
                <a:latin typeface="Arial" panose="020B0604020202020204" pitchFamily="34" charset="0"/>
                <a:cs typeface="Arial" panose="020B0604020202020204" pitchFamily="34" charset="0"/>
              </a:rPr>
              <a:t>industriel »</a:t>
            </a:r>
          </a:p>
          <a:p>
            <a:pPr marL="285750" indent="-285750">
              <a:lnSpc>
                <a:spcPct val="200000"/>
              </a:lnSpc>
              <a:buFont typeface="Courier New" panose="02070309020205020404" pitchFamily="49" charset="0"/>
              <a:buChar char="o"/>
            </a:pPr>
            <a:r>
              <a:rPr lang="fr-FR" sz="1600" dirty="0" smtClean="0">
                <a:solidFill>
                  <a:srgbClr val="898989"/>
                </a:solidFill>
                <a:latin typeface="Arial" panose="020B0604020202020204" pitchFamily="34" charset="0"/>
                <a:cs typeface="Arial" panose="020B0604020202020204" pitchFamily="34" charset="0"/>
              </a:rPr>
              <a:t>Le secteur « Chevaux »</a:t>
            </a:r>
          </a:p>
          <a:p>
            <a:pPr marL="285750" indent="-285750">
              <a:lnSpc>
                <a:spcPct val="200000"/>
              </a:lnSpc>
              <a:buFont typeface="Courier New" panose="02070309020205020404" pitchFamily="49" charset="0"/>
              <a:buChar char="o"/>
            </a:pPr>
            <a:r>
              <a:rPr lang="fr-FR" sz="1600" dirty="0" smtClean="0">
                <a:solidFill>
                  <a:srgbClr val="898989"/>
                </a:solidFill>
                <a:latin typeface="Arial" panose="020B0604020202020204" pitchFamily="34" charset="0"/>
                <a:cs typeface="Arial" panose="020B0604020202020204" pitchFamily="34" charset="0"/>
              </a:rPr>
              <a:t>Les ventes de gré à gré</a:t>
            </a:r>
          </a:p>
          <a:p>
            <a:pPr marL="285750" indent="-285750">
              <a:lnSpc>
                <a:spcPct val="200000"/>
              </a:lnSpc>
              <a:buFont typeface="Courier New" panose="02070309020205020404" pitchFamily="49" charset="0"/>
              <a:buChar char="o"/>
            </a:pPr>
            <a:r>
              <a:rPr lang="fr-FR" sz="1600" dirty="0" smtClean="0">
                <a:solidFill>
                  <a:srgbClr val="898989"/>
                </a:solidFill>
                <a:latin typeface="Arial" panose="020B0604020202020204" pitchFamily="34" charset="0"/>
                <a:cs typeface="Arial" panose="020B0604020202020204" pitchFamily="34" charset="0"/>
              </a:rPr>
              <a:t>Les ventes électroniques</a:t>
            </a:r>
          </a:p>
          <a:p>
            <a:pPr marL="285750" indent="-285750">
              <a:lnSpc>
                <a:spcPct val="200000"/>
              </a:lnSpc>
              <a:buFont typeface="Courier New" panose="02070309020205020404" pitchFamily="49" charset="0"/>
              <a:buChar char="o"/>
            </a:pPr>
            <a:r>
              <a:rPr lang="fr-FR" sz="1600" dirty="0" smtClean="0">
                <a:solidFill>
                  <a:srgbClr val="898989"/>
                </a:solidFill>
                <a:latin typeface="Arial" panose="020B0604020202020204" pitchFamily="34" charset="0"/>
                <a:cs typeface="Arial" panose="020B0604020202020204" pitchFamily="34" charset="0"/>
              </a:rPr>
              <a:t>L’internationalisation des ventes</a:t>
            </a:r>
          </a:p>
        </p:txBody>
      </p:sp>
      <p:sp>
        <p:nvSpPr>
          <p:cNvPr id="9"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51159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t 1"/>
          <p:cNvGraphicFramePr>
            <a:graphicFrameLocks noChangeAspect="1"/>
          </p:cNvGraphicFramePr>
          <p:nvPr>
            <p:extLst>
              <p:ext uri="{D42A27DB-BD31-4B8C-83A1-F6EECF244321}">
                <p14:modId xmlns:p14="http://schemas.microsoft.com/office/powerpoint/2010/main" val="1510095386"/>
              </p:ext>
            </p:extLst>
          </p:nvPr>
        </p:nvGraphicFramePr>
        <p:xfrm>
          <a:off x="6508085" y="3769381"/>
          <a:ext cx="2235558" cy="1581150"/>
        </p:xfrm>
        <a:graphic>
          <a:graphicData uri="http://schemas.openxmlformats.org/presentationml/2006/ole">
            <mc:AlternateContent xmlns:mc="http://schemas.openxmlformats.org/markup-compatibility/2006">
              <mc:Choice xmlns:v="urn:schemas-microsoft-com:vml" Requires="v">
                <p:oleObj spid="_x0000_s14859" name="Worksheet" r:id="rId4" imgW="3962400" imgH="2800445" progId="Excel.Sheet.12">
                  <p:link updateAutomatic="1"/>
                </p:oleObj>
              </mc:Choice>
              <mc:Fallback>
                <p:oleObj name="Worksheet" r:id="rId4" imgW="3962400" imgH="2800445" progId="Excel.Sheet.12">
                  <p:link updateAutomatic="1"/>
                  <p:pic>
                    <p:nvPicPr>
                      <p:cNvPr id="0" name=""/>
                      <p:cNvPicPr/>
                      <p:nvPr/>
                    </p:nvPicPr>
                    <p:blipFill>
                      <a:blip r:embed="rId5"/>
                      <a:stretch>
                        <a:fillRect/>
                      </a:stretch>
                    </p:blipFill>
                    <p:spPr>
                      <a:xfrm>
                        <a:off x="6508085" y="3769381"/>
                        <a:ext cx="2235558" cy="1581150"/>
                      </a:xfrm>
                      <a:prstGeom prst="rect">
                        <a:avLst/>
                      </a:prstGeom>
                    </p:spPr>
                  </p:pic>
                </p:oleObj>
              </mc:Fallback>
            </mc:AlternateContent>
          </a:graphicData>
        </a:graphic>
      </p:graphicFrame>
      <p:sp>
        <p:nvSpPr>
          <p:cNvPr id="6" name="Titre 5"/>
          <p:cNvSpPr>
            <a:spLocks noGrp="1"/>
          </p:cNvSpPr>
          <p:nvPr>
            <p:ph type="title"/>
          </p:nvPr>
        </p:nvSpPr>
        <p:spPr>
          <a:xfrm>
            <a:off x="404261" y="294392"/>
            <a:ext cx="7834964" cy="540000"/>
          </a:xfrm>
        </p:spPr>
        <p:txBody>
          <a:bodyPr>
            <a:normAutofit/>
          </a:bodyPr>
          <a:lstStyle/>
          <a:p>
            <a:pPr marL="361950"/>
            <a:r>
              <a:rPr lang="fr-FR" sz="1900" b="0" dirty="0"/>
              <a:t>Montants adjugés en « </a:t>
            </a:r>
            <a:r>
              <a:rPr lang="fr-FR" sz="1900" b="0" dirty="0" smtClean="0"/>
              <a:t>Véhicules d’occasion et Matériel industriel</a:t>
            </a:r>
            <a:r>
              <a:rPr lang="fr-FR" sz="1900" b="0" dirty="0"/>
              <a:t> »</a:t>
            </a:r>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24</a:t>
            </a:fld>
            <a:endParaRPr lang="fr-FR">
              <a:latin typeface="Arial" panose="020B0604020202020204" pitchFamily="34" charset="0"/>
              <a:cs typeface="Arial" panose="020B0604020202020204" pitchFamily="34" charset="0"/>
            </a:endParaRPr>
          </a:p>
        </p:txBody>
      </p:sp>
      <p:sp>
        <p:nvSpPr>
          <p:cNvPr id="8" name="Rectangle 7"/>
          <p:cNvSpPr/>
          <p:nvPr/>
        </p:nvSpPr>
        <p:spPr>
          <a:xfrm>
            <a:off x="431800" y="6079352"/>
            <a:ext cx="3178175" cy="261610"/>
          </a:xfrm>
          <a:prstGeom prst="rect">
            <a:avLst/>
          </a:prstGeom>
        </p:spPr>
        <p:txBody>
          <a:bodyPr wrap="square">
            <a:spAutoFit/>
          </a:bodyPr>
          <a:lstStyle/>
          <a:p>
            <a:r>
              <a:rPr lang="fr-FR" sz="1100" dirty="0" smtClean="0">
                <a:solidFill>
                  <a:srgbClr val="70849D"/>
                </a:solidFill>
                <a:latin typeface="Arial" panose="020B0604020202020204" pitchFamily="34" charset="0"/>
                <a:cs typeface="Arial" panose="020B0604020202020204" pitchFamily="34" charset="0"/>
              </a:rPr>
              <a:t>En millions d’euros, frais de ventes non inclus</a:t>
            </a:r>
          </a:p>
        </p:txBody>
      </p:sp>
      <p:sp>
        <p:nvSpPr>
          <p:cNvPr id="10" name="Rectangle 9"/>
          <p:cNvSpPr/>
          <p:nvPr/>
        </p:nvSpPr>
        <p:spPr>
          <a:xfrm>
            <a:off x="6230858" y="5383157"/>
            <a:ext cx="1484391" cy="474597"/>
          </a:xfrm>
          <a:prstGeom prst="rect">
            <a:avLst/>
          </a:prstGeom>
          <a:noFill/>
        </p:spPr>
        <p:txBody>
          <a:bodyPr wrap="square" anchor="ctr">
            <a:noAutofit/>
          </a:bodyPr>
          <a:lstStyle/>
          <a:p>
            <a:pPr algn="ctr"/>
            <a:r>
              <a:rPr lang="fr-FR" sz="1100" dirty="0">
                <a:solidFill>
                  <a:srgbClr val="70849D"/>
                </a:solidFill>
                <a:latin typeface="Arial" panose="020B0604020202020204" pitchFamily="34" charset="0"/>
                <a:cs typeface="Arial" panose="020B0604020202020204" pitchFamily="34" charset="0"/>
              </a:rPr>
              <a:t>Matériel industriel</a:t>
            </a:r>
          </a:p>
        </p:txBody>
      </p:sp>
      <p:sp>
        <p:nvSpPr>
          <p:cNvPr id="11" name="Rectangle 10"/>
          <p:cNvSpPr/>
          <p:nvPr/>
        </p:nvSpPr>
        <p:spPr>
          <a:xfrm>
            <a:off x="7775575" y="3430617"/>
            <a:ext cx="1428751" cy="474597"/>
          </a:xfrm>
          <a:prstGeom prst="rect">
            <a:avLst/>
          </a:prstGeom>
          <a:noFill/>
        </p:spPr>
        <p:txBody>
          <a:bodyPr wrap="square" anchor="ctr">
            <a:noAutofit/>
          </a:bodyPr>
          <a:lstStyle/>
          <a:p>
            <a:pPr algn="ctr"/>
            <a:r>
              <a:rPr lang="fr-FR" sz="1100" dirty="0">
                <a:solidFill>
                  <a:srgbClr val="70849D"/>
                </a:solidFill>
                <a:latin typeface="Arial" panose="020B0604020202020204" pitchFamily="34" charset="0"/>
                <a:cs typeface="Arial" panose="020B0604020202020204" pitchFamily="34" charset="0"/>
              </a:rPr>
              <a:t>Véhicules d’occasion</a:t>
            </a:r>
          </a:p>
        </p:txBody>
      </p:sp>
      <p:sp>
        <p:nvSpPr>
          <p:cNvPr id="20"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22" name="Rectangle 21"/>
          <p:cNvSpPr/>
          <p:nvPr/>
        </p:nvSpPr>
        <p:spPr>
          <a:xfrm>
            <a:off x="2019300" y="900898"/>
            <a:ext cx="6603492" cy="954107"/>
          </a:xfrm>
          <a:prstGeom prst="rect">
            <a:avLst/>
          </a:prstGeom>
        </p:spPr>
        <p:txBody>
          <a:bodyPr wrap="square">
            <a:spAutoFit/>
          </a:bodyPr>
          <a:lstStyle/>
          <a:p>
            <a:r>
              <a:rPr lang="fr-FR" sz="2800" i="1" dirty="0" smtClean="0">
                <a:solidFill>
                  <a:srgbClr val="E46C0A"/>
                </a:solidFill>
                <a:latin typeface="Arial" panose="020B0604020202020204" pitchFamily="34" charset="0"/>
                <a:cs typeface="Arial" panose="020B0604020202020204" pitchFamily="34" charset="0"/>
              </a:rPr>
              <a:t>1,26 </a:t>
            </a:r>
            <a:r>
              <a:rPr lang="fr-FR" sz="2800" i="1" dirty="0">
                <a:solidFill>
                  <a:srgbClr val="E46C0A"/>
                </a:solidFill>
                <a:latin typeface="Arial" panose="020B0604020202020204" pitchFamily="34" charset="0"/>
                <a:cs typeface="Arial" panose="020B0604020202020204" pitchFamily="34" charset="0"/>
              </a:rPr>
              <a:t>milliard d</a:t>
            </a:r>
            <a:r>
              <a:rPr lang="fr-FR" sz="2800" i="1" dirty="0" smtClean="0">
                <a:solidFill>
                  <a:srgbClr val="E46C0A"/>
                </a:solidFill>
                <a:latin typeface="Arial" panose="020B0604020202020204" pitchFamily="34" charset="0"/>
                <a:cs typeface="Arial" panose="020B0604020202020204" pitchFamily="34" charset="0"/>
              </a:rPr>
              <a:t>’€</a:t>
            </a:r>
            <a:endParaRPr lang="fr-FR" sz="2800" dirty="0">
              <a:solidFill>
                <a:srgbClr val="E46C0A"/>
              </a:solidFill>
              <a:latin typeface="Arial" panose="020B0604020202020204" pitchFamily="34" charset="0"/>
              <a:cs typeface="Arial" panose="020B0604020202020204" pitchFamily="34" charset="0"/>
            </a:endParaRPr>
          </a:p>
          <a:p>
            <a:pPr lvl="0"/>
            <a:r>
              <a:rPr lang="fr-FR" sz="2800" i="1" dirty="0" smtClean="0">
                <a:solidFill>
                  <a:srgbClr val="E46C0A"/>
                </a:solidFill>
                <a:latin typeface="Arial" panose="020B0604020202020204" pitchFamily="34" charset="0"/>
                <a:cs typeface="Arial" panose="020B0604020202020204" pitchFamily="34" charset="0"/>
              </a:rPr>
              <a:t>+15,4%</a:t>
            </a:r>
            <a:r>
              <a:rPr lang="fr-FR" i="1" dirty="0" smtClean="0">
                <a:solidFill>
                  <a:srgbClr val="E46C0A"/>
                </a:solidFill>
                <a:latin typeface="Arial" panose="020B0604020202020204" pitchFamily="34" charset="0"/>
                <a:cs typeface="Arial" panose="020B0604020202020204" pitchFamily="34" charset="0"/>
              </a:rPr>
              <a:t> </a:t>
            </a:r>
            <a:r>
              <a:rPr lang="fr-FR" i="1" dirty="0">
                <a:solidFill>
                  <a:srgbClr val="E46C0A"/>
                </a:solidFill>
                <a:latin typeface="Arial" panose="020B0604020202020204" pitchFamily="34" charset="0"/>
                <a:cs typeface="Arial" panose="020B0604020202020204" pitchFamily="34" charset="0"/>
              </a:rPr>
              <a:t>en </a:t>
            </a:r>
            <a:r>
              <a:rPr lang="fr-FR" i="1" dirty="0" smtClean="0">
                <a:solidFill>
                  <a:srgbClr val="E46C0A"/>
                </a:solidFill>
                <a:latin typeface="Arial" panose="020B0604020202020204" pitchFamily="34" charset="0"/>
                <a:cs typeface="Arial" panose="020B0604020202020204" pitchFamily="34" charset="0"/>
              </a:rPr>
              <a:t>2015, </a:t>
            </a:r>
            <a:r>
              <a:rPr lang="fr-FR" i="1" dirty="0">
                <a:solidFill>
                  <a:srgbClr val="E46C0A"/>
                </a:solidFill>
                <a:latin typeface="Arial" panose="020B0604020202020204" pitchFamily="34" charset="0"/>
                <a:cs typeface="Arial" panose="020B0604020202020204" pitchFamily="34" charset="0"/>
              </a:rPr>
              <a:t>+</a:t>
            </a:r>
            <a:r>
              <a:rPr lang="fr-FR" sz="2800" i="1" dirty="0">
                <a:solidFill>
                  <a:srgbClr val="E46C0A"/>
                </a:solidFill>
                <a:latin typeface="Arial" panose="020B0604020202020204" pitchFamily="34" charset="0"/>
                <a:cs typeface="Arial" panose="020B0604020202020204" pitchFamily="34" charset="0"/>
              </a:rPr>
              <a:t>4% </a:t>
            </a:r>
            <a:r>
              <a:rPr lang="fr-FR" i="1" dirty="0">
                <a:solidFill>
                  <a:srgbClr val="E46C0A"/>
                </a:solidFill>
                <a:latin typeface="Arial" panose="020B0604020202020204" pitchFamily="34" charset="0"/>
                <a:cs typeface="Arial" panose="020B0604020202020204" pitchFamily="34" charset="0"/>
              </a:rPr>
              <a:t>par an en moyenne depuis </a:t>
            </a:r>
            <a:r>
              <a:rPr lang="fr-FR" i="1" dirty="0" smtClean="0">
                <a:solidFill>
                  <a:srgbClr val="E46C0A"/>
                </a:solidFill>
                <a:latin typeface="Arial" panose="020B0604020202020204" pitchFamily="34" charset="0"/>
                <a:cs typeface="Arial" panose="020B0604020202020204" pitchFamily="34" charset="0"/>
              </a:rPr>
              <a:t>2006</a:t>
            </a:r>
            <a:endParaRPr lang="fr-FR" i="1" dirty="0">
              <a:solidFill>
                <a:srgbClr val="E46C0A"/>
              </a:solidFill>
              <a:latin typeface="Arial" panose="020B0604020202020204" pitchFamily="34" charset="0"/>
              <a:cs typeface="Arial" panose="020B0604020202020204" pitchFamily="34" charset="0"/>
            </a:endParaRPr>
          </a:p>
        </p:txBody>
      </p:sp>
      <p:sp>
        <p:nvSpPr>
          <p:cNvPr id="25" name="Rectangle 24"/>
          <p:cNvSpPr/>
          <p:nvPr/>
        </p:nvSpPr>
        <p:spPr>
          <a:xfrm>
            <a:off x="6286501" y="2720520"/>
            <a:ext cx="2482595" cy="523220"/>
          </a:xfrm>
          <a:prstGeom prst="rect">
            <a:avLst/>
          </a:prstGeom>
          <a:solidFill>
            <a:srgbClr val="E46C0A"/>
          </a:solidFill>
        </p:spPr>
        <p:txBody>
          <a:bodyPr wrap="square">
            <a:spAutoFit/>
          </a:bodyPr>
          <a:lstStyle/>
          <a:p>
            <a:pPr algn="ctr"/>
            <a:r>
              <a:rPr lang="fr-FR" sz="1400" dirty="0" smtClean="0">
                <a:solidFill>
                  <a:schemeClr val="bg1"/>
                </a:solidFill>
                <a:latin typeface="Arial" panose="020B0604020202020204" pitchFamily="34" charset="0"/>
                <a:cs typeface="Arial" panose="020B0604020202020204" pitchFamily="34" charset="0"/>
              </a:rPr>
              <a:t>Ventilation par secteurs </a:t>
            </a:r>
          </a:p>
          <a:p>
            <a:pPr algn="ctr"/>
            <a:r>
              <a:rPr lang="fr-FR" sz="1400" dirty="0" smtClean="0">
                <a:solidFill>
                  <a:schemeClr val="bg1"/>
                </a:solidFill>
                <a:latin typeface="Arial" panose="020B0604020202020204" pitchFamily="34" charset="0"/>
                <a:cs typeface="Arial" panose="020B0604020202020204" pitchFamily="34" charset="0"/>
              </a:rPr>
              <a:t>en 2015</a:t>
            </a:r>
          </a:p>
        </p:txBody>
      </p:sp>
      <p:cxnSp>
        <p:nvCxnSpPr>
          <p:cNvPr id="26" name="Connecteur droit 25"/>
          <p:cNvCxnSpPr/>
          <p:nvPr/>
        </p:nvCxnSpPr>
        <p:spPr>
          <a:xfrm>
            <a:off x="6135151" y="2720520"/>
            <a:ext cx="0" cy="3181767"/>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9" name="Objet 8"/>
          <p:cNvGraphicFramePr>
            <a:graphicFrameLocks noChangeAspect="1"/>
          </p:cNvGraphicFramePr>
          <p:nvPr>
            <p:extLst>
              <p:ext uri="{D42A27DB-BD31-4B8C-83A1-F6EECF244321}">
                <p14:modId xmlns:p14="http://schemas.microsoft.com/office/powerpoint/2010/main" val="1525879264"/>
              </p:ext>
            </p:extLst>
          </p:nvPr>
        </p:nvGraphicFramePr>
        <p:xfrm>
          <a:off x="388938" y="3143251"/>
          <a:ext cx="5691584" cy="2973388"/>
        </p:xfrm>
        <a:graphic>
          <a:graphicData uri="http://schemas.openxmlformats.org/presentationml/2006/ole">
            <mc:AlternateContent xmlns:mc="http://schemas.openxmlformats.org/markup-compatibility/2006">
              <mc:Choice xmlns:v="urn:schemas-microsoft-com:vml" Requires="v">
                <p:oleObj spid="_x0000_s14860" name="Worksheet" r:id="rId6" imgW="7905649" imgH="4133797" progId="Excel.Sheet.12">
                  <p:link updateAutomatic="1"/>
                </p:oleObj>
              </mc:Choice>
              <mc:Fallback>
                <p:oleObj name="Worksheet" r:id="rId6" imgW="7905649" imgH="4133797" progId="Excel.Sheet.12">
                  <p:link updateAutomatic="1"/>
                  <p:pic>
                    <p:nvPicPr>
                      <p:cNvPr id="0" name=""/>
                      <p:cNvPicPr/>
                      <p:nvPr/>
                    </p:nvPicPr>
                    <p:blipFill>
                      <a:blip r:embed="rId7"/>
                      <a:stretch>
                        <a:fillRect/>
                      </a:stretch>
                    </p:blipFill>
                    <p:spPr>
                      <a:xfrm>
                        <a:off x="388938" y="3143251"/>
                        <a:ext cx="5691584" cy="2973388"/>
                      </a:xfrm>
                      <a:prstGeom prst="rect">
                        <a:avLst/>
                      </a:prstGeom>
                    </p:spPr>
                  </p:pic>
                </p:oleObj>
              </mc:Fallback>
            </mc:AlternateContent>
          </a:graphicData>
        </a:graphic>
      </p:graphicFrame>
      <p:sp>
        <p:nvSpPr>
          <p:cNvPr id="24" name="Rectangle 23"/>
          <p:cNvSpPr/>
          <p:nvPr/>
        </p:nvSpPr>
        <p:spPr>
          <a:xfrm>
            <a:off x="431800" y="2720520"/>
            <a:ext cx="5552001" cy="523220"/>
          </a:xfrm>
          <a:prstGeom prst="rect">
            <a:avLst/>
          </a:prstGeom>
          <a:solidFill>
            <a:srgbClr val="E46C0A"/>
          </a:solidFill>
        </p:spPr>
        <p:txBody>
          <a:bodyPr wrap="square">
            <a:spAutoFit/>
          </a:bodyPr>
          <a:lstStyle/>
          <a:p>
            <a:pPr algn="ctr"/>
            <a:r>
              <a:rPr lang="fr-FR" sz="1400" dirty="0">
                <a:solidFill>
                  <a:schemeClr val="bg1"/>
                </a:solidFill>
                <a:latin typeface="Arial" panose="020B0604020202020204" pitchFamily="34" charset="0"/>
                <a:cs typeface="Arial" panose="020B0604020202020204" pitchFamily="34" charset="0"/>
              </a:rPr>
              <a:t>Montant en millions d</a:t>
            </a:r>
            <a:r>
              <a:rPr lang="fr-FR" sz="1400" dirty="0" smtClean="0">
                <a:solidFill>
                  <a:schemeClr val="bg1"/>
                </a:solidFill>
                <a:latin typeface="Arial" panose="020B0604020202020204" pitchFamily="34" charset="0"/>
                <a:cs typeface="Arial" panose="020B0604020202020204" pitchFamily="34" charset="0"/>
              </a:rPr>
              <a:t>’€ </a:t>
            </a:r>
          </a:p>
          <a:p>
            <a:pPr algn="ctr"/>
            <a:r>
              <a:rPr lang="fr-FR" sz="1400" dirty="0" smtClean="0">
                <a:solidFill>
                  <a:schemeClr val="bg1"/>
                </a:solidFill>
                <a:latin typeface="Arial" panose="020B0604020202020204" pitchFamily="34" charset="0"/>
                <a:cs typeface="Arial" panose="020B0604020202020204" pitchFamily="34" charset="0"/>
              </a:rPr>
              <a:t>(frais de ventes non inclus)</a:t>
            </a:r>
            <a:endParaRPr lang="fr-FR" sz="1400" dirty="0">
              <a:solidFill>
                <a:schemeClr val="bg1"/>
              </a:solidFill>
              <a:latin typeface="Arial" panose="020B0604020202020204" pitchFamily="34" charset="0"/>
              <a:cs typeface="Arial" panose="020B0604020202020204" pitchFamily="34" charset="0"/>
            </a:endParaRPr>
          </a:p>
        </p:txBody>
      </p:sp>
      <p:pic>
        <p:nvPicPr>
          <p:cNvPr id="17" name="Image 1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85707" y="1128086"/>
            <a:ext cx="1633593" cy="597359"/>
          </a:xfrm>
          <a:prstGeom prst="rect">
            <a:avLst/>
          </a:prstGeom>
        </p:spPr>
      </p:pic>
    </p:spTree>
    <p:extLst>
      <p:ext uri="{BB962C8B-B14F-4D97-AF65-F5344CB8AC3E}">
        <p14:creationId xmlns:p14="http://schemas.microsoft.com/office/powerpoint/2010/main" val="18202733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t 1"/>
          <p:cNvGraphicFramePr>
            <a:graphicFrameLocks noChangeAspect="1"/>
          </p:cNvGraphicFramePr>
          <p:nvPr>
            <p:extLst>
              <p:ext uri="{D42A27DB-BD31-4B8C-83A1-F6EECF244321}">
                <p14:modId xmlns:p14="http://schemas.microsoft.com/office/powerpoint/2010/main" val="593764642"/>
              </p:ext>
            </p:extLst>
          </p:nvPr>
        </p:nvGraphicFramePr>
        <p:xfrm>
          <a:off x="445884" y="1419225"/>
          <a:ext cx="8140052" cy="4110759"/>
        </p:xfrm>
        <a:graphic>
          <a:graphicData uri="http://schemas.openxmlformats.org/presentationml/2006/ole">
            <mc:AlternateContent xmlns:mc="http://schemas.openxmlformats.org/markup-compatibility/2006">
              <mc:Choice xmlns:v="urn:schemas-microsoft-com:vml" Requires="v">
                <p:oleObj spid="_x0000_s15688" name="Worksheet" r:id="rId4" imgW="9448800" imgH="4771969" progId="Excel.Sheet.12">
                  <p:link updateAutomatic="1"/>
                </p:oleObj>
              </mc:Choice>
              <mc:Fallback>
                <p:oleObj name="Worksheet" r:id="rId4" imgW="9448800" imgH="4771969" progId="Excel.Sheet.12">
                  <p:link updateAutomatic="1"/>
                  <p:pic>
                    <p:nvPicPr>
                      <p:cNvPr id="0" name=""/>
                      <p:cNvPicPr/>
                      <p:nvPr/>
                    </p:nvPicPr>
                    <p:blipFill>
                      <a:blip r:embed="rId5"/>
                      <a:stretch>
                        <a:fillRect/>
                      </a:stretch>
                    </p:blipFill>
                    <p:spPr>
                      <a:xfrm>
                        <a:off x="445884" y="1419225"/>
                        <a:ext cx="8140052" cy="4110759"/>
                      </a:xfrm>
                      <a:prstGeom prst="rect">
                        <a:avLst/>
                      </a:prstGeom>
                    </p:spPr>
                  </p:pic>
                </p:oleObj>
              </mc:Fallback>
            </mc:AlternateContent>
          </a:graphicData>
        </a:graphic>
      </p:graphicFrame>
      <p:sp>
        <p:nvSpPr>
          <p:cNvPr id="6" name="Titre 5"/>
          <p:cNvSpPr>
            <a:spLocks noGrp="1"/>
          </p:cNvSpPr>
          <p:nvPr>
            <p:ph type="title"/>
          </p:nvPr>
        </p:nvSpPr>
        <p:spPr>
          <a:xfrm>
            <a:off x="404261" y="294392"/>
            <a:ext cx="7834964" cy="540000"/>
          </a:xfrm>
        </p:spPr>
        <p:txBody>
          <a:bodyPr>
            <a:noAutofit/>
          </a:bodyPr>
          <a:lstStyle/>
          <a:p>
            <a:pPr marL="361950"/>
            <a:r>
              <a:rPr lang="fr-FR" sz="1800" b="0" dirty="0"/>
              <a:t>Classement des 20 premiers </a:t>
            </a:r>
            <a:r>
              <a:rPr lang="fr-FR" sz="1800" b="0" dirty="0" smtClean="0"/>
              <a:t>opérateurs «</a:t>
            </a:r>
            <a:r>
              <a:rPr lang="fr-FR" sz="1800" b="0" dirty="0"/>
              <a:t> VO &amp; Matériel industriel </a:t>
            </a:r>
            <a:r>
              <a:rPr lang="fr-FR" sz="1800" b="0" dirty="0" smtClean="0"/>
              <a:t>»</a:t>
            </a:r>
            <a:endParaRPr lang="fr-FR" sz="18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25</a:t>
            </a:fld>
            <a:endParaRPr lang="fr-FR">
              <a:latin typeface="Arial" panose="020B0604020202020204" pitchFamily="34" charset="0"/>
              <a:cs typeface="Arial" panose="020B0604020202020204" pitchFamily="34" charset="0"/>
            </a:endParaRPr>
          </a:p>
        </p:txBody>
      </p:sp>
      <p:sp>
        <p:nvSpPr>
          <p:cNvPr id="9" name="Rectangle 8"/>
          <p:cNvSpPr/>
          <p:nvPr/>
        </p:nvSpPr>
        <p:spPr>
          <a:xfrm>
            <a:off x="404261" y="5530222"/>
            <a:ext cx="5115984" cy="646331"/>
          </a:xfrm>
          <a:prstGeom prst="rect">
            <a:avLst/>
          </a:prstGeom>
        </p:spPr>
        <p:txBody>
          <a:bodyPr wrap="square">
            <a:spAutoFit/>
          </a:bodyPr>
          <a:lstStyle/>
          <a:p>
            <a:r>
              <a:rPr lang="fr-FR" sz="1200" dirty="0" smtClean="0">
                <a:solidFill>
                  <a:srgbClr val="70849D"/>
                </a:solidFill>
                <a:latin typeface="Arial" panose="020B0604020202020204" pitchFamily="34" charset="0"/>
                <a:cs typeface="Arial" panose="020B0604020202020204" pitchFamily="34" charset="0"/>
              </a:rPr>
              <a:t>En millions d’euros, frais de ventes non inclus</a:t>
            </a:r>
          </a:p>
          <a:p>
            <a:r>
              <a:rPr lang="fr-FR" sz="1200" dirty="0">
                <a:solidFill>
                  <a:srgbClr val="70849D"/>
                </a:solidFill>
                <a:latin typeface="Arial" panose="020B0604020202020204" pitchFamily="34" charset="0"/>
                <a:cs typeface="Arial" panose="020B0604020202020204" pitchFamily="34" charset="0"/>
              </a:rPr>
              <a:t>*  Pour 2014 : montant des 20 premiers opérateurs pour l’année </a:t>
            </a:r>
            <a:r>
              <a:rPr lang="fr-FR" sz="1200" dirty="0" smtClean="0">
                <a:solidFill>
                  <a:srgbClr val="70849D"/>
                </a:solidFill>
                <a:latin typeface="Arial" panose="020B0604020202020204" pitchFamily="34" charset="0"/>
                <a:cs typeface="Arial" panose="020B0604020202020204" pitchFamily="34" charset="0"/>
              </a:rPr>
              <a:t>2014</a:t>
            </a:r>
          </a:p>
          <a:p>
            <a:endParaRPr lang="fr-FR" sz="1200" dirty="0" smtClean="0">
              <a:solidFill>
                <a:srgbClr val="70849D"/>
              </a:solidFill>
              <a:latin typeface="Arial" panose="020B0604020202020204" pitchFamily="34" charset="0"/>
              <a:cs typeface="Arial" panose="020B0604020202020204" pitchFamily="34" charset="0"/>
            </a:endParaRPr>
          </a:p>
        </p:txBody>
      </p:sp>
      <p:sp>
        <p:nvSpPr>
          <p:cNvPr id="34"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8" name="Flèche droite 7"/>
          <p:cNvSpPr/>
          <p:nvPr/>
        </p:nvSpPr>
        <p:spPr>
          <a:xfrm rot="2700000">
            <a:off x="8384672" y="2427613"/>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1" name="Flèche droite 10"/>
          <p:cNvSpPr/>
          <p:nvPr/>
        </p:nvSpPr>
        <p:spPr>
          <a:xfrm rot="18900000">
            <a:off x="8384671" y="1751365"/>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3" name="Flèche droite 12"/>
          <p:cNvSpPr/>
          <p:nvPr/>
        </p:nvSpPr>
        <p:spPr>
          <a:xfrm rot="18900000">
            <a:off x="8384671" y="1906948"/>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4" name="Flèche droite 13"/>
          <p:cNvSpPr/>
          <p:nvPr/>
        </p:nvSpPr>
        <p:spPr>
          <a:xfrm rot="18900000">
            <a:off x="8384672" y="2083071"/>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5" name="Flèche droite 14"/>
          <p:cNvSpPr/>
          <p:nvPr/>
        </p:nvSpPr>
        <p:spPr>
          <a:xfrm rot="18900000">
            <a:off x="8384672" y="2238654"/>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6" name="Flèche droite 15"/>
          <p:cNvSpPr/>
          <p:nvPr/>
        </p:nvSpPr>
        <p:spPr>
          <a:xfrm rot="18900000">
            <a:off x="8384671" y="2570359"/>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7" name="Flèche droite 16"/>
          <p:cNvSpPr/>
          <p:nvPr/>
        </p:nvSpPr>
        <p:spPr>
          <a:xfrm rot="18900000">
            <a:off x="8384671" y="2725942"/>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8" name="Flèche droite 17"/>
          <p:cNvSpPr/>
          <p:nvPr/>
        </p:nvSpPr>
        <p:spPr>
          <a:xfrm rot="18900000">
            <a:off x="8384672" y="2902065"/>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9" name="Flèche droite 18"/>
          <p:cNvSpPr/>
          <p:nvPr/>
        </p:nvSpPr>
        <p:spPr>
          <a:xfrm rot="18900000">
            <a:off x="8384672" y="3057648"/>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0" name="Flèche droite 19"/>
          <p:cNvSpPr/>
          <p:nvPr/>
        </p:nvSpPr>
        <p:spPr>
          <a:xfrm rot="18900000">
            <a:off x="8384673" y="3217435"/>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1" name="Flèche droite 20"/>
          <p:cNvSpPr/>
          <p:nvPr/>
        </p:nvSpPr>
        <p:spPr>
          <a:xfrm rot="2700000">
            <a:off x="8384672" y="3406393"/>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2" name="Flèche droite 21"/>
          <p:cNvSpPr/>
          <p:nvPr/>
        </p:nvSpPr>
        <p:spPr>
          <a:xfrm rot="2700000">
            <a:off x="8384672" y="3564399"/>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3" name="Flèche droite 22"/>
          <p:cNvSpPr/>
          <p:nvPr/>
        </p:nvSpPr>
        <p:spPr>
          <a:xfrm rot="18900000">
            <a:off x="8384673" y="3708686"/>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4" name="Flèche droite 23"/>
          <p:cNvSpPr/>
          <p:nvPr/>
        </p:nvSpPr>
        <p:spPr>
          <a:xfrm rot="2700000">
            <a:off x="8384672" y="3900017"/>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5" name="Flèche droite 24"/>
          <p:cNvSpPr/>
          <p:nvPr/>
        </p:nvSpPr>
        <p:spPr>
          <a:xfrm rot="2700000">
            <a:off x="8384672" y="4064349"/>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6" name="Flèche droite 25"/>
          <p:cNvSpPr/>
          <p:nvPr/>
        </p:nvSpPr>
        <p:spPr>
          <a:xfrm rot="18900000">
            <a:off x="8384673" y="4368134"/>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7" name="Flèche droite 26"/>
          <p:cNvSpPr/>
          <p:nvPr/>
        </p:nvSpPr>
        <p:spPr>
          <a:xfrm rot="2700000">
            <a:off x="8384672" y="4723797"/>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8" name="Flèche droite 27"/>
          <p:cNvSpPr/>
          <p:nvPr/>
        </p:nvSpPr>
        <p:spPr>
          <a:xfrm rot="18900000">
            <a:off x="8384674" y="4533217"/>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9" name="Flèche droite 28"/>
          <p:cNvSpPr/>
          <p:nvPr/>
        </p:nvSpPr>
        <p:spPr>
          <a:xfrm rot="18900000">
            <a:off x="8384674" y="4864921"/>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07128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61950"/>
            <a:r>
              <a:rPr lang="fr-FR" dirty="0"/>
              <a:t>Ventes aux enchères de voitures d’occasion en 2015 </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26</a:t>
            </a:fld>
            <a:endParaRPr lang="fr-FR" dirty="0">
              <a:latin typeface="Arial" panose="020B0604020202020204" pitchFamily="34" charset="0"/>
              <a:cs typeface="Arial" panose="020B0604020202020204" pitchFamily="34" charset="0"/>
            </a:endParaRPr>
          </a:p>
        </p:txBody>
      </p:sp>
      <p:sp>
        <p:nvSpPr>
          <p:cNvPr id="24"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29" name="Rectangle 28"/>
          <p:cNvSpPr/>
          <p:nvPr/>
        </p:nvSpPr>
        <p:spPr>
          <a:xfrm>
            <a:off x="320294" y="1109450"/>
            <a:ext cx="8604250" cy="4967514"/>
          </a:xfrm>
          <a:prstGeom prst="rect">
            <a:avLst/>
          </a:prstGeom>
        </p:spPr>
        <p:txBody>
          <a:bodyPr wrap="square">
            <a:spAutoFit/>
          </a:bodyPr>
          <a:lstStyle/>
          <a:p>
            <a:pPr>
              <a:spcBef>
                <a:spcPct val="20000"/>
              </a:spcBef>
              <a:spcAft>
                <a:spcPts val="600"/>
              </a:spcAft>
              <a:defRPr/>
            </a:pPr>
            <a:r>
              <a:rPr lang="fr-FR" sz="1600" dirty="0">
                <a:solidFill>
                  <a:srgbClr val="70849D"/>
                </a:solidFill>
                <a:latin typeface="Arial" panose="020B0604020202020204" pitchFamily="34" charset="0"/>
                <a:cs typeface="Arial" panose="020B0604020202020204" pitchFamily="34" charset="0"/>
              </a:rPr>
              <a:t>Une </a:t>
            </a:r>
            <a:r>
              <a:rPr lang="fr-FR" b="1" dirty="0">
                <a:solidFill>
                  <a:srgbClr val="E46C0A"/>
                </a:solidFill>
                <a:latin typeface="Arial" panose="020B0604020202020204" pitchFamily="34" charset="0"/>
                <a:cs typeface="Arial" panose="020B0604020202020204" pitchFamily="34" charset="0"/>
              </a:rPr>
              <a:t>forte progression </a:t>
            </a:r>
            <a:r>
              <a:rPr lang="fr-FR" sz="1600" dirty="0">
                <a:solidFill>
                  <a:srgbClr val="70849D"/>
                </a:solidFill>
                <a:latin typeface="Arial" panose="020B0604020202020204" pitchFamily="34" charset="0"/>
                <a:cs typeface="Arial" panose="020B0604020202020204" pitchFamily="34" charset="0"/>
              </a:rPr>
              <a:t>des ventes (+ 15 %) en 2015 (après une progression de + 5,1 % en 2014) </a:t>
            </a:r>
          </a:p>
          <a:p>
            <a:pPr marL="342900" indent="-342900">
              <a:spcBef>
                <a:spcPct val="20000"/>
              </a:spcBef>
              <a:spcAft>
                <a:spcPts val="600"/>
              </a:spcAft>
              <a:buFont typeface="Arial" panose="020B0604020202020204" pitchFamily="34" charset="0"/>
              <a:buChar char="•"/>
              <a:defRPr/>
            </a:pPr>
            <a:r>
              <a:rPr lang="fr-FR" sz="1400" dirty="0">
                <a:solidFill>
                  <a:srgbClr val="70849D"/>
                </a:solidFill>
                <a:latin typeface="Arial" panose="020B0604020202020204" pitchFamily="34" charset="0"/>
                <a:cs typeface="Arial" panose="020B0604020202020204" pitchFamily="34" charset="0"/>
              </a:rPr>
              <a:t>Des ventes toujours plus concentrées sur les OVV du top 20 (95,5 % du total des ventes) et sur les </a:t>
            </a:r>
            <a:r>
              <a:rPr lang="fr-FR" sz="1400" dirty="0" smtClean="0">
                <a:solidFill>
                  <a:srgbClr val="70849D"/>
                </a:solidFill>
                <a:latin typeface="Arial" panose="020B0604020202020204" pitchFamily="34" charset="0"/>
                <a:cs typeface="Arial" panose="020B0604020202020204" pitchFamily="34" charset="0"/>
              </a:rPr>
              <a:t>5 </a:t>
            </a:r>
            <a:r>
              <a:rPr lang="fr-FR" sz="1400" dirty="0">
                <a:solidFill>
                  <a:srgbClr val="70849D"/>
                </a:solidFill>
                <a:latin typeface="Arial" panose="020B0604020202020204" pitchFamily="34" charset="0"/>
                <a:cs typeface="Arial" panose="020B0604020202020204" pitchFamily="34" charset="0"/>
              </a:rPr>
              <a:t>grands groupes (</a:t>
            </a:r>
            <a:r>
              <a:rPr lang="fr-FR" sz="1400" dirty="0" smtClean="0">
                <a:solidFill>
                  <a:srgbClr val="70849D"/>
                </a:solidFill>
                <a:latin typeface="Arial" panose="020B0604020202020204" pitchFamily="34" charset="0"/>
                <a:cs typeface="Arial" panose="020B0604020202020204" pitchFamily="34" charset="0"/>
              </a:rPr>
              <a:t>74 </a:t>
            </a:r>
            <a:r>
              <a:rPr lang="fr-FR" sz="1400" dirty="0">
                <a:solidFill>
                  <a:srgbClr val="70849D"/>
                </a:solidFill>
                <a:latin typeface="Arial" panose="020B0604020202020204" pitchFamily="34" charset="0"/>
                <a:cs typeface="Arial" panose="020B0604020202020204" pitchFamily="34" charset="0"/>
              </a:rPr>
              <a:t>% du montant total réalisés par VP Auto, </a:t>
            </a:r>
            <a:r>
              <a:rPr lang="fr-FR" sz="1400" dirty="0" err="1">
                <a:solidFill>
                  <a:srgbClr val="70849D"/>
                </a:solidFill>
                <a:latin typeface="Arial" panose="020B0604020202020204" pitchFamily="34" charset="0"/>
                <a:cs typeface="Arial" panose="020B0604020202020204" pitchFamily="34" charset="0"/>
              </a:rPr>
              <a:t>BCAuto</a:t>
            </a:r>
            <a:r>
              <a:rPr lang="fr-FR" sz="1400" dirty="0">
                <a:solidFill>
                  <a:srgbClr val="70849D"/>
                </a:solidFill>
                <a:latin typeface="Arial" panose="020B0604020202020204" pitchFamily="34" charset="0"/>
                <a:cs typeface="Arial" panose="020B0604020202020204" pitchFamily="34" charset="0"/>
              </a:rPr>
              <a:t> Enchères, </a:t>
            </a:r>
            <a:r>
              <a:rPr lang="fr-FR" sz="1400" dirty="0" err="1">
                <a:solidFill>
                  <a:srgbClr val="70849D"/>
                </a:solidFill>
                <a:latin typeface="Arial" panose="020B0604020202020204" pitchFamily="34" charset="0"/>
                <a:cs typeface="Arial" panose="020B0604020202020204" pitchFamily="34" charset="0"/>
              </a:rPr>
              <a:t>Alcopa</a:t>
            </a:r>
            <a:r>
              <a:rPr lang="fr-FR" sz="1400" dirty="0">
                <a:solidFill>
                  <a:srgbClr val="70849D"/>
                </a:solidFill>
                <a:latin typeface="Arial" panose="020B0604020202020204" pitchFamily="34" charset="0"/>
                <a:cs typeface="Arial" panose="020B0604020202020204" pitchFamily="34" charset="0"/>
              </a:rPr>
              <a:t>, Toulouse Enchères </a:t>
            </a:r>
            <a:r>
              <a:rPr lang="fr-FR" sz="1400" dirty="0" smtClean="0">
                <a:solidFill>
                  <a:srgbClr val="70849D"/>
                </a:solidFill>
                <a:latin typeface="Arial" panose="020B0604020202020204" pitchFamily="34" charset="0"/>
                <a:cs typeface="Arial" panose="020B0604020202020204" pitchFamily="34" charset="0"/>
              </a:rPr>
              <a:t>Automobiles, Five </a:t>
            </a:r>
            <a:r>
              <a:rPr lang="fr-FR" sz="1400" dirty="0" err="1" smtClean="0">
                <a:solidFill>
                  <a:srgbClr val="70849D"/>
                </a:solidFill>
                <a:latin typeface="Arial" panose="020B0604020202020204" pitchFamily="34" charset="0"/>
                <a:cs typeface="Arial" panose="020B0604020202020204" pitchFamily="34" charset="0"/>
              </a:rPr>
              <a:t>Auction</a:t>
            </a:r>
            <a:r>
              <a:rPr lang="fr-FR" sz="1400" dirty="0" smtClean="0">
                <a:solidFill>
                  <a:srgbClr val="70849D"/>
                </a:solidFill>
                <a:latin typeface="Arial" panose="020B0604020202020204" pitchFamily="34" charset="0"/>
                <a:cs typeface="Arial" panose="020B0604020202020204" pitchFamily="34" charset="0"/>
              </a:rPr>
              <a:t>). </a:t>
            </a:r>
            <a:endParaRPr lang="fr-FR" sz="1400" dirty="0">
              <a:solidFill>
                <a:srgbClr val="70849D"/>
              </a:solidFill>
              <a:latin typeface="Arial" panose="020B0604020202020204" pitchFamily="34" charset="0"/>
              <a:cs typeface="Arial" panose="020B0604020202020204" pitchFamily="34" charset="0"/>
            </a:endParaRPr>
          </a:p>
          <a:p>
            <a:pPr marL="342900" indent="-342900">
              <a:spcBef>
                <a:spcPct val="20000"/>
              </a:spcBef>
              <a:spcAft>
                <a:spcPts val="600"/>
              </a:spcAft>
              <a:buFont typeface="Arial" panose="020B0604020202020204" pitchFamily="34" charset="0"/>
              <a:buChar char="•"/>
              <a:defRPr/>
            </a:pPr>
            <a:r>
              <a:rPr lang="fr-FR" sz="1400" dirty="0">
                <a:solidFill>
                  <a:srgbClr val="70849D"/>
                </a:solidFill>
                <a:latin typeface="Arial" panose="020B0604020202020204" pitchFamily="34" charset="0"/>
                <a:cs typeface="Arial" panose="020B0604020202020204" pitchFamily="34" charset="0"/>
              </a:rPr>
              <a:t>Une progression soutenue des </a:t>
            </a:r>
            <a:r>
              <a:rPr lang="fr-FR" sz="1400" b="1" dirty="0">
                <a:solidFill>
                  <a:srgbClr val="E46C0A"/>
                </a:solidFill>
                <a:latin typeface="Arial" panose="020B0604020202020204" pitchFamily="34" charset="0"/>
                <a:cs typeface="Arial" panose="020B0604020202020204" pitchFamily="34" charset="0"/>
              </a:rPr>
              <a:t>ventes par internet </a:t>
            </a:r>
            <a:r>
              <a:rPr lang="fr-FR" sz="1400" dirty="0">
                <a:solidFill>
                  <a:srgbClr val="70849D"/>
                </a:solidFill>
                <a:latin typeface="Arial" panose="020B0604020202020204" pitchFamily="34" charset="0"/>
                <a:cs typeface="Arial" panose="020B0604020202020204" pitchFamily="34" charset="0"/>
              </a:rPr>
              <a:t>: 712 M€ en 2015 (contre 549 M€ en 2014) soit + 29 % ; ces ventes  par internet représentent </a:t>
            </a:r>
            <a:r>
              <a:rPr lang="fr-FR" sz="1400" b="1" dirty="0">
                <a:solidFill>
                  <a:srgbClr val="E46C0A"/>
                </a:solidFill>
                <a:latin typeface="Arial" panose="020B0604020202020204" pitchFamily="34" charset="0"/>
                <a:cs typeface="Arial" panose="020B0604020202020204" pitchFamily="34" charset="0"/>
              </a:rPr>
              <a:t>56 % du montant total </a:t>
            </a:r>
            <a:r>
              <a:rPr lang="fr-FR" sz="1400" dirty="0">
                <a:solidFill>
                  <a:srgbClr val="70849D"/>
                </a:solidFill>
                <a:latin typeface="Arial" panose="020B0604020202020204" pitchFamily="34" charset="0"/>
                <a:cs typeface="Arial" panose="020B0604020202020204" pitchFamily="34" charset="0"/>
              </a:rPr>
              <a:t>des ventes du secteur.</a:t>
            </a:r>
          </a:p>
          <a:p>
            <a:pPr marL="342900" indent="-342900">
              <a:spcBef>
                <a:spcPct val="20000"/>
              </a:spcBef>
              <a:spcAft>
                <a:spcPts val="600"/>
              </a:spcAft>
              <a:buFont typeface="Arial" panose="020B0604020202020204" pitchFamily="34" charset="0"/>
              <a:buChar char="•"/>
              <a:defRPr/>
            </a:pPr>
            <a:r>
              <a:rPr lang="fr-FR" sz="1400" dirty="0">
                <a:solidFill>
                  <a:srgbClr val="70849D"/>
                </a:solidFill>
                <a:latin typeface="Arial" panose="020B0604020202020204" pitchFamily="34" charset="0"/>
                <a:cs typeface="Arial" panose="020B0604020202020204" pitchFamily="34" charset="0"/>
              </a:rPr>
              <a:t>Les ventes par internet sont </a:t>
            </a:r>
            <a:r>
              <a:rPr lang="fr-FR" sz="1400" b="1" dirty="0">
                <a:solidFill>
                  <a:srgbClr val="E46C0A"/>
                </a:solidFill>
                <a:latin typeface="Arial" panose="020B0604020202020204" pitchFamily="34" charset="0"/>
                <a:cs typeface="Arial" panose="020B0604020202020204" pitchFamily="34" charset="0"/>
              </a:rPr>
              <a:t>très majoritairement  (89 %) « online » </a:t>
            </a:r>
            <a:r>
              <a:rPr lang="fr-FR" sz="1400" dirty="0">
                <a:solidFill>
                  <a:srgbClr val="70849D"/>
                </a:solidFill>
                <a:latin typeface="Arial" panose="020B0604020202020204" pitchFamily="34" charset="0"/>
                <a:cs typeface="Arial" panose="020B0604020202020204" pitchFamily="34" charset="0"/>
              </a:rPr>
              <a:t>(en ligne, c’est-à-dire totalement dématérialisées), soit 636 M€ sur les 712 M€   </a:t>
            </a:r>
          </a:p>
          <a:p>
            <a:pPr marL="342900" indent="-342900">
              <a:spcBef>
                <a:spcPct val="20000"/>
              </a:spcBef>
              <a:spcAft>
                <a:spcPts val="600"/>
              </a:spcAft>
              <a:buFont typeface="Arial" panose="020B0604020202020204" pitchFamily="34" charset="0"/>
              <a:buChar char="•"/>
              <a:defRPr/>
            </a:pPr>
            <a:r>
              <a:rPr lang="fr-FR" sz="1400" dirty="0">
                <a:solidFill>
                  <a:srgbClr val="70849D"/>
                </a:solidFill>
                <a:latin typeface="Arial" panose="020B0604020202020204" pitchFamily="34" charset="0"/>
                <a:cs typeface="Arial" panose="020B0604020202020204" pitchFamily="34" charset="0"/>
              </a:rPr>
              <a:t>Le nombre total de </a:t>
            </a:r>
            <a:r>
              <a:rPr lang="fr-FR" sz="1400" b="1" dirty="0">
                <a:solidFill>
                  <a:srgbClr val="E46C0A"/>
                </a:solidFill>
                <a:latin typeface="Arial" panose="020B0604020202020204" pitchFamily="34" charset="0"/>
                <a:cs typeface="Arial" panose="020B0604020202020204" pitchFamily="34" charset="0"/>
              </a:rPr>
              <a:t>véhicules vendus  : 231 000, </a:t>
            </a:r>
            <a:r>
              <a:rPr lang="fr-FR" sz="1400" dirty="0">
                <a:solidFill>
                  <a:srgbClr val="70849D"/>
                </a:solidFill>
                <a:latin typeface="Arial" panose="020B0604020202020204" pitchFamily="34" charset="0"/>
                <a:cs typeface="Arial" panose="020B0604020202020204" pitchFamily="34" charset="0"/>
              </a:rPr>
              <a:t>en croissance  de 14 %. Cette hausse résulte d’une part, de l’augmentation du nombre de VO </a:t>
            </a:r>
            <a:r>
              <a:rPr lang="fr-FR" sz="1400" dirty="0" smtClean="0">
                <a:solidFill>
                  <a:srgbClr val="70849D"/>
                </a:solidFill>
                <a:latin typeface="Arial" panose="020B0604020202020204" pitchFamily="34" charset="0"/>
                <a:cs typeface="Arial" panose="020B0604020202020204" pitchFamily="34" charset="0"/>
              </a:rPr>
              <a:t>repris </a:t>
            </a:r>
            <a:r>
              <a:rPr lang="fr-FR" sz="1400" dirty="0">
                <a:solidFill>
                  <a:srgbClr val="70849D"/>
                </a:solidFill>
                <a:latin typeface="Arial" panose="020B0604020202020204" pitchFamily="34" charset="0"/>
                <a:cs typeface="Arial" panose="020B0604020202020204" pitchFamily="34" charset="0"/>
              </a:rPr>
              <a:t>des concessionnaires auto, d’autre part du recours plus important aux ventes aux enchères par les professionnels vendeurs pour diversifier et optimiser leurs ventes. </a:t>
            </a:r>
          </a:p>
          <a:p>
            <a:pPr marL="342900" indent="-342900">
              <a:spcBef>
                <a:spcPct val="20000"/>
              </a:spcBef>
              <a:spcAft>
                <a:spcPts val="600"/>
              </a:spcAft>
              <a:buFont typeface="Arial" panose="020B0604020202020204" pitchFamily="34" charset="0"/>
              <a:buChar char="•"/>
              <a:defRPr/>
            </a:pPr>
            <a:r>
              <a:rPr lang="fr-FR" sz="1400" dirty="0">
                <a:solidFill>
                  <a:srgbClr val="70849D"/>
                </a:solidFill>
                <a:latin typeface="Arial" panose="020B0604020202020204" pitchFamily="34" charset="0"/>
                <a:cs typeface="Arial" panose="020B0604020202020204" pitchFamily="34" charset="0"/>
              </a:rPr>
              <a:t>Rapporté au nombre de voitures d’occasion vendues en 2015 en France (5.562.000) les ventes aux enchères représentent 4,1 % du nombre de ventes (soit une légère progression par rapport à 2014 où le taux était de 3,7 %). Elles ne sont pas corrélées avec l’évolution du nombre d’immatriculations de véhicules neufs, lequel a progressé de 5,9 % en 2015. </a:t>
            </a:r>
          </a:p>
          <a:p>
            <a:pPr marL="342900" indent="-342900">
              <a:spcBef>
                <a:spcPct val="20000"/>
              </a:spcBef>
              <a:spcAft>
                <a:spcPts val="600"/>
              </a:spcAft>
              <a:buFont typeface="Arial" panose="020B0604020202020204" pitchFamily="34" charset="0"/>
              <a:buChar char="•"/>
              <a:defRPr/>
            </a:pPr>
            <a:r>
              <a:rPr lang="fr-FR" sz="1400" dirty="0">
                <a:solidFill>
                  <a:srgbClr val="70849D"/>
                </a:solidFill>
                <a:latin typeface="Arial" panose="020B0604020202020204" pitchFamily="34" charset="0"/>
                <a:cs typeface="Arial" panose="020B0604020202020204" pitchFamily="34" charset="0"/>
              </a:rPr>
              <a:t>Le </a:t>
            </a:r>
            <a:r>
              <a:rPr lang="fr-FR" sz="1400" b="1" dirty="0">
                <a:solidFill>
                  <a:srgbClr val="E46C0A"/>
                </a:solidFill>
                <a:latin typeface="Arial" panose="020B0604020202020204" pitchFamily="34" charset="0"/>
                <a:cs typeface="Arial" panose="020B0604020202020204" pitchFamily="34" charset="0"/>
              </a:rPr>
              <a:t>prix moyen </a:t>
            </a:r>
            <a:r>
              <a:rPr lang="fr-FR" sz="1400" dirty="0">
                <a:solidFill>
                  <a:srgbClr val="70849D"/>
                </a:solidFill>
                <a:latin typeface="Arial" panose="020B0604020202020204" pitchFamily="34" charset="0"/>
                <a:cs typeface="Arial" panose="020B0604020202020204" pitchFamily="34" charset="0"/>
              </a:rPr>
              <a:t>des véhicules vendus : </a:t>
            </a:r>
            <a:r>
              <a:rPr lang="fr-FR" sz="1400" b="1" dirty="0" smtClean="0">
                <a:solidFill>
                  <a:srgbClr val="E46C0A"/>
                </a:solidFill>
                <a:latin typeface="Arial" panose="020B0604020202020204" pitchFamily="34" charset="0"/>
                <a:cs typeface="Arial" panose="020B0604020202020204" pitchFamily="34" charset="0"/>
              </a:rPr>
              <a:t>5 000</a:t>
            </a:r>
            <a:r>
              <a:rPr lang="fr-FR" sz="1400" dirty="0" smtClean="0">
                <a:solidFill>
                  <a:srgbClr val="E46C0A"/>
                </a:solidFill>
                <a:latin typeface="Arial" panose="020B0604020202020204" pitchFamily="34" charset="0"/>
                <a:cs typeface="Arial" panose="020B0604020202020204" pitchFamily="34" charset="0"/>
              </a:rPr>
              <a:t> </a:t>
            </a:r>
            <a:r>
              <a:rPr lang="fr-FR" sz="1400" dirty="0">
                <a:solidFill>
                  <a:srgbClr val="E46C0A"/>
                </a:solidFill>
                <a:latin typeface="Arial" panose="020B0604020202020204" pitchFamily="34" charset="0"/>
                <a:cs typeface="Arial" panose="020B0604020202020204" pitchFamily="34" charset="0"/>
              </a:rPr>
              <a:t>€</a:t>
            </a:r>
            <a:r>
              <a:rPr lang="fr-FR" sz="1400" dirty="0">
                <a:solidFill>
                  <a:srgbClr val="70849D"/>
                </a:solidFill>
                <a:latin typeface="Arial" panose="020B0604020202020204" pitchFamily="34" charset="0"/>
                <a:cs typeface="Arial" panose="020B0604020202020204" pitchFamily="34" charset="0"/>
              </a:rPr>
              <a:t>, équivalent à celui de 2014. Ce prix moyen masque de sensibles écarts entre </a:t>
            </a:r>
            <a:r>
              <a:rPr lang="fr-FR" sz="1400" dirty="0" smtClean="0">
                <a:solidFill>
                  <a:srgbClr val="70849D"/>
                </a:solidFill>
                <a:latin typeface="Arial" panose="020B0604020202020204" pitchFamily="34" charset="0"/>
                <a:cs typeface="Arial" panose="020B0604020202020204" pitchFamily="34" charset="0"/>
              </a:rPr>
              <a:t>OVV.</a:t>
            </a:r>
            <a:endParaRPr lang="fr-FR" sz="1400"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23358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61950"/>
            <a:r>
              <a:rPr lang="fr-FR" dirty="0"/>
              <a:t>Ventes aux enchères de matériel industriel en 2015</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27</a:t>
            </a:fld>
            <a:endParaRPr lang="fr-FR" dirty="0">
              <a:latin typeface="Arial" panose="020B0604020202020204" pitchFamily="34" charset="0"/>
              <a:cs typeface="Arial" panose="020B0604020202020204" pitchFamily="34" charset="0"/>
            </a:endParaRPr>
          </a:p>
        </p:txBody>
      </p:sp>
      <p:sp>
        <p:nvSpPr>
          <p:cNvPr id="24"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29" name="Rectangle 28"/>
          <p:cNvSpPr/>
          <p:nvPr/>
        </p:nvSpPr>
        <p:spPr>
          <a:xfrm>
            <a:off x="320294" y="1109450"/>
            <a:ext cx="8604250" cy="4382738"/>
          </a:xfrm>
          <a:prstGeom prst="rect">
            <a:avLst/>
          </a:prstGeom>
        </p:spPr>
        <p:txBody>
          <a:bodyPr wrap="square">
            <a:spAutoFit/>
          </a:bodyPr>
          <a:lstStyle/>
          <a:p>
            <a:pPr>
              <a:spcBef>
                <a:spcPct val="20000"/>
              </a:spcBef>
              <a:spcAft>
                <a:spcPts val="600"/>
              </a:spcAft>
              <a:defRPr/>
            </a:pPr>
            <a:r>
              <a:rPr lang="fr-FR" b="1" dirty="0">
                <a:solidFill>
                  <a:srgbClr val="E46C0A"/>
                </a:solidFill>
                <a:latin typeface="Arial" panose="020B0604020202020204" pitchFamily="34" charset="0"/>
                <a:cs typeface="Arial" panose="020B0604020202020204" pitchFamily="34" charset="0"/>
              </a:rPr>
              <a:t>Forte progression </a:t>
            </a:r>
            <a:r>
              <a:rPr lang="fr-FR" sz="1600" dirty="0">
                <a:solidFill>
                  <a:srgbClr val="70849D"/>
                </a:solidFill>
                <a:latin typeface="Arial" panose="020B0604020202020204" pitchFamily="34" charset="0"/>
                <a:cs typeface="Arial" panose="020B0604020202020204" pitchFamily="34" charset="0"/>
              </a:rPr>
              <a:t>(+ 31 %) de 2014 (71 M€) à 2015 (93 M€). </a:t>
            </a:r>
          </a:p>
          <a:p>
            <a:pPr>
              <a:spcBef>
                <a:spcPct val="20000"/>
              </a:spcBef>
              <a:spcAft>
                <a:spcPts val="600"/>
              </a:spcAft>
              <a:defRPr/>
            </a:pPr>
            <a:endParaRPr lang="fr-FR" sz="1600" dirty="0">
              <a:solidFill>
                <a:srgbClr val="70849D"/>
              </a:solidFill>
              <a:latin typeface="Arial" panose="020B0604020202020204" pitchFamily="34" charset="0"/>
              <a:cs typeface="Arial" panose="020B0604020202020204" pitchFamily="34" charset="0"/>
            </a:endParaRPr>
          </a:p>
          <a:p>
            <a:pPr marL="342900" indent="-342900">
              <a:spcBef>
                <a:spcPct val="20000"/>
              </a:spcBef>
              <a:spcAft>
                <a:spcPts val="600"/>
              </a:spcAft>
              <a:buFont typeface="Arial" panose="020B0604020202020204" pitchFamily="34" charset="0"/>
              <a:buChar char="•"/>
              <a:defRPr/>
            </a:pPr>
            <a:r>
              <a:rPr lang="fr-FR" sz="1400" dirty="0">
                <a:solidFill>
                  <a:srgbClr val="70849D"/>
                </a:solidFill>
                <a:latin typeface="Arial" panose="020B0604020202020204" pitchFamily="34" charset="0"/>
                <a:cs typeface="Arial" panose="020B0604020202020204" pitchFamily="34" charset="0"/>
              </a:rPr>
              <a:t>Le montant des ventes de 2015 revient au même niveau que celui de 2011.</a:t>
            </a:r>
          </a:p>
          <a:p>
            <a:pPr marL="342900" indent="-342900">
              <a:spcBef>
                <a:spcPct val="20000"/>
              </a:spcBef>
              <a:spcAft>
                <a:spcPts val="600"/>
              </a:spcAft>
              <a:buFont typeface="Arial" panose="020B0604020202020204" pitchFamily="34" charset="0"/>
              <a:buChar char="•"/>
              <a:defRPr/>
            </a:pPr>
            <a:endParaRPr lang="fr-FR" sz="1400" dirty="0">
              <a:solidFill>
                <a:srgbClr val="70849D"/>
              </a:solidFill>
              <a:latin typeface="Arial" panose="020B0604020202020204" pitchFamily="34" charset="0"/>
              <a:cs typeface="Arial" panose="020B0604020202020204" pitchFamily="34" charset="0"/>
            </a:endParaRPr>
          </a:p>
          <a:p>
            <a:pPr marL="342900" indent="-342900">
              <a:spcBef>
                <a:spcPct val="20000"/>
              </a:spcBef>
              <a:spcAft>
                <a:spcPts val="600"/>
              </a:spcAft>
              <a:buFont typeface="Arial" panose="020B0604020202020204" pitchFamily="34" charset="0"/>
              <a:buChar char="•"/>
              <a:defRPr/>
            </a:pPr>
            <a:r>
              <a:rPr lang="fr-FR" sz="1400" dirty="0">
                <a:solidFill>
                  <a:srgbClr val="70849D"/>
                </a:solidFill>
                <a:latin typeface="Arial" panose="020B0604020202020204" pitchFamily="34" charset="0"/>
                <a:cs typeface="Arial" panose="020B0604020202020204" pitchFamily="34" charset="0"/>
              </a:rPr>
              <a:t>La progression de 2015 s’explique essentiellement par les performances d’un seul OVV, </a:t>
            </a:r>
            <a:r>
              <a:rPr lang="fr-FR" sz="1400" b="1" dirty="0">
                <a:solidFill>
                  <a:srgbClr val="E46C0A"/>
                </a:solidFill>
                <a:latin typeface="Arial" panose="020B0604020202020204" pitchFamily="34" charset="0"/>
                <a:cs typeface="Arial" panose="020B0604020202020204" pitchFamily="34" charset="0"/>
              </a:rPr>
              <a:t>Ritchie </a:t>
            </a:r>
            <a:r>
              <a:rPr lang="fr-FR" sz="1400" b="1" dirty="0" err="1">
                <a:solidFill>
                  <a:srgbClr val="E46C0A"/>
                </a:solidFill>
                <a:latin typeface="Arial" panose="020B0604020202020204" pitchFamily="34" charset="0"/>
                <a:cs typeface="Arial" panose="020B0604020202020204" pitchFamily="34" charset="0"/>
              </a:rPr>
              <a:t>Bros</a:t>
            </a:r>
            <a:r>
              <a:rPr lang="fr-FR" sz="1400" dirty="0">
                <a:solidFill>
                  <a:srgbClr val="70849D"/>
                </a:solidFill>
                <a:latin typeface="Arial" panose="020B0604020202020204" pitchFamily="34" charset="0"/>
                <a:cs typeface="Arial" panose="020B0604020202020204" pitchFamily="34" charset="0"/>
              </a:rPr>
              <a:t>, le leader du secteur, dont le montant  des ventes de matériel industriel est passé de 25,4 M€ en 2014 à 47,5 M€ en 2015. Ses ventes 2015 comprennent un mix-produit différent et notamment des produits à plus forte valeur ajoutée d’une grande société de travaux publics (camions bennes, pelles hydrauliques, niveleuses….). </a:t>
            </a:r>
          </a:p>
          <a:p>
            <a:pPr marL="342900" indent="-342900">
              <a:spcBef>
                <a:spcPct val="20000"/>
              </a:spcBef>
              <a:spcAft>
                <a:spcPts val="600"/>
              </a:spcAft>
              <a:buFont typeface="Arial" panose="020B0604020202020204" pitchFamily="34" charset="0"/>
              <a:buChar char="•"/>
              <a:defRPr/>
            </a:pPr>
            <a:endParaRPr lang="fr-FR" sz="1400" dirty="0">
              <a:solidFill>
                <a:srgbClr val="70849D"/>
              </a:solidFill>
              <a:latin typeface="Arial" panose="020B0604020202020204" pitchFamily="34" charset="0"/>
              <a:cs typeface="Arial" panose="020B0604020202020204" pitchFamily="34" charset="0"/>
            </a:endParaRPr>
          </a:p>
          <a:p>
            <a:pPr marL="342900" indent="-342900">
              <a:spcBef>
                <a:spcPct val="20000"/>
              </a:spcBef>
              <a:spcAft>
                <a:spcPts val="600"/>
              </a:spcAft>
              <a:buFont typeface="Arial" panose="020B0604020202020204" pitchFamily="34" charset="0"/>
              <a:buChar char="•"/>
              <a:defRPr/>
            </a:pPr>
            <a:r>
              <a:rPr lang="fr-FR" sz="1400" dirty="0">
                <a:solidFill>
                  <a:srgbClr val="70849D"/>
                </a:solidFill>
                <a:latin typeface="Arial" panose="020B0604020202020204" pitchFamily="34" charset="0"/>
                <a:cs typeface="Arial" panose="020B0604020202020204" pitchFamily="34" charset="0"/>
              </a:rPr>
              <a:t>Les biens proposés à la vente dans le secteur des matériels industriels sont principalement ceux utilisés dans les travaux publics. </a:t>
            </a:r>
          </a:p>
          <a:p>
            <a:pPr marL="342900" indent="-342900">
              <a:spcBef>
                <a:spcPct val="20000"/>
              </a:spcBef>
              <a:spcAft>
                <a:spcPts val="600"/>
              </a:spcAft>
              <a:buFont typeface="Arial" panose="020B0604020202020204" pitchFamily="34" charset="0"/>
              <a:buChar char="•"/>
              <a:defRPr/>
            </a:pPr>
            <a:endParaRPr lang="fr-FR" sz="1400" dirty="0">
              <a:solidFill>
                <a:srgbClr val="70849D"/>
              </a:solidFill>
              <a:latin typeface="Arial" panose="020B0604020202020204" pitchFamily="34" charset="0"/>
              <a:cs typeface="Arial" panose="020B0604020202020204" pitchFamily="34" charset="0"/>
            </a:endParaRPr>
          </a:p>
          <a:p>
            <a:pPr marL="342900" indent="-342900">
              <a:spcBef>
                <a:spcPct val="20000"/>
              </a:spcBef>
              <a:spcAft>
                <a:spcPts val="600"/>
              </a:spcAft>
              <a:buFont typeface="Arial" panose="020B0604020202020204" pitchFamily="34" charset="0"/>
              <a:buChar char="•"/>
              <a:defRPr/>
            </a:pPr>
            <a:r>
              <a:rPr lang="fr-FR" sz="1400" dirty="0">
                <a:solidFill>
                  <a:srgbClr val="70849D"/>
                </a:solidFill>
                <a:latin typeface="Arial" panose="020B0604020202020204" pitchFamily="34" charset="0"/>
                <a:cs typeface="Arial" panose="020B0604020202020204" pitchFamily="34" charset="0"/>
              </a:rPr>
              <a:t>En 2015, le montant des ventes est davantage concentré sur le top 5 des OVV (Ritchie </a:t>
            </a:r>
            <a:r>
              <a:rPr lang="fr-FR" sz="1400" dirty="0" err="1">
                <a:solidFill>
                  <a:srgbClr val="70849D"/>
                </a:solidFill>
                <a:latin typeface="Arial" panose="020B0604020202020204" pitchFamily="34" charset="0"/>
                <a:cs typeface="Arial" panose="020B0604020202020204" pitchFamily="34" charset="0"/>
              </a:rPr>
              <a:t>Bros</a:t>
            </a:r>
            <a:r>
              <a:rPr lang="fr-FR" sz="1400" dirty="0">
                <a:solidFill>
                  <a:srgbClr val="70849D"/>
                </a:solidFill>
                <a:latin typeface="Arial" panose="020B0604020202020204" pitchFamily="34" charset="0"/>
                <a:cs typeface="Arial" panose="020B0604020202020204" pitchFamily="34" charset="0"/>
              </a:rPr>
              <a:t> ; Enchères Mat ; </a:t>
            </a:r>
            <a:r>
              <a:rPr lang="fr-FR" sz="1400" dirty="0" err="1">
                <a:solidFill>
                  <a:srgbClr val="70849D"/>
                </a:solidFill>
                <a:latin typeface="Arial" panose="020B0604020202020204" pitchFamily="34" charset="0"/>
                <a:cs typeface="Arial" panose="020B0604020202020204" pitchFamily="34" charset="0"/>
              </a:rPr>
              <a:t>Alcopa</a:t>
            </a:r>
            <a:r>
              <a:rPr lang="fr-FR" sz="1400" dirty="0">
                <a:solidFill>
                  <a:srgbClr val="70849D"/>
                </a:solidFill>
                <a:latin typeface="Arial" panose="020B0604020202020204" pitchFamily="34" charset="0"/>
                <a:cs typeface="Arial" panose="020B0604020202020204" pitchFamily="34" charset="0"/>
              </a:rPr>
              <a:t> ; Roux </a:t>
            </a:r>
            <a:r>
              <a:rPr lang="fr-FR" sz="1400" dirty="0" err="1">
                <a:solidFill>
                  <a:srgbClr val="70849D"/>
                </a:solidFill>
                <a:latin typeface="Arial" panose="020B0604020202020204" pitchFamily="34" charset="0"/>
                <a:cs typeface="Arial" panose="020B0604020202020204" pitchFamily="34" charset="0"/>
              </a:rPr>
              <a:t>Troostwijk</a:t>
            </a:r>
            <a:r>
              <a:rPr lang="fr-FR" sz="1400" dirty="0">
                <a:solidFill>
                  <a:srgbClr val="70849D"/>
                </a:solidFill>
                <a:latin typeface="Arial" panose="020B0604020202020204" pitchFamily="34" charset="0"/>
                <a:cs typeface="Arial" panose="020B0604020202020204" pitchFamily="34" charset="0"/>
              </a:rPr>
              <a:t> ; Mercier Automobiles)  : 80 %  en 2015 contre </a:t>
            </a:r>
            <a:r>
              <a:rPr lang="fr-FR" sz="1400" dirty="0" smtClean="0">
                <a:solidFill>
                  <a:srgbClr val="70849D"/>
                </a:solidFill>
                <a:latin typeface="Arial" panose="020B0604020202020204" pitchFamily="34" charset="0"/>
                <a:cs typeface="Arial" panose="020B0604020202020204" pitchFamily="34" charset="0"/>
              </a:rPr>
              <a:t>74% </a:t>
            </a:r>
            <a:r>
              <a:rPr lang="fr-FR" sz="1400" dirty="0">
                <a:solidFill>
                  <a:srgbClr val="70849D"/>
                </a:solidFill>
                <a:latin typeface="Arial" panose="020B0604020202020204" pitchFamily="34" charset="0"/>
                <a:cs typeface="Arial" panose="020B0604020202020204" pitchFamily="34" charset="0"/>
              </a:rPr>
              <a:t>en 2014. </a:t>
            </a:r>
          </a:p>
        </p:txBody>
      </p:sp>
    </p:spTree>
    <p:extLst>
      <p:ext uri="{BB962C8B-B14F-4D97-AF65-F5344CB8AC3E}">
        <p14:creationId xmlns:p14="http://schemas.microsoft.com/office/powerpoint/2010/main" val="225745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rmAutofit/>
          </a:bodyPr>
          <a:lstStyle/>
          <a:p>
            <a:pPr marL="361950"/>
            <a:r>
              <a:rPr lang="fr-FR" sz="2000" b="0" dirty="0" smtClean="0"/>
              <a:t>Résultats de l’enquête annuelle 2015</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28</a:t>
            </a:fld>
            <a:endParaRPr lang="fr-FR">
              <a:latin typeface="Arial" panose="020B0604020202020204" pitchFamily="34" charset="0"/>
              <a:cs typeface="Arial" panose="020B0604020202020204" pitchFamily="34" charset="0"/>
            </a:endParaRPr>
          </a:p>
        </p:txBody>
      </p:sp>
      <p:sp>
        <p:nvSpPr>
          <p:cNvPr id="5" name="Rectangle 4"/>
          <p:cNvSpPr/>
          <p:nvPr/>
        </p:nvSpPr>
        <p:spPr>
          <a:xfrm>
            <a:off x="468269" y="1333214"/>
            <a:ext cx="8392266" cy="3108543"/>
          </a:xfrm>
          <a:prstGeom prst="rect">
            <a:avLst/>
          </a:prstGeom>
        </p:spPr>
        <p:txBody>
          <a:bodyPr wrap="square">
            <a:spAutoFit/>
          </a:bodyPr>
          <a:lstStyle/>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Les opérateurs de ventes volontaires</a:t>
            </a:r>
          </a:p>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 marché </a:t>
            </a:r>
            <a:r>
              <a:rPr lang="fr-FR" sz="1600" dirty="0" smtClean="0">
                <a:solidFill>
                  <a:srgbClr val="898989"/>
                </a:solidFill>
                <a:latin typeface="Arial" panose="020B0604020202020204" pitchFamily="34" charset="0"/>
                <a:cs typeface="Arial" panose="020B0604020202020204" pitchFamily="34" charset="0"/>
              </a:rPr>
              <a:t>national</a:t>
            </a:r>
          </a:p>
          <a:p>
            <a:r>
              <a:rPr lang="fr-FR" sz="3600" dirty="0">
                <a:solidFill>
                  <a:srgbClr val="26334C"/>
                </a:solidFill>
                <a:latin typeface="Arial" panose="020B0604020202020204" pitchFamily="34" charset="0"/>
                <a:cs typeface="Arial" panose="020B0604020202020204" pitchFamily="34" charset="0"/>
              </a:rPr>
              <a:t>Le secteur « Chevaux »</a:t>
            </a:r>
          </a:p>
          <a:p>
            <a:pPr marL="285750" indent="-285750">
              <a:lnSpc>
                <a:spcPct val="200000"/>
              </a:lnSpc>
              <a:buFont typeface="Courier New" panose="02070309020205020404" pitchFamily="49" charset="0"/>
              <a:buChar char="o"/>
            </a:pPr>
            <a:r>
              <a:rPr lang="fr-FR" sz="1600" dirty="0" smtClean="0">
                <a:solidFill>
                  <a:srgbClr val="898989"/>
                </a:solidFill>
                <a:latin typeface="Arial" panose="020B0604020202020204" pitchFamily="34" charset="0"/>
                <a:cs typeface="Arial" panose="020B0604020202020204" pitchFamily="34" charset="0"/>
              </a:rPr>
              <a:t>Les ventes de gré à gré</a:t>
            </a:r>
          </a:p>
          <a:p>
            <a:pPr marL="285750" indent="-285750">
              <a:lnSpc>
                <a:spcPct val="200000"/>
              </a:lnSpc>
              <a:buFont typeface="Courier New" panose="02070309020205020404" pitchFamily="49" charset="0"/>
              <a:buChar char="o"/>
            </a:pPr>
            <a:r>
              <a:rPr lang="fr-FR" sz="1600" dirty="0" smtClean="0">
                <a:solidFill>
                  <a:srgbClr val="898989"/>
                </a:solidFill>
                <a:latin typeface="Arial" panose="020B0604020202020204" pitchFamily="34" charset="0"/>
                <a:cs typeface="Arial" panose="020B0604020202020204" pitchFamily="34" charset="0"/>
              </a:rPr>
              <a:t>Les ventes électroniques</a:t>
            </a:r>
          </a:p>
          <a:p>
            <a:pPr marL="285750" indent="-285750">
              <a:lnSpc>
                <a:spcPct val="200000"/>
              </a:lnSpc>
              <a:buFont typeface="Courier New" panose="02070309020205020404" pitchFamily="49" charset="0"/>
              <a:buChar char="o"/>
            </a:pPr>
            <a:r>
              <a:rPr lang="fr-FR" sz="1600" dirty="0" smtClean="0">
                <a:solidFill>
                  <a:srgbClr val="898989"/>
                </a:solidFill>
                <a:latin typeface="Arial" panose="020B0604020202020204" pitchFamily="34" charset="0"/>
                <a:cs typeface="Arial" panose="020B0604020202020204" pitchFamily="34" charset="0"/>
              </a:rPr>
              <a:t>L’internationalisation des ventes</a:t>
            </a:r>
          </a:p>
        </p:txBody>
      </p:sp>
      <p:sp>
        <p:nvSpPr>
          <p:cNvPr id="8"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5408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rmAutofit/>
          </a:bodyPr>
          <a:lstStyle/>
          <a:p>
            <a:pPr marL="361950"/>
            <a:r>
              <a:rPr lang="fr-FR" sz="2000" b="0" dirty="0"/>
              <a:t>Montants adjugés en « </a:t>
            </a:r>
            <a:r>
              <a:rPr lang="fr-FR" sz="2000" b="0" dirty="0" smtClean="0"/>
              <a:t>Chevaux</a:t>
            </a:r>
            <a:r>
              <a:rPr lang="fr-FR" sz="2000" b="0" dirty="0"/>
              <a:t> »</a:t>
            </a:r>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29</a:t>
            </a:fld>
            <a:endParaRPr lang="fr-FR">
              <a:latin typeface="Arial" panose="020B0604020202020204" pitchFamily="34" charset="0"/>
              <a:cs typeface="Arial" panose="020B0604020202020204" pitchFamily="34" charset="0"/>
            </a:endParaRPr>
          </a:p>
        </p:txBody>
      </p:sp>
      <p:sp>
        <p:nvSpPr>
          <p:cNvPr id="12"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14" name="Rectangle 13"/>
          <p:cNvSpPr/>
          <p:nvPr/>
        </p:nvSpPr>
        <p:spPr>
          <a:xfrm>
            <a:off x="1481328" y="845118"/>
            <a:ext cx="7521346" cy="954107"/>
          </a:xfrm>
          <a:prstGeom prst="rect">
            <a:avLst/>
          </a:prstGeom>
        </p:spPr>
        <p:txBody>
          <a:bodyPr wrap="square">
            <a:spAutoFit/>
          </a:bodyPr>
          <a:lstStyle/>
          <a:p>
            <a:r>
              <a:rPr lang="fr-FR" sz="2800" i="1" dirty="0" smtClean="0">
                <a:solidFill>
                  <a:srgbClr val="948A54"/>
                </a:solidFill>
                <a:latin typeface="Arial" panose="020B0604020202020204" pitchFamily="34" charset="0"/>
                <a:cs typeface="Arial" panose="020B0604020202020204" pitchFamily="34" charset="0"/>
              </a:rPr>
              <a:t>150 M€</a:t>
            </a:r>
            <a:endParaRPr lang="fr-FR" sz="2800" i="1" dirty="0">
              <a:solidFill>
                <a:srgbClr val="948A54"/>
              </a:solidFill>
              <a:latin typeface="Arial" panose="020B0604020202020204" pitchFamily="34" charset="0"/>
              <a:cs typeface="Arial" panose="020B0604020202020204" pitchFamily="34" charset="0"/>
            </a:endParaRPr>
          </a:p>
          <a:p>
            <a:pPr lvl="0"/>
            <a:r>
              <a:rPr lang="fr-FR" sz="2800" i="1" dirty="0" smtClean="0">
                <a:solidFill>
                  <a:srgbClr val="948A54"/>
                </a:solidFill>
                <a:latin typeface="Arial" panose="020B0604020202020204" pitchFamily="34" charset="0"/>
                <a:cs typeface="Arial" panose="020B0604020202020204" pitchFamily="34" charset="0"/>
              </a:rPr>
              <a:t>+4,2%</a:t>
            </a:r>
            <a:r>
              <a:rPr lang="fr-FR" i="1" dirty="0" smtClean="0">
                <a:solidFill>
                  <a:srgbClr val="948A54"/>
                </a:solidFill>
                <a:latin typeface="Arial" panose="020B0604020202020204" pitchFamily="34" charset="0"/>
                <a:cs typeface="Arial" panose="020B0604020202020204" pitchFamily="34" charset="0"/>
              </a:rPr>
              <a:t> </a:t>
            </a:r>
            <a:r>
              <a:rPr lang="fr-FR" i="1" dirty="0">
                <a:solidFill>
                  <a:srgbClr val="948A54"/>
                </a:solidFill>
                <a:latin typeface="Arial" panose="020B0604020202020204" pitchFamily="34" charset="0"/>
                <a:cs typeface="Arial" panose="020B0604020202020204" pitchFamily="34" charset="0"/>
              </a:rPr>
              <a:t>en </a:t>
            </a:r>
            <a:r>
              <a:rPr lang="fr-FR" i="1" dirty="0" smtClean="0">
                <a:solidFill>
                  <a:srgbClr val="948A54"/>
                </a:solidFill>
                <a:latin typeface="Arial" panose="020B0604020202020204" pitchFamily="34" charset="0"/>
                <a:cs typeface="Arial" panose="020B0604020202020204" pitchFamily="34" charset="0"/>
              </a:rPr>
              <a:t>2015, </a:t>
            </a:r>
            <a:r>
              <a:rPr lang="fr-FR" sz="2800" i="1" dirty="0" smtClean="0">
                <a:solidFill>
                  <a:srgbClr val="948A54"/>
                </a:solidFill>
                <a:latin typeface="Arial" panose="020B0604020202020204" pitchFamily="34" charset="0"/>
                <a:cs typeface="Arial" panose="020B0604020202020204" pitchFamily="34" charset="0"/>
              </a:rPr>
              <a:t>+9% </a:t>
            </a:r>
            <a:r>
              <a:rPr lang="fr-FR" i="1" dirty="0">
                <a:solidFill>
                  <a:srgbClr val="948A54"/>
                </a:solidFill>
                <a:latin typeface="Arial" panose="020B0604020202020204" pitchFamily="34" charset="0"/>
                <a:cs typeface="Arial" panose="020B0604020202020204" pitchFamily="34" charset="0"/>
              </a:rPr>
              <a:t>par an en moyenne depuis </a:t>
            </a:r>
            <a:r>
              <a:rPr lang="fr-FR" i="1" dirty="0" smtClean="0">
                <a:solidFill>
                  <a:srgbClr val="948A54"/>
                </a:solidFill>
                <a:latin typeface="Arial" panose="020B0604020202020204" pitchFamily="34" charset="0"/>
                <a:cs typeface="Arial" panose="020B0604020202020204" pitchFamily="34" charset="0"/>
              </a:rPr>
              <a:t>2006</a:t>
            </a:r>
          </a:p>
        </p:txBody>
      </p:sp>
      <p:graphicFrame>
        <p:nvGraphicFramePr>
          <p:cNvPr id="2" name="Objet 1"/>
          <p:cNvGraphicFramePr>
            <a:graphicFrameLocks noChangeAspect="1"/>
          </p:cNvGraphicFramePr>
          <p:nvPr>
            <p:extLst>
              <p:ext uri="{D42A27DB-BD31-4B8C-83A1-F6EECF244321}">
                <p14:modId xmlns:p14="http://schemas.microsoft.com/office/powerpoint/2010/main" val="1106555280"/>
              </p:ext>
            </p:extLst>
          </p:nvPr>
        </p:nvGraphicFramePr>
        <p:xfrm>
          <a:off x="2303145" y="2353669"/>
          <a:ext cx="4714875" cy="2572027"/>
        </p:xfrm>
        <a:graphic>
          <a:graphicData uri="http://schemas.openxmlformats.org/presentationml/2006/ole">
            <mc:AlternateContent xmlns:mc="http://schemas.openxmlformats.org/markup-compatibility/2006">
              <mc:Choice xmlns:v="urn:schemas-microsoft-com:vml" Requires="v">
                <p:oleObj spid="_x0000_s16895" name="Worksheet" r:id="rId4" imgW="7905649" imgH="4314820" progId="Excel.Sheet.12">
                  <p:link updateAutomatic="1"/>
                </p:oleObj>
              </mc:Choice>
              <mc:Fallback>
                <p:oleObj name="Worksheet" r:id="rId4" imgW="7905649" imgH="4314820" progId="Excel.Sheet.12">
                  <p:link updateAutomatic="1"/>
                  <p:pic>
                    <p:nvPicPr>
                      <p:cNvPr id="0" name=""/>
                      <p:cNvPicPr/>
                      <p:nvPr/>
                    </p:nvPicPr>
                    <p:blipFill>
                      <a:blip r:embed="rId5"/>
                      <a:stretch>
                        <a:fillRect/>
                      </a:stretch>
                    </p:blipFill>
                    <p:spPr>
                      <a:xfrm>
                        <a:off x="2303145" y="2353669"/>
                        <a:ext cx="4714875" cy="2572027"/>
                      </a:xfrm>
                      <a:prstGeom prst="rect">
                        <a:avLst/>
                      </a:prstGeom>
                    </p:spPr>
                  </p:pic>
                </p:oleObj>
              </mc:Fallback>
            </mc:AlternateContent>
          </a:graphicData>
        </a:graphic>
      </p:graphicFrame>
      <p:sp>
        <p:nvSpPr>
          <p:cNvPr id="16" name="Rectangle 15"/>
          <p:cNvSpPr/>
          <p:nvPr/>
        </p:nvSpPr>
        <p:spPr>
          <a:xfrm>
            <a:off x="1349360" y="2192537"/>
            <a:ext cx="6749399" cy="307777"/>
          </a:xfrm>
          <a:prstGeom prst="rect">
            <a:avLst/>
          </a:prstGeom>
          <a:solidFill>
            <a:srgbClr val="948A54"/>
          </a:solidFill>
        </p:spPr>
        <p:txBody>
          <a:bodyPr wrap="square">
            <a:spAutoFit/>
          </a:bodyPr>
          <a:lstStyle/>
          <a:p>
            <a:pPr algn="ctr"/>
            <a:r>
              <a:rPr lang="fr-FR" sz="1400" dirty="0">
                <a:solidFill>
                  <a:schemeClr val="bg1"/>
                </a:solidFill>
                <a:latin typeface="Arial" panose="020B0604020202020204" pitchFamily="34" charset="0"/>
                <a:cs typeface="Arial" panose="020B0604020202020204" pitchFamily="34" charset="0"/>
              </a:rPr>
              <a:t>Montant en millions d’€ (frais de ventes non inclus)</a:t>
            </a:r>
          </a:p>
        </p:txBody>
      </p:sp>
      <p:sp>
        <p:nvSpPr>
          <p:cNvPr id="20" name="Rectangle 19"/>
          <p:cNvSpPr/>
          <p:nvPr/>
        </p:nvSpPr>
        <p:spPr>
          <a:xfrm>
            <a:off x="1356982" y="4809712"/>
            <a:ext cx="6741778" cy="261610"/>
          </a:xfrm>
          <a:prstGeom prst="rect">
            <a:avLst/>
          </a:prstGeom>
          <a:solidFill>
            <a:srgbClr val="948A54"/>
          </a:solidFill>
          <a:ln>
            <a:noFill/>
          </a:ln>
        </p:spPr>
        <p:txBody>
          <a:bodyPr wrap="square">
            <a:spAutoFit/>
          </a:bodyPr>
          <a:lstStyle/>
          <a:p>
            <a:pPr algn="ctr"/>
            <a:r>
              <a:rPr lang="fr-FR" sz="1100" dirty="0">
                <a:solidFill>
                  <a:schemeClr val="bg1"/>
                </a:solidFill>
                <a:latin typeface="Arial" panose="020B0604020202020204" pitchFamily="34" charset="0"/>
                <a:cs typeface="Arial" panose="020B0604020202020204" pitchFamily="34" charset="0"/>
              </a:rPr>
              <a:t>Classement des premiers </a:t>
            </a:r>
            <a:r>
              <a:rPr lang="fr-FR" sz="1100" dirty="0" smtClean="0">
                <a:solidFill>
                  <a:schemeClr val="bg1"/>
                </a:solidFill>
                <a:latin typeface="Arial" panose="020B0604020202020204" pitchFamily="34" charset="0"/>
                <a:cs typeface="Arial" panose="020B0604020202020204" pitchFamily="34" charset="0"/>
              </a:rPr>
              <a:t>opérateurs</a:t>
            </a:r>
            <a:endParaRPr lang="fr-FR" sz="1100" dirty="0">
              <a:solidFill>
                <a:schemeClr val="bg1"/>
              </a:solidFill>
              <a:latin typeface="Arial" panose="020B0604020202020204" pitchFamily="34" charset="0"/>
              <a:cs typeface="Arial" panose="020B0604020202020204" pitchFamily="34" charset="0"/>
            </a:endParaRPr>
          </a:p>
        </p:txBody>
      </p:sp>
      <p:pic>
        <p:nvPicPr>
          <p:cNvPr id="13" name="Imag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2425" y="935591"/>
            <a:ext cx="964050" cy="755951"/>
          </a:xfrm>
          <a:prstGeom prst="rect">
            <a:avLst/>
          </a:prstGeom>
        </p:spPr>
      </p:pic>
      <p:graphicFrame>
        <p:nvGraphicFramePr>
          <p:cNvPr id="3" name="Objet 2"/>
          <p:cNvGraphicFramePr>
            <a:graphicFrameLocks noChangeAspect="1"/>
          </p:cNvGraphicFramePr>
          <p:nvPr>
            <p:extLst>
              <p:ext uri="{D42A27DB-BD31-4B8C-83A1-F6EECF244321}">
                <p14:modId xmlns:p14="http://schemas.microsoft.com/office/powerpoint/2010/main" val="589887384"/>
              </p:ext>
            </p:extLst>
          </p:nvPr>
        </p:nvGraphicFramePr>
        <p:xfrm>
          <a:off x="1349361" y="5055751"/>
          <a:ext cx="6761367" cy="1246212"/>
        </p:xfrm>
        <a:graphic>
          <a:graphicData uri="http://schemas.openxmlformats.org/presentationml/2006/ole">
            <mc:AlternateContent xmlns:mc="http://schemas.openxmlformats.org/markup-compatibility/2006">
              <mc:Choice xmlns:v="urn:schemas-microsoft-com:vml" Requires="v">
                <p:oleObj spid="_x0000_s16896" name="Worksheet" r:id="rId7" imgW="7286608" imgH="1343079" progId="Excel.Sheet.12">
                  <p:link updateAutomatic="1"/>
                </p:oleObj>
              </mc:Choice>
              <mc:Fallback>
                <p:oleObj name="Worksheet" r:id="rId7" imgW="7286608" imgH="1343079" progId="Excel.Sheet.12">
                  <p:link updateAutomatic="1"/>
                  <p:pic>
                    <p:nvPicPr>
                      <p:cNvPr id="0" name=""/>
                      <p:cNvPicPr/>
                      <p:nvPr/>
                    </p:nvPicPr>
                    <p:blipFill>
                      <a:blip r:embed="rId8"/>
                      <a:stretch>
                        <a:fillRect/>
                      </a:stretch>
                    </p:blipFill>
                    <p:spPr>
                      <a:xfrm>
                        <a:off x="1349361" y="5055751"/>
                        <a:ext cx="6761367" cy="1246212"/>
                      </a:xfrm>
                      <a:prstGeom prst="rect">
                        <a:avLst/>
                      </a:prstGeom>
                    </p:spPr>
                  </p:pic>
                </p:oleObj>
              </mc:Fallback>
            </mc:AlternateContent>
          </a:graphicData>
        </a:graphic>
      </p:graphicFrame>
      <p:sp>
        <p:nvSpPr>
          <p:cNvPr id="17" name="Flèche droite 16"/>
          <p:cNvSpPr/>
          <p:nvPr/>
        </p:nvSpPr>
        <p:spPr>
          <a:xfrm rot="18900000">
            <a:off x="7915693" y="5407857"/>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8" name="Flèche droite 17"/>
          <p:cNvSpPr/>
          <p:nvPr/>
        </p:nvSpPr>
        <p:spPr>
          <a:xfrm rot="2700000">
            <a:off x="7915692" y="5966038"/>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9" name="Flèche droite 18"/>
          <p:cNvSpPr/>
          <p:nvPr/>
        </p:nvSpPr>
        <p:spPr>
          <a:xfrm rot="18900000">
            <a:off x="7915694" y="5603028"/>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1" name="Flèche droite 20"/>
          <p:cNvSpPr/>
          <p:nvPr/>
        </p:nvSpPr>
        <p:spPr>
          <a:xfrm rot="18900000">
            <a:off x="7915694" y="5761134"/>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22" name="Flèche droite 21"/>
          <p:cNvSpPr/>
          <p:nvPr/>
        </p:nvSpPr>
        <p:spPr>
          <a:xfrm rot="18900000">
            <a:off x="7915694" y="6110989"/>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8209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rmAutofit/>
          </a:bodyPr>
          <a:lstStyle/>
          <a:p>
            <a:pPr marL="357188"/>
            <a:r>
              <a:rPr lang="fr-FR" sz="2000" b="0" dirty="0" smtClean="0">
                <a:latin typeface="Arial" panose="020B0604020202020204" pitchFamily="34" charset="0"/>
                <a:cs typeface="Arial" panose="020B0604020202020204" pitchFamily="34" charset="0"/>
              </a:rPr>
              <a:t>Structure des opérateurs de ventes volontaires</a:t>
            </a:r>
            <a:endParaRPr lang="fr-FR" sz="2000" b="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3</a:t>
            </a:fld>
            <a:endParaRPr lang="fr-FR" dirty="0">
              <a:latin typeface="Arial" panose="020B0604020202020204" pitchFamily="34" charset="0"/>
              <a:cs typeface="Arial" panose="020B0604020202020204" pitchFamily="34" charset="0"/>
            </a:endParaRPr>
          </a:p>
        </p:txBody>
      </p:sp>
      <p:sp>
        <p:nvSpPr>
          <p:cNvPr id="7" name="Rectangle 6"/>
          <p:cNvSpPr/>
          <p:nvPr/>
        </p:nvSpPr>
        <p:spPr>
          <a:xfrm>
            <a:off x="404261" y="4195006"/>
            <a:ext cx="1751565" cy="476639"/>
          </a:xfrm>
          <a:prstGeom prst="rect">
            <a:avLst/>
          </a:prstGeom>
          <a:solidFill>
            <a:srgbClr val="12304B"/>
          </a:solidFill>
        </p:spPr>
        <p:txBody>
          <a:bodyPr wrap="square" anchor="ctr">
            <a:noAutofit/>
          </a:bodyPr>
          <a:lstStyle/>
          <a:p>
            <a:pPr algn="ctr"/>
            <a:r>
              <a:rPr lang="fr-FR" sz="1100" dirty="0">
                <a:solidFill>
                  <a:schemeClr val="bg1"/>
                </a:solidFill>
                <a:latin typeface="Arial" panose="020B0604020202020204" pitchFamily="34" charset="0"/>
                <a:cs typeface="Arial" panose="020B0604020202020204" pitchFamily="34" charset="0"/>
              </a:rPr>
              <a:t>OVV adossés à des études de </a:t>
            </a:r>
            <a:r>
              <a:rPr lang="fr-FR" sz="1100" dirty="0" smtClean="0">
                <a:solidFill>
                  <a:schemeClr val="bg1"/>
                </a:solidFill>
                <a:latin typeface="Arial" panose="020B0604020202020204" pitchFamily="34" charset="0"/>
                <a:cs typeface="Arial" panose="020B0604020202020204" pitchFamily="34" charset="0"/>
              </a:rPr>
              <a:t>CPJ **</a:t>
            </a:r>
            <a:endParaRPr lang="fr-FR" sz="1100" dirty="0">
              <a:solidFill>
                <a:schemeClr val="bg1"/>
              </a:solidFill>
              <a:latin typeface="Arial" panose="020B0604020202020204" pitchFamily="34" charset="0"/>
              <a:cs typeface="Arial" panose="020B0604020202020204" pitchFamily="34" charset="0"/>
            </a:endParaRPr>
          </a:p>
        </p:txBody>
      </p:sp>
      <p:sp>
        <p:nvSpPr>
          <p:cNvPr id="8" name="Rectangle 7"/>
          <p:cNvSpPr/>
          <p:nvPr/>
        </p:nvSpPr>
        <p:spPr>
          <a:xfrm>
            <a:off x="404261" y="3702221"/>
            <a:ext cx="1751565" cy="476639"/>
          </a:xfrm>
          <a:prstGeom prst="rect">
            <a:avLst/>
          </a:prstGeom>
          <a:solidFill>
            <a:srgbClr val="BD2C16"/>
          </a:solidFill>
        </p:spPr>
        <p:txBody>
          <a:bodyPr wrap="square" anchor="ctr">
            <a:noAutofit/>
          </a:bodyPr>
          <a:lstStyle/>
          <a:p>
            <a:pPr algn="ctr"/>
            <a:r>
              <a:rPr lang="fr-FR" sz="1100" dirty="0">
                <a:solidFill>
                  <a:schemeClr val="bg1"/>
                </a:solidFill>
                <a:latin typeface="Arial" panose="020B0604020202020204" pitchFamily="34" charset="0"/>
                <a:cs typeface="Arial" panose="020B0604020202020204" pitchFamily="34" charset="0"/>
              </a:rPr>
              <a:t>OVV uniquement  «volontaires » *</a:t>
            </a:r>
          </a:p>
        </p:txBody>
      </p:sp>
      <p:sp>
        <p:nvSpPr>
          <p:cNvPr id="10" name="Rectangle 9"/>
          <p:cNvSpPr/>
          <p:nvPr/>
        </p:nvSpPr>
        <p:spPr>
          <a:xfrm>
            <a:off x="404261" y="2554186"/>
            <a:ext cx="1629537" cy="318180"/>
          </a:xfrm>
          <a:prstGeom prst="rect">
            <a:avLst/>
          </a:prstGeom>
          <a:noFill/>
        </p:spPr>
        <p:txBody>
          <a:bodyPr wrap="square" anchor="ctr">
            <a:noAutofit/>
          </a:bodyPr>
          <a:lstStyle/>
          <a:p>
            <a:pPr algn="ctr" defTabSz="685800" fontAlgn="ctr"/>
            <a:r>
              <a:rPr lang="fr-FR" sz="1600" dirty="0">
                <a:solidFill>
                  <a:srgbClr val="70849D"/>
                </a:solidFill>
                <a:latin typeface="Arial" panose="020B0604020202020204" pitchFamily="34" charset="0"/>
                <a:cs typeface="Arial" panose="020B0604020202020204" pitchFamily="34" charset="0"/>
              </a:rPr>
              <a:t>Nombre </a:t>
            </a:r>
            <a:r>
              <a:rPr lang="fr-FR" sz="1600" dirty="0" smtClean="0">
                <a:solidFill>
                  <a:srgbClr val="70849D"/>
                </a:solidFill>
                <a:latin typeface="Arial" panose="020B0604020202020204" pitchFamily="34" charset="0"/>
                <a:cs typeface="Arial" panose="020B0604020202020204" pitchFamily="34" charset="0"/>
              </a:rPr>
              <a:t>d’OVV</a:t>
            </a:r>
          </a:p>
          <a:p>
            <a:pPr algn="ctr" defTabSz="685800" fontAlgn="ctr"/>
            <a:r>
              <a:rPr lang="fr-FR" sz="1100" dirty="0">
                <a:solidFill>
                  <a:srgbClr val="70849D"/>
                </a:solidFill>
                <a:latin typeface="Arial" panose="020B0604020202020204" pitchFamily="34" charset="0"/>
                <a:cs typeface="Arial" panose="020B0604020202020204" pitchFamily="34" charset="0"/>
              </a:rPr>
              <a:t>(au 31 </a:t>
            </a:r>
            <a:r>
              <a:rPr lang="fr-FR" sz="1100" dirty="0" smtClean="0">
                <a:solidFill>
                  <a:srgbClr val="70849D"/>
                </a:solidFill>
                <a:latin typeface="Arial" panose="020B0604020202020204" pitchFamily="34" charset="0"/>
                <a:cs typeface="Arial" panose="020B0604020202020204" pitchFamily="34" charset="0"/>
              </a:rPr>
              <a:t>décembre)</a:t>
            </a:r>
            <a:endParaRPr lang="fr-FR" sz="1100" dirty="0">
              <a:solidFill>
                <a:srgbClr val="70849D"/>
              </a:solidFill>
              <a:latin typeface="Arial" panose="020B0604020202020204" pitchFamily="34" charset="0"/>
              <a:cs typeface="Arial" panose="020B0604020202020204" pitchFamily="34" charset="0"/>
            </a:endParaRPr>
          </a:p>
        </p:txBody>
      </p:sp>
      <p:sp>
        <p:nvSpPr>
          <p:cNvPr id="14" name="Rectangle 13"/>
          <p:cNvSpPr/>
          <p:nvPr/>
        </p:nvSpPr>
        <p:spPr>
          <a:xfrm>
            <a:off x="404261" y="972041"/>
            <a:ext cx="8797261" cy="707886"/>
          </a:xfrm>
          <a:prstGeom prst="rect">
            <a:avLst/>
          </a:prstGeom>
        </p:spPr>
        <p:txBody>
          <a:bodyPr wrap="square">
            <a:spAutoFit/>
          </a:bodyPr>
          <a:lstStyle/>
          <a:p>
            <a:r>
              <a:rPr lang="fr-FR" sz="4000" b="1" i="1" dirty="0" smtClean="0">
                <a:solidFill>
                  <a:srgbClr val="A30B3B"/>
                </a:solidFill>
                <a:latin typeface="Arial" panose="020B0604020202020204" pitchFamily="34" charset="0"/>
                <a:cs typeface="Arial" panose="020B0604020202020204" pitchFamily="34" charset="0"/>
              </a:rPr>
              <a:t>407</a:t>
            </a:r>
            <a:r>
              <a:rPr lang="fr-FR" sz="2800" b="1" i="1" dirty="0" smtClean="0">
                <a:solidFill>
                  <a:srgbClr val="A30B3B"/>
                </a:solidFill>
                <a:latin typeface="Arial" panose="020B0604020202020204" pitchFamily="34" charset="0"/>
                <a:cs typeface="Arial" panose="020B0604020202020204" pitchFamily="34" charset="0"/>
              </a:rPr>
              <a:t> </a:t>
            </a:r>
            <a:r>
              <a:rPr lang="fr-FR" sz="2800" i="1" dirty="0" smtClean="0">
                <a:solidFill>
                  <a:srgbClr val="A30B3B"/>
                </a:solidFill>
                <a:latin typeface="Arial" panose="020B0604020202020204" pitchFamily="34" charset="0"/>
                <a:cs typeface="Arial" panose="020B0604020202020204" pitchFamily="34" charset="0"/>
              </a:rPr>
              <a:t>opérateurs</a:t>
            </a:r>
            <a:r>
              <a:rPr lang="fr-FR" sz="2800" b="1" i="1" dirty="0" smtClean="0">
                <a:solidFill>
                  <a:srgbClr val="A30B3B"/>
                </a:solidFill>
                <a:latin typeface="Arial" panose="020B0604020202020204" pitchFamily="34" charset="0"/>
                <a:cs typeface="Arial" panose="020B0604020202020204" pitchFamily="34" charset="0"/>
              </a:rPr>
              <a:t> </a:t>
            </a:r>
            <a:r>
              <a:rPr lang="fr-FR" sz="2800" i="1" dirty="0" smtClean="0">
                <a:solidFill>
                  <a:srgbClr val="A30B3B"/>
                </a:solidFill>
                <a:latin typeface="Arial" panose="020B0604020202020204" pitchFamily="34" charset="0"/>
                <a:cs typeface="Arial" panose="020B0604020202020204" pitchFamily="34" charset="0"/>
              </a:rPr>
              <a:t>de ventes volontaires </a:t>
            </a:r>
          </a:p>
        </p:txBody>
      </p:sp>
      <p:sp>
        <p:nvSpPr>
          <p:cNvPr id="15" name="Rectangle 14"/>
          <p:cNvSpPr/>
          <p:nvPr/>
        </p:nvSpPr>
        <p:spPr>
          <a:xfrm>
            <a:off x="313054" y="4722349"/>
            <a:ext cx="1899233" cy="674957"/>
          </a:xfrm>
          <a:prstGeom prst="rect">
            <a:avLst/>
          </a:prstGeom>
          <a:noFill/>
        </p:spPr>
        <p:txBody>
          <a:bodyPr wrap="square" anchor="ctr">
            <a:noAutofit/>
          </a:bodyPr>
          <a:lstStyle/>
          <a:p>
            <a:pPr algn="ctr"/>
            <a:endParaRPr lang="fr-FR" sz="1100" dirty="0" smtClean="0">
              <a:solidFill>
                <a:schemeClr val="bg1">
                  <a:lumMod val="75000"/>
                </a:schemeClr>
              </a:solidFill>
              <a:latin typeface="Arial" panose="020B0604020202020204" pitchFamily="34" charset="0"/>
              <a:cs typeface="Arial" panose="020B0604020202020204" pitchFamily="34" charset="0"/>
            </a:endParaRPr>
          </a:p>
          <a:p>
            <a:pPr algn="ctr"/>
            <a:r>
              <a:rPr lang="fr-FR" sz="1100" dirty="0">
                <a:solidFill>
                  <a:srgbClr val="70849D"/>
                </a:solidFill>
                <a:latin typeface="Arial" panose="020B0604020202020204" pitchFamily="34" charset="0"/>
                <a:cs typeface="Arial" panose="020B0604020202020204" pitchFamily="34" charset="0"/>
              </a:rPr>
              <a:t>(*) Y compris, depuis la réforme de 2011, courtiers organisant des ventes aux enchères</a:t>
            </a:r>
          </a:p>
        </p:txBody>
      </p:sp>
      <p:graphicFrame>
        <p:nvGraphicFramePr>
          <p:cNvPr id="3" name="Objet 2"/>
          <p:cNvGraphicFramePr>
            <a:graphicFrameLocks noChangeAspect="1"/>
          </p:cNvGraphicFramePr>
          <p:nvPr>
            <p:extLst>
              <p:ext uri="{D42A27DB-BD31-4B8C-83A1-F6EECF244321}">
                <p14:modId xmlns:p14="http://schemas.microsoft.com/office/powerpoint/2010/main" val="2461515093"/>
              </p:ext>
            </p:extLst>
          </p:nvPr>
        </p:nvGraphicFramePr>
        <p:xfrm>
          <a:off x="2147888" y="3319472"/>
          <a:ext cx="6829425" cy="2724150"/>
        </p:xfrm>
        <a:graphic>
          <a:graphicData uri="http://schemas.openxmlformats.org/presentationml/2006/ole">
            <mc:AlternateContent xmlns:mc="http://schemas.openxmlformats.org/markup-compatibility/2006">
              <mc:Choice xmlns:v="urn:schemas-microsoft-com:vml" Requires="v">
                <p:oleObj spid="_x0000_s1447" name="Worksheet" r:id="rId4" imgW="6829408" imgH="2724253" progId="Excel.Sheet.12">
                  <p:link updateAutomatic="1"/>
                </p:oleObj>
              </mc:Choice>
              <mc:Fallback>
                <p:oleObj name="Worksheet" r:id="rId4" imgW="6829408" imgH="2724253" progId="Excel.Sheet.12">
                  <p:link updateAutomatic="1"/>
                  <p:pic>
                    <p:nvPicPr>
                      <p:cNvPr id="0" name=""/>
                      <p:cNvPicPr/>
                      <p:nvPr/>
                    </p:nvPicPr>
                    <p:blipFill>
                      <a:blip r:embed="rId5"/>
                      <a:stretch>
                        <a:fillRect/>
                      </a:stretch>
                    </p:blipFill>
                    <p:spPr>
                      <a:xfrm>
                        <a:off x="2147888" y="3319472"/>
                        <a:ext cx="6829425" cy="2724150"/>
                      </a:xfrm>
                      <a:prstGeom prst="rect">
                        <a:avLst/>
                      </a:prstGeom>
                    </p:spPr>
                  </p:pic>
                </p:oleObj>
              </mc:Fallback>
            </mc:AlternateContent>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259577684"/>
              </p:ext>
            </p:extLst>
          </p:nvPr>
        </p:nvGraphicFramePr>
        <p:xfrm>
          <a:off x="2276982" y="1964081"/>
          <a:ext cx="6590730" cy="1037484"/>
        </p:xfrm>
        <a:graphic>
          <a:graphicData uri="http://schemas.openxmlformats.org/drawingml/2006/table">
            <a:tbl>
              <a:tblPr>
                <a:tableStyleId>{5C22544A-7EE6-4342-B048-85BDC9FD1C3A}</a:tableStyleId>
              </a:tblPr>
              <a:tblGrid>
                <a:gridCol w="659073"/>
                <a:gridCol w="659073"/>
                <a:gridCol w="659073"/>
                <a:gridCol w="659073"/>
                <a:gridCol w="659073"/>
                <a:gridCol w="659073"/>
                <a:gridCol w="659073"/>
                <a:gridCol w="659073"/>
                <a:gridCol w="659073"/>
                <a:gridCol w="659073"/>
              </a:tblGrid>
              <a:tr h="518742">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2002</a:t>
                      </a:r>
                    </a:p>
                  </a:txBody>
                  <a:tcPr marL="9525" marR="9525" marT="9525" marB="0" anchor="ctr">
                    <a:noFill/>
                  </a:tcPr>
                </a:tc>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2007</a:t>
                      </a:r>
                    </a:p>
                  </a:txBody>
                  <a:tcPr marL="9525" marR="9525" marT="9525" marB="0" anchor="ctr">
                    <a:noFill/>
                  </a:tcPr>
                </a:tc>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2008</a:t>
                      </a:r>
                    </a:p>
                  </a:txBody>
                  <a:tcPr marL="9525" marR="9525" marT="9525" marB="0" anchor="ctr">
                    <a:noFill/>
                  </a:tcPr>
                </a:tc>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2009</a:t>
                      </a:r>
                    </a:p>
                  </a:txBody>
                  <a:tcPr marL="9525" marR="9525" marT="9525" marB="0" anchor="ctr">
                    <a:noFill/>
                  </a:tcPr>
                </a:tc>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2010</a:t>
                      </a:r>
                    </a:p>
                  </a:txBody>
                  <a:tcPr marL="9525" marR="9525" marT="9525" marB="0" anchor="ctr">
                    <a:noFill/>
                  </a:tcPr>
                </a:tc>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2011</a:t>
                      </a:r>
                    </a:p>
                  </a:txBody>
                  <a:tcPr marL="9525" marR="9525" marT="9525" marB="0" anchor="ctr">
                    <a:noFill/>
                  </a:tcPr>
                </a:tc>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2012</a:t>
                      </a:r>
                    </a:p>
                  </a:txBody>
                  <a:tcPr marL="9525" marR="9525" marT="9525" marB="0" anchor="ctr">
                    <a:noFill/>
                  </a:tcPr>
                </a:tc>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2013</a:t>
                      </a:r>
                    </a:p>
                  </a:txBody>
                  <a:tcPr marL="9525" marR="9525" marT="9525" marB="0" anchor="ctr">
                    <a:noFill/>
                  </a:tcPr>
                </a:tc>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2014</a:t>
                      </a:r>
                    </a:p>
                  </a:txBody>
                  <a:tcPr marL="9525" marR="9525" marT="9525" marB="0" anchor="ctr">
                    <a:noFill/>
                  </a:tcPr>
                </a:tc>
                <a:tc>
                  <a:txBody>
                    <a:bodyPr/>
                    <a:lstStyle/>
                    <a:p>
                      <a:pPr algn="ctr" rtl="0" fontAlgn="ctr"/>
                      <a:r>
                        <a:rPr lang="fr-FR" sz="1600" b="1" i="1" kern="1200" dirty="0">
                          <a:solidFill>
                            <a:srgbClr val="A30B3B"/>
                          </a:solidFill>
                          <a:latin typeface="Arial" panose="020B0604020202020204" pitchFamily="34" charset="0"/>
                          <a:ea typeface="+mn-ea"/>
                          <a:cs typeface="Arial" panose="020B0604020202020204" pitchFamily="34" charset="0"/>
                        </a:rPr>
                        <a:t>2015</a:t>
                      </a:r>
                    </a:p>
                  </a:txBody>
                  <a:tcPr marL="9525" marR="9525" marT="9525" marB="0" anchor="ctr">
                    <a:noFill/>
                  </a:tcPr>
                </a:tc>
              </a:tr>
              <a:tr h="518742">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340</a:t>
                      </a:r>
                    </a:p>
                  </a:txBody>
                  <a:tcPr marL="9525" marR="9525" marT="9525" marB="0" anchor="ctr">
                    <a:noFill/>
                  </a:tcPr>
                </a:tc>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381</a:t>
                      </a:r>
                    </a:p>
                  </a:txBody>
                  <a:tcPr marL="9525" marR="9525" marT="9525" marB="0" anchor="ctr">
                    <a:noFill/>
                  </a:tcPr>
                </a:tc>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386</a:t>
                      </a:r>
                    </a:p>
                  </a:txBody>
                  <a:tcPr marL="9525" marR="9525" marT="9525" marB="0" anchor="ctr">
                    <a:noFill/>
                  </a:tcPr>
                </a:tc>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385</a:t>
                      </a:r>
                    </a:p>
                  </a:txBody>
                  <a:tcPr marL="9525" marR="9525" marT="9525" marB="0" anchor="ctr">
                    <a:noFill/>
                  </a:tcPr>
                </a:tc>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393</a:t>
                      </a:r>
                    </a:p>
                  </a:txBody>
                  <a:tcPr marL="9525" marR="9525" marT="9525" marB="0" anchor="ctr">
                    <a:noFill/>
                  </a:tcPr>
                </a:tc>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396</a:t>
                      </a:r>
                    </a:p>
                  </a:txBody>
                  <a:tcPr marL="9525" marR="9525" marT="9525" marB="0" anchor="ctr">
                    <a:noFill/>
                  </a:tcPr>
                </a:tc>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412</a:t>
                      </a:r>
                    </a:p>
                  </a:txBody>
                  <a:tcPr marL="9525" marR="9525" marT="9525" marB="0" anchor="ctr">
                    <a:noFill/>
                  </a:tcPr>
                </a:tc>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414</a:t>
                      </a:r>
                    </a:p>
                  </a:txBody>
                  <a:tcPr marL="9525" marR="9525" marT="9525" marB="0" anchor="ctr">
                    <a:noFill/>
                  </a:tcPr>
                </a:tc>
                <a:tc>
                  <a:txBody>
                    <a:bodyPr/>
                    <a:lstStyle/>
                    <a:p>
                      <a:pPr algn="ctr" rtl="0" fontAlgn="ctr"/>
                      <a:r>
                        <a:rPr lang="fr-FR" sz="1600" kern="1200" dirty="0">
                          <a:solidFill>
                            <a:srgbClr val="70849D"/>
                          </a:solidFill>
                          <a:latin typeface="Arial" panose="020B0604020202020204" pitchFamily="34" charset="0"/>
                          <a:ea typeface="+mn-ea"/>
                          <a:cs typeface="Arial" panose="020B0604020202020204" pitchFamily="34" charset="0"/>
                        </a:rPr>
                        <a:t>408</a:t>
                      </a:r>
                    </a:p>
                  </a:txBody>
                  <a:tcPr marL="9525" marR="9525" marT="9525" marB="0" anchor="ctr">
                    <a:noFill/>
                  </a:tcPr>
                </a:tc>
                <a:tc>
                  <a:txBody>
                    <a:bodyPr/>
                    <a:lstStyle/>
                    <a:p>
                      <a:pPr algn="ctr" rtl="0" fontAlgn="ctr"/>
                      <a:r>
                        <a:rPr lang="fr-FR" sz="1600" b="1" i="1" kern="1200" dirty="0" smtClean="0">
                          <a:solidFill>
                            <a:srgbClr val="A30B3B"/>
                          </a:solidFill>
                          <a:latin typeface="Arial" panose="020B0604020202020204" pitchFamily="34" charset="0"/>
                          <a:ea typeface="+mn-ea"/>
                          <a:cs typeface="Arial" panose="020B0604020202020204" pitchFamily="34" charset="0"/>
                        </a:rPr>
                        <a:t>407</a:t>
                      </a:r>
                      <a:endParaRPr lang="fr-FR" sz="1600" b="1" i="1" kern="1200" dirty="0">
                        <a:solidFill>
                          <a:srgbClr val="A30B3B"/>
                        </a:solidFill>
                        <a:latin typeface="Arial" panose="020B0604020202020204" pitchFamily="34" charset="0"/>
                        <a:ea typeface="+mn-ea"/>
                        <a:cs typeface="Arial" panose="020B0604020202020204" pitchFamily="34" charset="0"/>
                      </a:endParaRPr>
                    </a:p>
                  </a:txBody>
                  <a:tcPr marL="9525" marR="9525" marT="9525" marB="0" anchor="ctr">
                    <a:noFill/>
                  </a:tcPr>
                </a:tc>
              </a:tr>
            </a:tbl>
          </a:graphicData>
        </a:graphic>
      </p:graphicFrame>
      <p:sp>
        <p:nvSpPr>
          <p:cNvPr id="17" name="Rectangle 16"/>
          <p:cNvSpPr/>
          <p:nvPr/>
        </p:nvSpPr>
        <p:spPr>
          <a:xfrm>
            <a:off x="313056" y="5546921"/>
            <a:ext cx="1797050" cy="430887"/>
          </a:xfrm>
          <a:prstGeom prst="rect">
            <a:avLst/>
          </a:prstGeom>
        </p:spPr>
        <p:txBody>
          <a:bodyPr wrap="square">
            <a:spAutoFit/>
          </a:bodyPr>
          <a:lstStyle/>
          <a:p>
            <a:pPr algn="ctr"/>
            <a:r>
              <a:rPr lang="fr-FR" sz="1100" dirty="0" smtClean="0">
                <a:solidFill>
                  <a:schemeClr val="bg1">
                    <a:lumMod val="75000"/>
                  </a:schemeClr>
                </a:solidFill>
                <a:latin typeface="Arial" panose="020B0604020202020204" pitchFamily="34" charset="0"/>
                <a:cs typeface="Arial" panose="020B0604020202020204" pitchFamily="34" charset="0"/>
              </a:rPr>
              <a:t> </a:t>
            </a:r>
            <a:r>
              <a:rPr lang="fr-FR" sz="1100" dirty="0">
                <a:solidFill>
                  <a:srgbClr val="70849D"/>
                </a:solidFill>
                <a:latin typeface="Arial" panose="020B0604020202020204" pitchFamily="34" charset="0"/>
                <a:cs typeface="Arial" panose="020B0604020202020204" pitchFamily="34" charset="0"/>
              </a:rPr>
              <a:t>(**) CPJ : commissaire priseur judiciaire</a:t>
            </a:r>
          </a:p>
        </p:txBody>
      </p:sp>
      <p:cxnSp>
        <p:nvCxnSpPr>
          <p:cNvPr id="13" name="Connecteur droit 12"/>
          <p:cNvCxnSpPr/>
          <p:nvPr/>
        </p:nvCxnSpPr>
        <p:spPr>
          <a:xfrm>
            <a:off x="407871" y="2479510"/>
            <a:ext cx="8328259" cy="0"/>
          </a:xfrm>
          <a:prstGeom prst="line">
            <a:avLst/>
          </a:prstGeom>
          <a:ln>
            <a:solidFill>
              <a:srgbClr val="70849D"/>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407871" y="3000503"/>
            <a:ext cx="8328259" cy="0"/>
          </a:xfrm>
          <a:prstGeom prst="line">
            <a:avLst/>
          </a:prstGeom>
          <a:ln>
            <a:solidFill>
              <a:srgbClr val="70849D"/>
            </a:solidFill>
          </a:ln>
        </p:spPr>
        <p:style>
          <a:lnRef idx="1">
            <a:schemeClr val="accent1"/>
          </a:lnRef>
          <a:fillRef idx="0">
            <a:schemeClr val="accent1"/>
          </a:fillRef>
          <a:effectRef idx="0">
            <a:schemeClr val="accent1"/>
          </a:effectRef>
          <a:fontRef idx="minor">
            <a:schemeClr val="tx1"/>
          </a:fontRef>
        </p:style>
      </p:cxnSp>
      <p:sp>
        <p:nvSpPr>
          <p:cNvPr id="18"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8682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61950"/>
            <a:r>
              <a:rPr lang="fr-FR" dirty="0"/>
              <a:t>Ventes aux enchères de chevaux en 2015 </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30</a:t>
            </a:fld>
            <a:endParaRPr lang="fr-FR" dirty="0">
              <a:latin typeface="Arial" panose="020B0604020202020204" pitchFamily="34" charset="0"/>
              <a:cs typeface="Arial" panose="020B0604020202020204" pitchFamily="34" charset="0"/>
            </a:endParaRPr>
          </a:p>
        </p:txBody>
      </p:sp>
      <p:sp>
        <p:nvSpPr>
          <p:cNvPr id="24"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29" name="Rectangle 28"/>
          <p:cNvSpPr/>
          <p:nvPr/>
        </p:nvSpPr>
        <p:spPr>
          <a:xfrm>
            <a:off x="320294" y="4832638"/>
            <a:ext cx="8604250" cy="1172629"/>
          </a:xfrm>
          <a:prstGeom prst="rect">
            <a:avLst/>
          </a:prstGeom>
        </p:spPr>
        <p:txBody>
          <a:bodyPr wrap="square">
            <a:spAutoFit/>
          </a:bodyPr>
          <a:lstStyle/>
          <a:p>
            <a:pPr marL="285750" indent="-285750">
              <a:spcBef>
                <a:spcPct val="20000"/>
              </a:spcBef>
              <a:spcAft>
                <a:spcPts val="600"/>
              </a:spcAft>
              <a:buFont typeface="Arial" panose="020B0604020202020204" pitchFamily="34" charset="0"/>
              <a:buChar char="•"/>
              <a:defRPr/>
            </a:pPr>
            <a:r>
              <a:rPr lang="fr-FR" sz="1200" dirty="0">
                <a:solidFill>
                  <a:srgbClr val="70849D"/>
                </a:solidFill>
                <a:latin typeface="Arial" panose="020B0604020202020204" pitchFamily="34" charset="0"/>
                <a:cs typeface="Arial" panose="020B0604020202020204" pitchFamily="34" charset="0"/>
              </a:rPr>
              <a:t>Nombre de chevaux </a:t>
            </a:r>
            <a:r>
              <a:rPr lang="fr-FR" sz="1200" dirty="0" smtClean="0">
                <a:solidFill>
                  <a:srgbClr val="70849D"/>
                </a:solidFill>
                <a:latin typeface="Arial" panose="020B0604020202020204" pitchFamily="34" charset="0"/>
                <a:cs typeface="Arial" panose="020B0604020202020204" pitchFamily="34" charset="0"/>
              </a:rPr>
              <a:t>de galop vendus </a:t>
            </a:r>
            <a:r>
              <a:rPr lang="fr-FR" sz="1200" dirty="0">
                <a:solidFill>
                  <a:srgbClr val="70849D"/>
                </a:solidFill>
                <a:latin typeface="Arial" panose="020B0604020202020204" pitchFamily="34" charset="0"/>
                <a:cs typeface="Arial" panose="020B0604020202020204" pitchFamily="34" charset="0"/>
              </a:rPr>
              <a:t>en </a:t>
            </a:r>
            <a:r>
              <a:rPr lang="fr-FR" sz="1200" dirty="0" smtClean="0">
                <a:solidFill>
                  <a:srgbClr val="70849D"/>
                </a:solidFill>
                <a:latin typeface="Arial" panose="020B0604020202020204" pitchFamily="34" charset="0"/>
                <a:cs typeface="Arial" panose="020B0604020202020204" pitchFamily="34" charset="0"/>
              </a:rPr>
              <a:t>2015, moins de 3000, </a:t>
            </a:r>
            <a:r>
              <a:rPr lang="fr-FR" sz="1200" dirty="0">
                <a:solidFill>
                  <a:srgbClr val="70849D"/>
                </a:solidFill>
                <a:latin typeface="Arial" panose="020B0604020202020204" pitchFamily="34" charset="0"/>
                <a:cs typeface="Arial" panose="020B0604020202020204" pitchFamily="34" charset="0"/>
              </a:rPr>
              <a:t>en </a:t>
            </a:r>
            <a:r>
              <a:rPr lang="fr-FR" sz="1200" dirty="0" smtClean="0">
                <a:solidFill>
                  <a:srgbClr val="70849D"/>
                </a:solidFill>
                <a:latin typeface="Arial" panose="020B0604020202020204" pitchFamily="34" charset="0"/>
                <a:cs typeface="Arial" panose="020B0604020202020204" pitchFamily="34" charset="0"/>
              </a:rPr>
              <a:t>baisse </a:t>
            </a:r>
            <a:r>
              <a:rPr lang="fr-FR" sz="1200" dirty="0">
                <a:solidFill>
                  <a:srgbClr val="70849D"/>
                </a:solidFill>
                <a:latin typeface="Arial" panose="020B0604020202020204" pitchFamily="34" charset="0"/>
                <a:cs typeface="Arial" panose="020B0604020202020204" pitchFamily="34" charset="0"/>
              </a:rPr>
              <a:t>en 2015 (- </a:t>
            </a:r>
            <a:r>
              <a:rPr lang="fr-FR" sz="1200" dirty="0" smtClean="0">
                <a:solidFill>
                  <a:srgbClr val="70849D"/>
                </a:solidFill>
                <a:latin typeface="Arial" panose="020B0604020202020204" pitchFamily="34" charset="0"/>
                <a:cs typeface="Arial" panose="020B0604020202020204" pitchFamily="34" charset="0"/>
              </a:rPr>
              <a:t>5 </a:t>
            </a:r>
            <a:r>
              <a:rPr lang="fr-FR" sz="1200" dirty="0">
                <a:solidFill>
                  <a:srgbClr val="70849D"/>
                </a:solidFill>
                <a:latin typeface="Arial" panose="020B0604020202020204" pitchFamily="34" charset="0"/>
                <a:cs typeface="Arial" panose="020B0604020202020204" pitchFamily="34" charset="0"/>
              </a:rPr>
              <a:t>%) </a:t>
            </a:r>
            <a:r>
              <a:rPr lang="fr-FR" sz="1200" dirty="0" smtClean="0">
                <a:solidFill>
                  <a:srgbClr val="70849D"/>
                </a:solidFill>
                <a:latin typeface="Arial" panose="020B0604020202020204" pitchFamily="34" charset="0"/>
                <a:cs typeface="Arial" panose="020B0604020202020204" pitchFamily="34" charset="0"/>
              </a:rPr>
              <a:t>par </a:t>
            </a:r>
            <a:r>
              <a:rPr lang="fr-FR" sz="1200" dirty="0">
                <a:solidFill>
                  <a:srgbClr val="70849D"/>
                </a:solidFill>
                <a:latin typeface="Arial" panose="020B0604020202020204" pitchFamily="34" charset="0"/>
                <a:cs typeface="Arial" panose="020B0604020202020204" pitchFamily="34" charset="0"/>
              </a:rPr>
              <a:t>rapport à </a:t>
            </a:r>
            <a:r>
              <a:rPr lang="fr-FR" sz="1200" dirty="0" smtClean="0">
                <a:solidFill>
                  <a:srgbClr val="70849D"/>
                </a:solidFill>
                <a:latin typeface="Arial" panose="020B0604020202020204" pitchFamily="34" charset="0"/>
                <a:cs typeface="Arial" panose="020B0604020202020204" pitchFamily="34" charset="0"/>
              </a:rPr>
              <a:t>2014</a:t>
            </a:r>
          </a:p>
          <a:p>
            <a:pPr marL="285750" indent="-285750">
              <a:spcBef>
                <a:spcPct val="20000"/>
              </a:spcBef>
              <a:spcAft>
                <a:spcPts val="600"/>
              </a:spcAft>
              <a:buFont typeface="Arial" panose="020B0604020202020204" pitchFamily="34" charset="0"/>
              <a:buChar char="•"/>
              <a:defRPr/>
            </a:pPr>
            <a:r>
              <a:rPr lang="fr-FR" sz="1200" dirty="0" smtClean="0">
                <a:solidFill>
                  <a:srgbClr val="70849D"/>
                </a:solidFill>
                <a:latin typeface="Arial" panose="020B0604020202020204" pitchFamily="34" charset="0"/>
                <a:cs typeface="Arial" panose="020B0604020202020204" pitchFamily="34" charset="0"/>
              </a:rPr>
              <a:t>Une progression du montant total des ventes de 4,2 % en 2015 ; </a:t>
            </a:r>
            <a:r>
              <a:rPr lang="fr-FR" sz="1200" dirty="0" err="1" smtClean="0">
                <a:solidFill>
                  <a:srgbClr val="70849D"/>
                </a:solidFill>
                <a:latin typeface="Arial" panose="020B0604020202020204" pitchFamily="34" charset="0"/>
                <a:cs typeface="Arial" panose="020B0604020202020204" pitchFamily="34" charset="0"/>
              </a:rPr>
              <a:t>Arqana</a:t>
            </a:r>
            <a:r>
              <a:rPr lang="fr-FR" sz="1200" dirty="0" smtClean="0">
                <a:solidFill>
                  <a:srgbClr val="70849D"/>
                </a:solidFill>
                <a:latin typeface="Arial" panose="020B0604020202020204" pitchFamily="34" charset="0"/>
                <a:cs typeface="Arial" panose="020B0604020202020204" pitchFamily="34" charset="0"/>
              </a:rPr>
              <a:t> représente 90 % des ventes</a:t>
            </a:r>
            <a:endParaRPr lang="fr-FR" sz="1200" dirty="0">
              <a:solidFill>
                <a:srgbClr val="70849D"/>
              </a:solidFill>
              <a:latin typeface="Arial" panose="020B0604020202020204" pitchFamily="34" charset="0"/>
              <a:cs typeface="Arial" panose="020B0604020202020204" pitchFamily="34" charset="0"/>
            </a:endParaRPr>
          </a:p>
          <a:p>
            <a:pPr marL="285750" indent="-285750">
              <a:spcBef>
                <a:spcPct val="20000"/>
              </a:spcBef>
              <a:spcAft>
                <a:spcPts val="600"/>
              </a:spcAft>
              <a:buFont typeface="Arial" panose="020B0604020202020204" pitchFamily="34" charset="0"/>
              <a:buChar char="•"/>
              <a:defRPr/>
            </a:pPr>
            <a:r>
              <a:rPr lang="fr-FR" sz="1200" dirty="0">
                <a:solidFill>
                  <a:srgbClr val="70849D"/>
                </a:solidFill>
                <a:latin typeface="Arial" panose="020B0604020202020204" pitchFamily="34" charset="0"/>
                <a:cs typeface="Arial" panose="020B0604020202020204" pitchFamily="34" charset="0"/>
              </a:rPr>
              <a:t>Chevaux de Galop : augmentation du produit total des ventes et du prix moyen unitaire</a:t>
            </a:r>
          </a:p>
          <a:p>
            <a:pPr marL="285750" indent="-285750">
              <a:spcBef>
                <a:spcPct val="20000"/>
              </a:spcBef>
              <a:spcAft>
                <a:spcPts val="600"/>
              </a:spcAft>
              <a:buFont typeface="Arial" panose="020B0604020202020204" pitchFamily="34" charset="0"/>
              <a:buChar char="•"/>
              <a:defRPr/>
            </a:pPr>
            <a:r>
              <a:rPr lang="fr-FR" sz="1200" dirty="0">
                <a:solidFill>
                  <a:srgbClr val="70849D"/>
                </a:solidFill>
                <a:latin typeface="Arial" panose="020B0604020202020204" pitchFamily="34" charset="0"/>
                <a:cs typeface="Arial" panose="020B0604020202020204" pitchFamily="34" charset="0"/>
              </a:rPr>
              <a:t>Chevaux de trot : </a:t>
            </a:r>
            <a:r>
              <a:rPr lang="fr-FR" sz="1200" dirty="0" smtClean="0">
                <a:solidFill>
                  <a:srgbClr val="70849D"/>
                </a:solidFill>
                <a:latin typeface="Arial" panose="020B0604020202020204" pitchFamily="34" charset="0"/>
                <a:cs typeface="Arial" panose="020B0604020202020204" pitchFamily="34" charset="0"/>
              </a:rPr>
              <a:t>marché purement national, 2</a:t>
            </a:r>
            <a:r>
              <a:rPr lang="fr-FR" sz="1200" baseline="30000" dirty="0" smtClean="0">
                <a:solidFill>
                  <a:srgbClr val="70849D"/>
                </a:solidFill>
                <a:latin typeface="Arial" panose="020B0604020202020204" pitchFamily="34" charset="0"/>
                <a:cs typeface="Arial" panose="020B0604020202020204" pitchFamily="34" charset="0"/>
              </a:rPr>
              <a:t>ème</a:t>
            </a:r>
            <a:r>
              <a:rPr lang="fr-FR" sz="1200" dirty="0" smtClean="0">
                <a:solidFill>
                  <a:srgbClr val="70849D"/>
                </a:solidFill>
                <a:latin typeface="Arial" panose="020B0604020202020204" pitchFamily="34" charset="0"/>
                <a:cs typeface="Arial" panose="020B0604020202020204" pitchFamily="34" charset="0"/>
              </a:rPr>
              <a:t> </a:t>
            </a:r>
            <a:r>
              <a:rPr lang="fr-FR" sz="1200" dirty="0" smtClean="0">
                <a:solidFill>
                  <a:srgbClr val="70849D"/>
                </a:solidFill>
                <a:latin typeface="Arial" panose="020B0604020202020204" pitchFamily="34" charset="0"/>
                <a:cs typeface="Arial" panose="020B0604020202020204" pitchFamily="34" charset="0"/>
              </a:rPr>
              <a:t>année </a:t>
            </a:r>
            <a:r>
              <a:rPr lang="fr-FR" sz="1200" dirty="0">
                <a:solidFill>
                  <a:srgbClr val="70849D"/>
                </a:solidFill>
                <a:latin typeface="Arial" panose="020B0604020202020204" pitchFamily="34" charset="0"/>
                <a:cs typeface="Arial" panose="020B0604020202020204" pitchFamily="34" charset="0"/>
              </a:rPr>
              <a:t>de baisse du produit des ventes </a:t>
            </a:r>
          </a:p>
        </p:txBody>
      </p:sp>
      <p:graphicFrame>
        <p:nvGraphicFramePr>
          <p:cNvPr id="7" name="Espace réservé du contenu 6"/>
          <p:cNvGraphicFramePr>
            <a:graphicFrameLocks/>
          </p:cNvGraphicFramePr>
          <p:nvPr>
            <p:extLst>
              <p:ext uri="{D42A27DB-BD31-4B8C-83A1-F6EECF244321}">
                <p14:modId xmlns:p14="http://schemas.microsoft.com/office/powerpoint/2010/main" val="2100400231"/>
              </p:ext>
            </p:extLst>
          </p:nvPr>
        </p:nvGraphicFramePr>
        <p:xfrm>
          <a:off x="323528" y="1171228"/>
          <a:ext cx="8339518" cy="3534560"/>
        </p:xfrm>
        <a:graphic>
          <a:graphicData uri="http://schemas.openxmlformats.org/drawingml/2006/table">
            <a:tbl>
              <a:tblPr firstRow="1" bandRow="1">
                <a:tableStyleId>{5C22544A-7EE6-4342-B048-85BDC9FD1C3A}</a:tableStyleId>
              </a:tblPr>
              <a:tblGrid>
                <a:gridCol w="802432"/>
                <a:gridCol w="1940768"/>
                <a:gridCol w="1481518"/>
                <a:gridCol w="1371600"/>
                <a:gridCol w="1371600"/>
                <a:gridCol w="1371600"/>
              </a:tblGrid>
              <a:tr h="370840">
                <a:tc>
                  <a:txBody>
                    <a:bodyPr/>
                    <a:lstStyle/>
                    <a:p>
                      <a:endParaRPr lang="fr-FR" dirty="0"/>
                    </a:p>
                  </a:txBody>
                  <a:tcPr>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fr-FR" dirty="0"/>
                    </a:p>
                  </a:txBody>
                  <a:tcPr>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fr-FR" sz="1200" kern="1200" dirty="0" smtClean="0">
                          <a:solidFill>
                            <a:srgbClr val="70849D"/>
                          </a:solidFill>
                          <a:latin typeface="Arial" panose="020B0604020202020204" pitchFamily="34" charset="0"/>
                          <a:ea typeface="+mn-ea"/>
                          <a:cs typeface="Arial" panose="020B0604020202020204" pitchFamily="34" charset="0"/>
                        </a:rPr>
                        <a:t>Nombre de chevaux</a:t>
                      </a:r>
                      <a:endParaRPr lang="fr-FR" sz="1200" kern="1200" dirty="0">
                        <a:solidFill>
                          <a:srgbClr val="70849D"/>
                        </a:solidFill>
                        <a:latin typeface="Arial" panose="020B0604020202020204" pitchFamily="34" charset="0"/>
                        <a:ea typeface="+mn-ea"/>
                        <a:cs typeface="Arial" panose="020B0604020202020204" pitchFamily="34" charset="0"/>
                      </a:endParaRPr>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fr-FR" sz="1200" kern="1200" dirty="0" smtClean="0">
                          <a:solidFill>
                            <a:srgbClr val="70849D"/>
                          </a:solidFill>
                          <a:latin typeface="Arial" panose="020B0604020202020204" pitchFamily="34" charset="0"/>
                          <a:ea typeface="+mn-ea"/>
                          <a:cs typeface="Arial" panose="020B0604020202020204" pitchFamily="34" charset="0"/>
                        </a:rPr>
                        <a:t>Prix moyen </a:t>
                      </a:r>
                    </a:p>
                    <a:p>
                      <a:pPr algn="ctr"/>
                      <a:r>
                        <a:rPr lang="fr-FR" sz="1200" kern="1200" dirty="0" smtClean="0">
                          <a:solidFill>
                            <a:srgbClr val="70849D"/>
                          </a:solidFill>
                          <a:latin typeface="Arial" panose="020B0604020202020204" pitchFamily="34" charset="0"/>
                          <a:ea typeface="+mn-ea"/>
                          <a:cs typeface="Arial" panose="020B0604020202020204" pitchFamily="34" charset="0"/>
                        </a:rPr>
                        <a:t>(en €)</a:t>
                      </a:r>
                      <a:endParaRPr lang="fr-FR" sz="1200" kern="1200" dirty="0">
                        <a:solidFill>
                          <a:srgbClr val="70849D"/>
                        </a:solidFill>
                        <a:latin typeface="Arial" panose="020B0604020202020204" pitchFamily="34" charset="0"/>
                        <a:ea typeface="+mn-ea"/>
                        <a:cs typeface="Arial" panose="020B0604020202020204" pitchFamily="34" charset="0"/>
                      </a:endParaRPr>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fr-FR" sz="1200" kern="1200" dirty="0" smtClean="0">
                          <a:solidFill>
                            <a:srgbClr val="70849D"/>
                          </a:solidFill>
                          <a:latin typeface="Arial" panose="020B0604020202020204" pitchFamily="34" charset="0"/>
                          <a:ea typeface="+mn-ea"/>
                          <a:cs typeface="Arial" panose="020B0604020202020204" pitchFamily="34" charset="0"/>
                        </a:rPr>
                        <a:t>Evolution du prix moyen</a:t>
                      </a:r>
                      <a:endParaRPr lang="fr-FR" sz="1200" kern="1200" dirty="0">
                        <a:solidFill>
                          <a:srgbClr val="70849D"/>
                        </a:solidFill>
                        <a:latin typeface="Arial" panose="020B0604020202020204" pitchFamily="34" charset="0"/>
                        <a:ea typeface="+mn-ea"/>
                        <a:cs typeface="Arial" panose="020B0604020202020204" pitchFamily="34" charset="0"/>
                      </a:endParaRPr>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fr-FR" sz="1200" kern="1200" dirty="0" smtClean="0">
                          <a:solidFill>
                            <a:srgbClr val="70849D"/>
                          </a:solidFill>
                          <a:latin typeface="Arial" panose="020B0604020202020204" pitchFamily="34" charset="0"/>
                          <a:ea typeface="+mn-ea"/>
                          <a:cs typeface="Arial" panose="020B0604020202020204" pitchFamily="34" charset="0"/>
                        </a:rPr>
                        <a:t>Evolution du montant total adjugé</a:t>
                      </a:r>
                      <a:endParaRPr lang="fr-FR" sz="1200" kern="1200" dirty="0">
                        <a:solidFill>
                          <a:srgbClr val="70849D"/>
                        </a:solidFill>
                        <a:latin typeface="Arial" panose="020B0604020202020204" pitchFamily="34" charset="0"/>
                        <a:ea typeface="+mn-ea"/>
                        <a:cs typeface="Arial" panose="020B0604020202020204" pitchFamily="34" charset="0"/>
                      </a:endParaRPr>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0840">
                <a:tc rowSpan="3">
                  <a:txBody>
                    <a:bodyPr/>
                    <a:lstStyle/>
                    <a:p>
                      <a:r>
                        <a:rPr lang="fr-FR" sz="1600" b="1" dirty="0" smtClean="0">
                          <a:solidFill>
                            <a:schemeClr val="bg1"/>
                          </a:solidFill>
                        </a:rPr>
                        <a:t>Galop</a:t>
                      </a:r>
                      <a:endParaRPr lang="fr-FR" sz="1600" b="1" dirty="0">
                        <a:solidFill>
                          <a:schemeClr val="bg1"/>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48A54"/>
                    </a:solidFill>
                  </a:tcPr>
                </a:tc>
                <a:tc>
                  <a:txBody>
                    <a:bodyPr/>
                    <a:lstStyle/>
                    <a:p>
                      <a:r>
                        <a:rPr lang="fr-FR" sz="1200" b="1" dirty="0" smtClean="0">
                          <a:solidFill>
                            <a:srgbClr val="70849D"/>
                          </a:solidFill>
                        </a:rPr>
                        <a:t>Yearlings Pur sang (Arqana)</a:t>
                      </a:r>
                      <a:endParaRPr lang="fr-FR" sz="1200" b="1" dirty="0">
                        <a:solidFill>
                          <a:srgbClr val="70849D"/>
                        </a:solidFill>
                      </a:endParaRPr>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1" dirty="0" smtClean="0">
                          <a:solidFill>
                            <a:srgbClr val="70849D"/>
                          </a:solidFill>
                        </a:rPr>
                        <a:t>1050</a:t>
                      </a:r>
                      <a:endParaRPr lang="fr-FR" sz="1200" b="1"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1" dirty="0" smtClean="0">
                          <a:solidFill>
                            <a:srgbClr val="70849D"/>
                          </a:solidFill>
                        </a:rPr>
                        <a:t>61992</a:t>
                      </a:r>
                      <a:endParaRPr lang="fr-FR" sz="1200" b="1"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0" dirty="0" smtClean="0">
                          <a:solidFill>
                            <a:srgbClr val="70849D"/>
                          </a:solidFill>
                        </a:rPr>
                        <a:t>+7%</a:t>
                      </a:r>
                      <a:endParaRPr lang="fr-FR" sz="1200" b="0"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0" dirty="0" smtClean="0">
                          <a:solidFill>
                            <a:srgbClr val="70849D"/>
                          </a:solidFill>
                        </a:rPr>
                        <a:t>+4%</a:t>
                      </a:r>
                      <a:endParaRPr lang="fr-FR" sz="1200" b="0"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0840">
                <a:tc vMerge="1">
                  <a:txBody>
                    <a:bodyPr/>
                    <a:lstStyle/>
                    <a:p>
                      <a:endParaRPr lang="fr-FR" dirty="0"/>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50"/>
                    </a:solidFill>
                  </a:tcPr>
                </a:tc>
                <a:tc>
                  <a:txBody>
                    <a:bodyPr/>
                    <a:lstStyle/>
                    <a:p>
                      <a:r>
                        <a:rPr lang="fr-FR" sz="1200" b="1" dirty="0" smtClean="0">
                          <a:solidFill>
                            <a:srgbClr val="70849D"/>
                          </a:solidFill>
                        </a:rPr>
                        <a:t>Activité totale Pur sang</a:t>
                      </a:r>
                      <a:r>
                        <a:rPr lang="fr-FR" sz="1200" b="1" baseline="0" dirty="0" smtClean="0">
                          <a:solidFill>
                            <a:srgbClr val="70849D"/>
                          </a:solidFill>
                        </a:rPr>
                        <a:t> (Arqana)</a:t>
                      </a:r>
                      <a:endParaRPr lang="fr-FR" sz="1200" b="1" dirty="0">
                        <a:solidFill>
                          <a:srgbClr val="70849D"/>
                        </a:solidFill>
                      </a:endParaRPr>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1" dirty="0" smtClean="0">
                          <a:solidFill>
                            <a:srgbClr val="70849D"/>
                          </a:solidFill>
                        </a:rPr>
                        <a:t>2586</a:t>
                      </a:r>
                      <a:endParaRPr lang="fr-FR" sz="1200" b="1"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1" dirty="0" smtClean="0">
                          <a:solidFill>
                            <a:srgbClr val="70849D"/>
                          </a:solidFill>
                        </a:rPr>
                        <a:t>47518</a:t>
                      </a:r>
                      <a:endParaRPr lang="fr-FR" sz="1200" b="1"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0" dirty="0" smtClean="0">
                          <a:solidFill>
                            <a:srgbClr val="70849D"/>
                          </a:solidFill>
                        </a:rPr>
                        <a:t>+4,6%</a:t>
                      </a:r>
                      <a:endParaRPr lang="fr-FR" sz="1200" b="0"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0" dirty="0" smtClean="0">
                          <a:solidFill>
                            <a:srgbClr val="70849D"/>
                          </a:solidFill>
                        </a:rPr>
                        <a:t>+2,6%</a:t>
                      </a:r>
                      <a:endParaRPr lang="fr-FR" sz="1200" b="0"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0840">
                <a:tc vMerge="1">
                  <a:txBody>
                    <a:bodyPr/>
                    <a:lstStyle/>
                    <a:p>
                      <a:endParaRPr lang="fr-FR" dirty="0"/>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50"/>
                    </a:solidFill>
                  </a:tcPr>
                </a:tc>
                <a:tc>
                  <a:txBody>
                    <a:bodyPr/>
                    <a:lstStyle/>
                    <a:p>
                      <a:r>
                        <a:rPr lang="fr-FR" sz="1200" b="1" dirty="0" smtClean="0">
                          <a:solidFill>
                            <a:srgbClr val="70849D"/>
                          </a:solidFill>
                        </a:rPr>
                        <a:t>Autres ventes Galop (Osarus)</a:t>
                      </a:r>
                      <a:endParaRPr lang="fr-FR" sz="1200" b="1" dirty="0">
                        <a:solidFill>
                          <a:srgbClr val="70849D"/>
                        </a:solidFill>
                      </a:endParaRPr>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1" dirty="0" smtClean="0">
                          <a:solidFill>
                            <a:srgbClr val="70849D"/>
                          </a:solidFill>
                        </a:rPr>
                        <a:t>405</a:t>
                      </a:r>
                      <a:endParaRPr lang="fr-FR" sz="1200" b="1"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1" dirty="0" smtClean="0">
                          <a:solidFill>
                            <a:srgbClr val="70849D"/>
                          </a:solidFill>
                        </a:rPr>
                        <a:t>13500</a:t>
                      </a:r>
                      <a:endParaRPr lang="fr-FR" sz="1200" b="1"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0" dirty="0" smtClean="0">
                          <a:solidFill>
                            <a:srgbClr val="70849D"/>
                          </a:solidFill>
                        </a:rPr>
                        <a:t>+14%</a:t>
                      </a:r>
                      <a:endParaRPr lang="fr-FR" sz="1200" b="0"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0" dirty="0" smtClean="0">
                          <a:solidFill>
                            <a:srgbClr val="70849D"/>
                          </a:solidFill>
                        </a:rPr>
                        <a:t>- 1 %</a:t>
                      </a:r>
                      <a:endParaRPr lang="fr-FR" sz="1200" b="0"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24000">
                <a:tc>
                  <a:txBody>
                    <a:bodyPr/>
                    <a:lstStyle/>
                    <a:p>
                      <a:endParaRPr lang="fr-FR" sz="800" b="1" dirty="0"/>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fr-FR" sz="1200" dirty="0">
                        <a:solidFill>
                          <a:srgbClr val="70849D"/>
                        </a:solidFill>
                      </a:endParaRPr>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fr-FR" b="1" dirty="0">
                        <a:solidFill>
                          <a:srgbClr val="70849D"/>
                        </a:solidFill>
                      </a:endParaRPr>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fr-FR" b="1" dirty="0">
                        <a:solidFill>
                          <a:srgbClr val="70849D"/>
                        </a:solidFill>
                      </a:endParaRPr>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fr-FR" dirty="0">
                        <a:solidFill>
                          <a:srgbClr val="70849D"/>
                        </a:solidFill>
                      </a:endParaRPr>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fr-FR" dirty="0">
                        <a:solidFill>
                          <a:srgbClr val="70849D"/>
                        </a:solidFill>
                      </a:endParaRPr>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0840">
                <a:tc rowSpan="3">
                  <a:txBody>
                    <a:bodyPr/>
                    <a:lstStyle/>
                    <a:p>
                      <a:r>
                        <a:rPr lang="fr-FR" sz="1600" b="1" dirty="0" smtClean="0">
                          <a:solidFill>
                            <a:schemeClr val="bg1"/>
                          </a:solidFill>
                        </a:rPr>
                        <a:t>Trot</a:t>
                      </a:r>
                      <a:endParaRPr lang="fr-FR" sz="1600" b="1" dirty="0">
                        <a:solidFill>
                          <a:schemeClr val="bg1"/>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48A54"/>
                    </a:solidFill>
                  </a:tcPr>
                </a:tc>
                <a:tc>
                  <a:txBody>
                    <a:bodyPr/>
                    <a:lstStyle/>
                    <a:p>
                      <a:r>
                        <a:rPr lang="fr-FR" sz="1200" b="1" dirty="0" smtClean="0">
                          <a:solidFill>
                            <a:srgbClr val="70849D"/>
                          </a:solidFill>
                        </a:rPr>
                        <a:t>Yearlings Trot (Arqana)</a:t>
                      </a:r>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1" dirty="0" smtClean="0">
                          <a:solidFill>
                            <a:srgbClr val="70849D"/>
                          </a:solidFill>
                        </a:rPr>
                        <a:t>297</a:t>
                      </a:r>
                      <a:endParaRPr lang="fr-FR" sz="1200" b="1"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1" dirty="0" smtClean="0">
                          <a:solidFill>
                            <a:srgbClr val="70849D"/>
                          </a:solidFill>
                        </a:rPr>
                        <a:t>20320</a:t>
                      </a:r>
                      <a:endParaRPr lang="fr-FR" sz="1200" b="1"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0" dirty="0" smtClean="0">
                          <a:solidFill>
                            <a:srgbClr val="70849D"/>
                          </a:solidFill>
                        </a:rPr>
                        <a:t>-15%</a:t>
                      </a:r>
                      <a:endParaRPr lang="fr-FR" sz="1200" b="0"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0" dirty="0" smtClean="0">
                          <a:solidFill>
                            <a:srgbClr val="70849D"/>
                          </a:solidFill>
                        </a:rPr>
                        <a:t>-16%</a:t>
                      </a:r>
                      <a:endParaRPr lang="fr-FR" sz="1200" b="0"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0840">
                <a:tc vMerge="1">
                  <a:txBody>
                    <a:bodyPr/>
                    <a:lstStyle/>
                    <a:p>
                      <a:endParaRPr lang="fr-FR" dirty="0"/>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50"/>
                    </a:solidFill>
                  </a:tcPr>
                </a:tc>
                <a:tc>
                  <a:txBody>
                    <a:bodyPr/>
                    <a:lstStyle/>
                    <a:p>
                      <a:r>
                        <a:rPr lang="fr-FR" sz="1200" b="1" dirty="0" smtClean="0">
                          <a:solidFill>
                            <a:srgbClr val="70849D"/>
                          </a:solidFill>
                        </a:rPr>
                        <a:t>Activité totale Trot (Arqana)</a:t>
                      </a:r>
                      <a:endParaRPr lang="fr-FR" sz="1200" b="1" dirty="0">
                        <a:solidFill>
                          <a:srgbClr val="70849D"/>
                        </a:solidFill>
                      </a:endParaRPr>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1" dirty="0" smtClean="0">
                          <a:solidFill>
                            <a:srgbClr val="70849D"/>
                          </a:solidFill>
                        </a:rPr>
                        <a:t>1092</a:t>
                      </a:r>
                      <a:endParaRPr lang="fr-FR" sz="1200" b="1"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1" dirty="0" smtClean="0">
                          <a:solidFill>
                            <a:srgbClr val="70849D"/>
                          </a:solidFill>
                        </a:rPr>
                        <a:t>13400</a:t>
                      </a:r>
                      <a:endParaRPr lang="fr-FR" sz="1200" b="1"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0" dirty="0" smtClean="0">
                          <a:solidFill>
                            <a:srgbClr val="70849D"/>
                          </a:solidFill>
                        </a:rPr>
                        <a:t>-21%</a:t>
                      </a:r>
                      <a:endParaRPr lang="fr-FR" sz="1200" b="0"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0" dirty="0" smtClean="0">
                          <a:solidFill>
                            <a:srgbClr val="70849D"/>
                          </a:solidFill>
                        </a:rPr>
                        <a:t>-20%</a:t>
                      </a:r>
                      <a:endParaRPr lang="fr-FR" sz="1200" b="0"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370840">
                <a:tc vMerge="1">
                  <a:txBody>
                    <a:bodyPr/>
                    <a:lstStyle/>
                    <a:p>
                      <a:endParaRPr lang="fr-FR" dirty="0"/>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B050"/>
                    </a:solidFill>
                  </a:tcPr>
                </a:tc>
                <a:tc>
                  <a:txBody>
                    <a:bodyPr/>
                    <a:lstStyle/>
                    <a:p>
                      <a:r>
                        <a:rPr lang="fr-FR" sz="1200" b="1" dirty="0" smtClean="0">
                          <a:solidFill>
                            <a:srgbClr val="70849D"/>
                          </a:solidFill>
                        </a:rPr>
                        <a:t>Autres ventes Trot (Caen Enchères)</a:t>
                      </a:r>
                      <a:endParaRPr lang="fr-FR" sz="1200" b="1" dirty="0">
                        <a:solidFill>
                          <a:srgbClr val="70849D"/>
                        </a:solidFill>
                      </a:endParaRPr>
                    </a:p>
                  </a:txBody>
                  <a:tcP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1" dirty="0" smtClean="0">
                          <a:solidFill>
                            <a:srgbClr val="70849D"/>
                          </a:solidFill>
                        </a:rPr>
                        <a:t>601</a:t>
                      </a:r>
                      <a:endParaRPr lang="fr-FR" sz="1200" b="1"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1" dirty="0" smtClean="0">
                          <a:solidFill>
                            <a:srgbClr val="70849D"/>
                          </a:solidFill>
                        </a:rPr>
                        <a:t>5400</a:t>
                      </a:r>
                      <a:endParaRPr lang="fr-FR" sz="1200" b="1"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0" dirty="0" smtClean="0">
                          <a:solidFill>
                            <a:srgbClr val="70849D"/>
                          </a:solidFill>
                        </a:rPr>
                        <a:t>+29 %</a:t>
                      </a:r>
                      <a:endParaRPr lang="fr-FR" sz="1200" b="0"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r>
                        <a:rPr lang="fr-FR" sz="1200" b="0" dirty="0" err="1" smtClean="0">
                          <a:solidFill>
                            <a:srgbClr val="70849D"/>
                          </a:solidFill>
                        </a:rPr>
                        <a:t>n.s</a:t>
                      </a:r>
                      <a:endParaRPr lang="fr-FR" sz="1200" b="0" dirty="0">
                        <a:solidFill>
                          <a:srgbClr val="70849D"/>
                        </a:solidFill>
                      </a:endParaRPr>
                    </a:p>
                  </a:txBody>
                  <a:tcPr anchor="ctr" anchorCtr="1">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bl>
          </a:graphicData>
        </a:graphic>
      </p:graphicFrame>
      <p:sp>
        <p:nvSpPr>
          <p:cNvPr id="8" name="Flèche droite 7"/>
          <p:cNvSpPr/>
          <p:nvPr/>
        </p:nvSpPr>
        <p:spPr>
          <a:xfrm rot="18900000">
            <a:off x="8439521" y="1939294"/>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9" name="Flèche droite 8"/>
          <p:cNvSpPr/>
          <p:nvPr/>
        </p:nvSpPr>
        <p:spPr>
          <a:xfrm rot="2700000">
            <a:off x="8439521" y="3547524"/>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0" name="Flèche droite 9"/>
          <p:cNvSpPr/>
          <p:nvPr/>
        </p:nvSpPr>
        <p:spPr>
          <a:xfrm rot="18900000">
            <a:off x="8439524" y="2358032"/>
            <a:ext cx="151658" cy="151658"/>
          </a:xfrm>
          <a:prstGeom prst="rightArrow">
            <a:avLst/>
          </a:prstGeom>
          <a:solidFill>
            <a:srgbClr val="2ABB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3" name="Flèche droite 12"/>
          <p:cNvSpPr/>
          <p:nvPr/>
        </p:nvSpPr>
        <p:spPr>
          <a:xfrm rot="2700000">
            <a:off x="8439521" y="3955799"/>
            <a:ext cx="151658" cy="15165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9622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rmAutofit/>
          </a:bodyPr>
          <a:lstStyle/>
          <a:p>
            <a:pPr marL="357188"/>
            <a:r>
              <a:rPr lang="fr-FR" sz="2000" b="0" dirty="0" smtClean="0"/>
              <a:t>Résultats de l’enquête annuelle 2015</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31</a:t>
            </a:fld>
            <a:endParaRPr lang="fr-FR">
              <a:latin typeface="Arial" panose="020B0604020202020204" pitchFamily="34" charset="0"/>
              <a:cs typeface="Arial" panose="020B0604020202020204" pitchFamily="34" charset="0"/>
            </a:endParaRPr>
          </a:p>
        </p:txBody>
      </p:sp>
      <p:sp>
        <p:nvSpPr>
          <p:cNvPr id="5" name="Rectangle 4"/>
          <p:cNvSpPr/>
          <p:nvPr/>
        </p:nvSpPr>
        <p:spPr>
          <a:xfrm>
            <a:off x="468269" y="1333214"/>
            <a:ext cx="8392266" cy="3108543"/>
          </a:xfrm>
          <a:prstGeom prst="rect">
            <a:avLst/>
          </a:prstGeom>
        </p:spPr>
        <p:txBody>
          <a:bodyPr wrap="square">
            <a:spAutoFit/>
          </a:bodyPr>
          <a:lstStyle/>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Les opérateurs de ventes volontaires</a:t>
            </a:r>
          </a:p>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 marché national</a:t>
            </a:r>
          </a:p>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 secteur « Chevaux </a:t>
            </a:r>
            <a:r>
              <a:rPr lang="fr-FR" sz="1600" dirty="0" smtClean="0">
                <a:solidFill>
                  <a:srgbClr val="898989"/>
                </a:solidFill>
                <a:latin typeface="Arial" panose="020B0604020202020204" pitchFamily="34" charset="0"/>
                <a:cs typeface="Arial" panose="020B0604020202020204" pitchFamily="34" charset="0"/>
              </a:rPr>
              <a:t>»</a:t>
            </a:r>
          </a:p>
          <a:p>
            <a:r>
              <a:rPr lang="fr-FR" sz="3600" dirty="0">
                <a:solidFill>
                  <a:srgbClr val="26334C"/>
                </a:solidFill>
                <a:latin typeface="Arial" panose="020B0604020202020204" pitchFamily="34" charset="0"/>
                <a:cs typeface="Arial" panose="020B0604020202020204" pitchFamily="34" charset="0"/>
              </a:rPr>
              <a:t>Les ventes de gré à gré</a:t>
            </a:r>
          </a:p>
          <a:p>
            <a:pPr marL="285750" indent="-285750">
              <a:lnSpc>
                <a:spcPct val="200000"/>
              </a:lnSpc>
              <a:buFont typeface="Courier New" panose="02070309020205020404" pitchFamily="49" charset="0"/>
              <a:buChar char="o"/>
            </a:pPr>
            <a:r>
              <a:rPr lang="fr-FR" sz="1600" dirty="0" smtClean="0">
                <a:solidFill>
                  <a:srgbClr val="898989"/>
                </a:solidFill>
                <a:latin typeface="Arial" panose="020B0604020202020204" pitchFamily="34" charset="0"/>
                <a:cs typeface="Arial" panose="020B0604020202020204" pitchFamily="34" charset="0"/>
              </a:rPr>
              <a:t>Les ventes électroniques</a:t>
            </a:r>
          </a:p>
          <a:p>
            <a:pPr marL="285750" indent="-285750">
              <a:lnSpc>
                <a:spcPct val="200000"/>
              </a:lnSpc>
              <a:buFont typeface="Courier New" panose="02070309020205020404" pitchFamily="49" charset="0"/>
              <a:buChar char="o"/>
            </a:pPr>
            <a:r>
              <a:rPr lang="fr-FR" sz="1600" dirty="0" smtClean="0">
                <a:solidFill>
                  <a:srgbClr val="898989"/>
                </a:solidFill>
                <a:latin typeface="Arial" panose="020B0604020202020204" pitchFamily="34" charset="0"/>
                <a:cs typeface="Arial" panose="020B0604020202020204" pitchFamily="34" charset="0"/>
              </a:rPr>
              <a:t>L’internationalisation des ventes</a:t>
            </a:r>
          </a:p>
        </p:txBody>
      </p:sp>
      <p:sp>
        <p:nvSpPr>
          <p:cNvPr id="8"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67227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cteur droit 2"/>
          <p:cNvCxnSpPr/>
          <p:nvPr/>
        </p:nvCxnSpPr>
        <p:spPr>
          <a:xfrm>
            <a:off x="5008654" y="2075688"/>
            <a:ext cx="0" cy="4198006"/>
          </a:xfrm>
          <a:prstGeom prst="line">
            <a:avLst/>
          </a:prstGeom>
          <a:ln>
            <a:solidFill>
              <a:srgbClr val="A95EA5"/>
            </a:solidFill>
          </a:ln>
        </p:spPr>
        <p:style>
          <a:lnRef idx="1">
            <a:schemeClr val="accent1"/>
          </a:lnRef>
          <a:fillRef idx="0">
            <a:schemeClr val="accent1"/>
          </a:fillRef>
          <a:effectRef idx="0">
            <a:schemeClr val="accent1"/>
          </a:effectRef>
          <a:fontRef idx="minor">
            <a:schemeClr val="tx1"/>
          </a:fontRef>
        </p:style>
      </p:cxnSp>
      <p:sp>
        <p:nvSpPr>
          <p:cNvPr id="6" name="Titre 5"/>
          <p:cNvSpPr>
            <a:spLocks noGrp="1"/>
          </p:cNvSpPr>
          <p:nvPr>
            <p:ph type="title"/>
          </p:nvPr>
        </p:nvSpPr>
        <p:spPr>
          <a:xfrm>
            <a:off x="404261" y="294392"/>
            <a:ext cx="7834964" cy="540000"/>
          </a:xfrm>
        </p:spPr>
        <p:txBody>
          <a:bodyPr>
            <a:normAutofit/>
          </a:bodyPr>
          <a:lstStyle/>
          <a:p>
            <a:pPr marL="357188"/>
            <a:r>
              <a:rPr lang="fr-FR" sz="2000" b="0" dirty="0" smtClean="0"/>
              <a:t>Les ventes de gré à gré</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32</a:t>
            </a:fld>
            <a:endParaRPr lang="fr-FR">
              <a:latin typeface="Arial" panose="020B0604020202020204" pitchFamily="34" charset="0"/>
              <a:cs typeface="Arial" panose="020B0604020202020204" pitchFamily="34" charset="0"/>
            </a:endParaRPr>
          </a:p>
        </p:txBody>
      </p:sp>
      <p:sp>
        <p:nvSpPr>
          <p:cNvPr id="5" name="Rectangle 4"/>
          <p:cNvSpPr/>
          <p:nvPr/>
        </p:nvSpPr>
        <p:spPr>
          <a:xfrm>
            <a:off x="404261" y="923066"/>
            <a:ext cx="8018179" cy="800219"/>
          </a:xfrm>
          <a:prstGeom prst="rect">
            <a:avLst/>
          </a:prstGeom>
        </p:spPr>
        <p:txBody>
          <a:bodyPr wrap="square">
            <a:spAutoFit/>
          </a:bodyPr>
          <a:lstStyle/>
          <a:p>
            <a:r>
              <a:rPr lang="fr-FR" sz="2800" i="1" dirty="0" smtClean="0">
                <a:solidFill>
                  <a:srgbClr val="A30B3B"/>
                </a:solidFill>
                <a:latin typeface="Arial" panose="020B0604020202020204" pitchFamily="34" charset="0"/>
                <a:cs typeface="Arial" panose="020B0604020202020204" pitchFamily="34" charset="0"/>
              </a:rPr>
              <a:t>66 opérateurs </a:t>
            </a:r>
            <a:r>
              <a:rPr lang="fr-FR" i="1" dirty="0" smtClean="0">
                <a:solidFill>
                  <a:srgbClr val="70849D"/>
                </a:solidFill>
                <a:latin typeface="Arial" panose="020B0604020202020204" pitchFamily="34" charset="0"/>
                <a:cs typeface="Arial" panose="020B0604020202020204" pitchFamily="34" charset="0"/>
              </a:rPr>
              <a:t>ont déclaré avoir réalisé des ventes de gré à gré en 2015 (contre 51 en 2014, soit </a:t>
            </a:r>
            <a:r>
              <a:rPr lang="fr-FR" i="1" dirty="0" smtClean="0">
                <a:solidFill>
                  <a:srgbClr val="A30B3B"/>
                </a:solidFill>
                <a:latin typeface="Arial" panose="020B0604020202020204" pitchFamily="34" charset="0"/>
                <a:cs typeface="Arial" panose="020B0604020202020204" pitchFamily="34" charset="0"/>
              </a:rPr>
              <a:t>+29%</a:t>
            </a:r>
            <a:r>
              <a:rPr lang="fr-FR" i="1" dirty="0" smtClean="0">
                <a:solidFill>
                  <a:srgbClr val="898989"/>
                </a:solidFill>
                <a:latin typeface="Arial" panose="020B0604020202020204" pitchFamily="34" charset="0"/>
                <a:cs typeface="Arial" panose="020B0604020202020204" pitchFamily="34" charset="0"/>
              </a:rPr>
              <a:t>)</a:t>
            </a:r>
          </a:p>
        </p:txBody>
      </p:sp>
      <p:sp>
        <p:nvSpPr>
          <p:cNvPr id="17"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36" name="Rectangle 35"/>
          <p:cNvSpPr/>
          <p:nvPr/>
        </p:nvSpPr>
        <p:spPr>
          <a:xfrm>
            <a:off x="5920927" y="3281412"/>
            <a:ext cx="2726757" cy="954107"/>
          </a:xfrm>
          <a:prstGeom prst="rect">
            <a:avLst/>
          </a:prstGeom>
        </p:spPr>
        <p:txBody>
          <a:bodyPr wrap="square">
            <a:spAutoFit/>
          </a:bodyPr>
          <a:lstStyle/>
          <a:p>
            <a:pPr algn="ctr"/>
            <a:r>
              <a:rPr lang="fr-FR" sz="1400" dirty="0" smtClean="0">
                <a:solidFill>
                  <a:srgbClr val="604A7B"/>
                </a:solidFill>
                <a:latin typeface="Arial" panose="020B0604020202020204" pitchFamily="34" charset="0"/>
                <a:cs typeface="Arial" panose="020B0604020202020204" pitchFamily="34" charset="0"/>
              </a:rPr>
              <a:t>Poids des ventes de gré à gré par rapport aux enchères </a:t>
            </a:r>
          </a:p>
          <a:p>
            <a:pPr algn="ctr"/>
            <a:r>
              <a:rPr lang="fr-FR" sz="1400" dirty="0" smtClean="0">
                <a:solidFill>
                  <a:srgbClr val="604A7B"/>
                </a:solidFill>
                <a:latin typeface="Arial" panose="020B0604020202020204" pitchFamily="34" charset="0"/>
                <a:cs typeface="Arial" panose="020B0604020202020204" pitchFamily="34" charset="0"/>
              </a:rPr>
              <a:t>(pour les OVV réalisant des ventes de gré à gré)</a:t>
            </a:r>
          </a:p>
        </p:txBody>
      </p:sp>
      <p:sp>
        <p:nvSpPr>
          <p:cNvPr id="37" name="Rectangle 36"/>
          <p:cNvSpPr/>
          <p:nvPr/>
        </p:nvSpPr>
        <p:spPr>
          <a:xfrm>
            <a:off x="5548544" y="4509513"/>
            <a:ext cx="1007769" cy="523220"/>
          </a:xfrm>
          <a:prstGeom prst="rect">
            <a:avLst/>
          </a:prstGeom>
        </p:spPr>
        <p:txBody>
          <a:bodyPr wrap="square">
            <a:spAutoFit/>
          </a:bodyPr>
          <a:lstStyle/>
          <a:p>
            <a:pPr algn="ctr"/>
            <a:r>
              <a:rPr lang="fr-FR" sz="1400" dirty="0">
                <a:solidFill>
                  <a:srgbClr val="604A7B"/>
                </a:solidFill>
                <a:latin typeface="Arial" panose="020B0604020202020204" pitchFamily="34" charset="0"/>
                <a:cs typeface="Arial" panose="020B0604020202020204" pitchFamily="34" charset="0"/>
              </a:rPr>
              <a:t>Ventes de gré à gré</a:t>
            </a:r>
          </a:p>
        </p:txBody>
      </p:sp>
      <p:sp>
        <p:nvSpPr>
          <p:cNvPr id="38" name="Rectangle 37"/>
          <p:cNvSpPr/>
          <p:nvPr/>
        </p:nvSpPr>
        <p:spPr>
          <a:xfrm>
            <a:off x="8182530" y="4377368"/>
            <a:ext cx="995195" cy="738664"/>
          </a:xfrm>
          <a:prstGeom prst="rect">
            <a:avLst/>
          </a:prstGeom>
        </p:spPr>
        <p:txBody>
          <a:bodyPr wrap="square">
            <a:spAutoFit/>
          </a:bodyPr>
          <a:lstStyle/>
          <a:p>
            <a:pPr algn="ctr"/>
            <a:r>
              <a:rPr lang="fr-FR" sz="1400" dirty="0">
                <a:solidFill>
                  <a:srgbClr val="604A7B"/>
                </a:solidFill>
                <a:latin typeface="Arial" panose="020B0604020202020204" pitchFamily="34" charset="0"/>
                <a:cs typeface="Arial" panose="020B0604020202020204" pitchFamily="34" charset="0"/>
              </a:rPr>
              <a:t>Ventes aux enchères</a:t>
            </a:r>
          </a:p>
        </p:txBody>
      </p:sp>
      <p:sp>
        <p:nvSpPr>
          <p:cNvPr id="11" name="Flèche droite 10"/>
          <p:cNvSpPr/>
          <p:nvPr/>
        </p:nvSpPr>
        <p:spPr>
          <a:xfrm>
            <a:off x="4760884" y="4615933"/>
            <a:ext cx="495540" cy="310379"/>
          </a:xfrm>
          <a:prstGeom prst="rightArrow">
            <a:avLst>
              <a:gd name="adj1" fmla="val 50000"/>
              <a:gd name="adj2" fmla="val 48181"/>
            </a:avLst>
          </a:prstGeom>
          <a:solidFill>
            <a:srgbClr val="604A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26" name="Objet 25"/>
          <p:cNvGraphicFramePr>
            <a:graphicFrameLocks noChangeAspect="1"/>
          </p:cNvGraphicFramePr>
          <p:nvPr>
            <p:extLst>
              <p:ext uri="{D42A27DB-BD31-4B8C-83A1-F6EECF244321}">
                <p14:modId xmlns:p14="http://schemas.microsoft.com/office/powerpoint/2010/main" val="4200907476"/>
              </p:ext>
            </p:extLst>
          </p:nvPr>
        </p:nvGraphicFramePr>
        <p:xfrm>
          <a:off x="1338370" y="4245568"/>
          <a:ext cx="2738394" cy="2774340"/>
        </p:xfrm>
        <a:graphic>
          <a:graphicData uri="http://schemas.openxmlformats.org/presentationml/2006/ole">
            <mc:AlternateContent xmlns:mc="http://schemas.openxmlformats.org/markup-compatibility/2006">
              <mc:Choice xmlns:v="urn:schemas-microsoft-com:vml" Requires="v">
                <p:oleObj spid="_x0000_s42350" name="Worksheet" r:id="rId4" imgW="3857743" imgH="3905223" progId="Excel.Sheet.12">
                  <p:link updateAutomatic="1"/>
                </p:oleObj>
              </mc:Choice>
              <mc:Fallback>
                <p:oleObj name="Worksheet" r:id="rId4" imgW="3857743" imgH="3905223" progId="Excel.Sheet.12">
                  <p:link updateAutomatic="1"/>
                  <p:pic>
                    <p:nvPicPr>
                      <p:cNvPr id="0" name=""/>
                      <p:cNvPicPr/>
                      <p:nvPr/>
                    </p:nvPicPr>
                    <p:blipFill>
                      <a:blip r:embed="rId5"/>
                      <a:stretch>
                        <a:fillRect/>
                      </a:stretch>
                    </p:blipFill>
                    <p:spPr>
                      <a:xfrm>
                        <a:off x="1338370" y="4245568"/>
                        <a:ext cx="2738394" cy="2774340"/>
                      </a:xfrm>
                      <a:prstGeom prst="rect">
                        <a:avLst/>
                      </a:prstGeom>
                    </p:spPr>
                  </p:pic>
                </p:oleObj>
              </mc:Fallback>
            </mc:AlternateContent>
          </a:graphicData>
        </a:graphic>
      </p:graphicFrame>
      <p:sp>
        <p:nvSpPr>
          <p:cNvPr id="14" name="Rectangle 13"/>
          <p:cNvSpPr/>
          <p:nvPr/>
        </p:nvSpPr>
        <p:spPr>
          <a:xfrm>
            <a:off x="545103" y="1937117"/>
            <a:ext cx="4693397" cy="800219"/>
          </a:xfrm>
          <a:prstGeom prst="rect">
            <a:avLst/>
          </a:prstGeom>
        </p:spPr>
        <p:txBody>
          <a:bodyPr wrap="square">
            <a:spAutoFit/>
          </a:bodyPr>
          <a:lstStyle/>
          <a:p>
            <a:pPr lvl="0" algn="ctr"/>
            <a:r>
              <a:rPr lang="fr-FR" sz="2800" i="1" dirty="0" smtClean="0">
                <a:solidFill>
                  <a:srgbClr val="A30B3B"/>
                </a:solidFill>
                <a:latin typeface="Arial" panose="020B0604020202020204" pitchFamily="34" charset="0"/>
                <a:cs typeface="Arial" panose="020B0604020202020204" pitchFamily="34" charset="0"/>
              </a:rPr>
              <a:t>93 </a:t>
            </a:r>
            <a:r>
              <a:rPr lang="fr-FR" sz="2800" i="1" dirty="0">
                <a:solidFill>
                  <a:srgbClr val="A30B3B"/>
                </a:solidFill>
                <a:latin typeface="Arial" panose="020B0604020202020204" pitchFamily="34" charset="0"/>
                <a:cs typeface="Arial" panose="020B0604020202020204" pitchFamily="34" charset="0"/>
              </a:rPr>
              <a:t>M€ </a:t>
            </a:r>
            <a:r>
              <a:rPr lang="fr-FR" dirty="0">
                <a:solidFill>
                  <a:srgbClr val="70849D"/>
                </a:solidFill>
                <a:latin typeface="Arial" panose="020B0604020202020204" pitchFamily="34" charset="0"/>
                <a:cs typeface="Arial" panose="020B0604020202020204" pitchFamily="34" charset="0"/>
              </a:rPr>
              <a:t>de ventes de gré à gré </a:t>
            </a:r>
            <a:endParaRPr lang="fr-FR" dirty="0" smtClean="0">
              <a:solidFill>
                <a:srgbClr val="70849D"/>
              </a:solidFill>
              <a:latin typeface="Arial" panose="020B0604020202020204" pitchFamily="34" charset="0"/>
              <a:cs typeface="Arial" panose="020B0604020202020204" pitchFamily="34" charset="0"/>
            </a:endParaRPr>
          </a:p>
          <a:p>
            <a:pPr lvl="0" algn="ctr"/>
            <a:r>
              <a:rPr lang="fr-FR" dirty="0" smtClean="0">
                <a:solidFill>
                  <a:srgbClr val="70849D"/>
                </a:solidFill>
                <a:latin typeface="Arial" panose="020B0604020202020204" pitchFamily="34" charset="0"/>
                <a:cs typeface="Arial" panose="020B0604020202020204" pitchFamily="34" charset="0"/>
              </a:rPr>
              <a:t>(</a:t>
            </a:r>
            <a:r>
              <a:rPr lang="fr-FR" dirty="0">
                <a:solidFill>
                  <a:srgbClr val="70849D"/>
                </a:solidFill>
                <a:latin typeface="Arial" panose="020B0604020202020204" pitchFamily="34" charset="0"/>
                <a:cs typeface="Arial" panose="020B0604020202020204" pitchFamily="34" charset="0"/>
              </a:rPr>
              <a:t>71M€ en 2014, soit </a:t>
            </a:r>
            <a:r>
              <a:rPr lang="fr-FR" i="1" dirty="0" smtClean="0">
                <a:solidFill>
                  <a:srgbClr val="A30B3B"/>
                </a:solidFill>
                <a:latin typeface="Arial" panose="020B0604020202020204" pitchFamily="34" charset="0"/>
                <a:cs typeface="Arial" panose="020B0604020202020204" pitchFamily="34" charset="0"/>
              </a:rPr>
              <a:t>+31%</a:t>
            </a:r>
            <a:r>
              <a:rPr lang="fr-FR" dirty="0" smtClean="0">
                <a:solidFill>
                  <a:srgbClr val="898989"/>
                </a:solidFill>
                <a:latin typeface="Arial" panose="020B0604020202020204" pitchFamily="34" charset="0"/>
                <a:cs typeface="Arial" panose="020B0604020202020204" pitchFamily="34" charset="0"/>
              </a:rPr>
              <a:t>)</a:t>
            </a:r>
            <a:endParaRPr lang="fr-FR" dirty="0">
              <a:solidFill>
                <a:srgbClr val="898989"/>
              </a:solidFill>
              <a:latin typeface="Arial" panose="020B0604020202020204" pitchFamily="34" charset="0"/>
              <a:cs typeface="Arial" panose="020B0604020202020204" pitchFamily="34" charset="0"/>
            </a:endParaRPr>
          </a:p>
        </p:txBody>
      </p:sp>
      <p:sp>
        <p:nvSpPr>
          <p:cNvPr id="32" name="Rectangle 31"/>
          <p:cNvSpPr/>
          <p:nvPr/>
        </p:nvSpPr>
        <p:spPr>
          <a:xfrm>
            <a:off x="5548544" y="2771785"/>
            <a:ext cx="2913731" cy="297008"/>
          </a:xfrm>
          <a:prstGeom prst="rect">
            <a:avLst/>
          </a:prstGeom>
          <a:noFill/>
        </p:spPr>
        <p:txBody>
          <a:bodyPr wrap="square" anchor="ctr">
            <a:noAutofit/>
          </a:bodyPr>
          <a:lstStyle/>
          <a:p>
            <a:pPr algn="ctr"/>
            <a:r>
              <a:rPr lang="fr-FR" dirty="0" smtClean="0">
                <a:solidFill>
                  <a:srgbClr val="604A7B"/>
                </a:solidFill>
                <a:latin typeface="Arial" panose="020B0604020202020204" pitchFamily="34" charset="0"/>
                <a:cs typeface="Arial" panose="020B0604020202020204" pitchFamily="34" charset="0"/>
              </a:rPr>
              <a:t>Art &amp; Objets de collection</a:t>
            </a:r>
          </a:p>
        </p:txBody>
      </p:sp>
      <p:sp>
        <p:nvSpPr>
          <p:cNvPr id="34" name="Rectangle 33"/>
          <p:cNvSpPr/>
          <p:nvPr/>
        </p:nvSpPr>
        <p:spPr>
          <a:xfrm>
            <a:off x="2779271" y="4085580"/>
            <a:ext cx="2541044" cy="709751"/>
          </a:xfrm>
          <a:prstGeom prst="rect">
            <a:avLst/>
          </a:prstGeom>
          <a:noFill/>
        </p:spPr>
        <p:txBody>
          <a:bodyPr wrap="square" anchor="ctr">
            <a:noAutofit/>
          </a:bodyPr>
          <a:lstStyle/>
          <a:p>
            <a:pPr algn="ctr"/>
            <a:r>
              <a:rPr lang="fr-FR" dirty="0" smtClean="0">
                <a:solidFill>
                  <a:srgbClr val="604A7B"/>
                </a:solidFill>
                <a:latin typeface="Arial" panose="020B0604020202020204" pitchFamily="34" charset="0"/>
                <a:cs typeface="Arial" panose="020B0604020202020204" pitchFamily="34" charset="0"/>
              </a:rPr>
              <a:t>Art &amp; Objets de collection</a:t>
            </a:r>
          </a:p>
          <a:p>
            <a:pPr algn="ctr"/>
            <a:r>
              <a:rPr lang="fr-FR" b="1" i="1" dirty="0" smtClean="0">
                <a:solidFill>
                  <a:srgbClr val="604A7B"/>
                </a:solidFill>
                <a:latin typeface="Arial" panose="020B0604020202020204" pitchFamily="34" charset="0"/>
                <a:cs typeface="Arial" panose="020B0604020202020204" pitchFamily="34" charset="0"/>
              </a:rPr>
              <a:t>92,7 M€</a:t>
            </a:r>
            <a:endParaRPr lang="fr-FR" b="1" i="1" dirty="0">
              <a:solidFill>
                <a:srgbClr val="604A7B"/>
              </a:solidFill>
              <a:latin typeface="Arial" panose="020B0604020202020204" pitchFamily="34" charset="0"/>
              <a:cs typeface="Arial" panose="020B0604020202020204" pitchFamily="34" charset="0"/>
            </a:endParaRPr>
          </a:p>
        </p:txBody>
      </p:sp>
      <p:sp>
        <p:nvSpPr>
          <p:cNvPr id="39" name="Rectangle 38"/>
          <p:cNvSpPr/>
          <p:nvPr/>
        </p:nvSpPr>
        <p:spPr>
          <a:xfrm>
            <a:off x="-119053" y="3930699"/>
            <a:ext cx="2955514" cy="629693"/>
          </a:xfrm>
          <a:prstGeom prst="rect">
            <a:avLst/>
          </a:prstGeom>
          <a:noFill/>
        </p:spPr>
        <p:txBody>
          <a:bodyPr wrap="square" anchor="ctr">
            <a:noAutofit/>
          </a:bodyPr>
          <a:lstStyle/>
          <a:p>
            <a:pPr algn="ctr"/>
            <a:r>
              <a:rPr lang="fr-FR" dirty="0" smtClean="0">
                <a:solidFill>
                  <a:srgbClr val="E46C0A"/>
                </a:solidFill>
                <a:latin typeface="Arial" panose="020B0604020202020204" pitchFamily="34" charset="0"/>
                <a:cs typeface="Arial" panose="020B0604020202020204" pitchFamily="34" charset="0"/>
              </a:rPr>
              <a:t>VO &amp; Matériel industriel</a:t>
            </a:r>
          </a:p>
          <a:p>
            <a:pPr algn="ctr"/>
            <a:r>
              <a:rPr lang="fr-FR" b="1" i="1" dirty="0" smtClean="0">
                <a:solidFill>
                  <a:srgbClr val="E46C0A"/>
                </a:solidFill>
                <a:latin typeface="Arial" panose="020B0604020202020204" pitchFamily="34" charset="0"/>
                <a:cs typeface="Arial" panose="020B0604020202020204" pitchFamily="34" charset="0"/>
              </a:rPr>
              <a:t>0,49 M€</a:t>
            </a:r>
            <a:endParaRPr lang="fr-FR" i="1" dirty="0">
              <a:solidFill>
                <a:srgbClr val="E46C0A"/>
              </a:solidFill>
              <a:latin typeface="Arial" panose="020B0604020202020204" pitchFamily="34" charset="0"/>
              <a:cs typeface="Arial" panose="020B0604020202020204" pitchFamily="34" charset="0"/>
            </a:endParaRPr>
          </a:p>
        </p:txBody>
      </p:sp>
      <p:pic>
        <p:nvPicPr>
          <p:cNvPr id="21" name="Image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800470" y="3211604"/>
            <a:ext cx="307420" cy="719095"/>
          </a:xfrm>
          <a:prstGeom prst="rect">
            <a:avLst/>
          </a:prstGeom>
        </p:spPr>
      </p:pic>
      <p:pic>
        <p:nvPicPr>
          <p:cNvPr id="23" name="Image 2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54748" y="3560120"/>
            <a:ext cx="1007912" cy="368565"/>
          </a:xfrm>
          <a:prstGeom prst="rect">
            <a:avLst/>
          </a:prstGeom>
        </p:spPr>
      </p:pic>
      <p:pic>
        <p:nvPicPr>
          <p:cNvPr id="24" name="Imag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02222" y="1998778"/>
            <a:ext cx="307420" cy="719095"/>
          </a:xfrm>
          <a:prstGeom prst="rect">
            <a:avLst/>
          </a:prstGeom>
        </p:spPr>
      </p:pic>
      <p:graphicFrame>
        <p:nvGraphicFramePr>
          <p:cNvPr id="2" name="Objet 1"/>
          <p:cNvGraphicFramePr>
            <a:graphicFrameLocks noChangeAspect="1"/>
          </p:cNvGraphicFramePr>
          <p:nvPr>
            <p:extLst>
              <p:ext uri="{D42A27DB-BD31-4B8C-83A1-F6EECF244321}">
                <p14:modId xmlns:p14="http://schemas.microsoft.com/office/powerpoint/2010/main" val="4082040446"/>
              </p:ext>
            </p:extLst>
          </p:nvPr>
        </p:nvGraphicFramePr>
        <p:xfrm>
          <a:off x="5820993" y="3879106"/>
          <a:ext cx="2876219" cy="2868107"/>
        </p:xfrm>
        <a:graphic>
          <a:graphicData uri="http://schemas.openxmlformats.org/presentationml/2006/ole">
            <mc:AlternateContent xmlns:mc="http://schemas.openxmlformats.org/markup-compatibility/2006">
              <mc:Choice xmlns:v="urn:schemas-microsoft-com:vml" Requires="v">
                <p:oleObj spid="_x0000_s42351" name="Worksheet" r:id="rId8" imgW="3939414" imgH="3928821" progId="Excel.Sheet.12">
                  <p:link updateAutomatic="1"/>
                </p:oleObj>
              </mc:Choice>
              <mc:Fallback>
                <p:oleObj name="Worksheet" r:id="rId8" imgW="3939414" imgH="3928821" progId="Excel.Sheet.12">
                  <p:link updateAutomatic="1"/>
                  <p:pic>
                    <p:nvPicPr>
                      <p:cNvPr id="0" name=""/>
                      <p:cNvPicPr/>
                      <p:nvPr/>
                    </p:nvPicPr>
                    <p:blipFill>
                      <a:blip r:embed="rId9"/>
                      <a:stretch>
                        <a:fillRect/>
                      </a:stretch>
                    </p:blipFill>
                    <p:spPr>
                      <a:xfrm>
                        <a:off x="5820993" y="3879106"/>
                        <a:ext cx="2876219" cy="2868107"/>
                      </a:xfrm>
                      <a:prstGeom prst="rect">
                        <a:avLst/>
                      </a:prstGeom>
                    </p:spPr>
                  </p:pic>
                </p:oleObj>
              </mc:Fallback>
            </mc:AlternateContent>
          </a:graphicData>
        </a:graphic>
      </p:graphicFrame>
    </p:spTree>
    <p:extLst>
      <p:ext uri="{BB962C8B-B14F-4D97-AF65-F5344CB8AC3E}">
        <p14:creationId xmlns:p14="http://schemas.microsoft.com/office/powerpoint/2010/main" val="12549634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rmAutofit/>
          </a:bodyPr>
          <a:lstStyle/>
          <a:p>
            <a:pPr marL="357188"/>
            <a:r>
              <a:rPr lang="fr-FR" sz="2000" b="0" dirty="0" smtClean="0"/>
              <a:t>Résultats de l’enquête annuelle 2015</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33</a:t>
            </a:fld>
            <a:endParaRPr lang="fr-FR">
              <a:latin typeface="Arial" panose="020B0604020202020204" pitchFamily="34" charset="0"/>
              <a:cs typeface="Arial" panose="020B0604020202020204" pitchFamily="34" charset="0"/>
            </a:endParaRPr>
          </a:p>
        </p:txBody>
      </p:sp>
      <p:sp>
        <p:nvSpPr>
          <p:cNvPr id="5" name="Rectangle 4"/>
          <p:cNvSpPr/>
          <p:nvPr/>
        </p:nvSpPr>
        <p:spPr>
          <a:xfrm>
            <a:off x="468269" y="1333214"/>
            <a:ext cx="8392266" cy="3108543"/>
          </a:xfrm>
          <a:prstGeom prst="rect">
            <a:avLst/>
          </a:prstGeom>
        </p:spPr>
        <p:txBody>
          <a:bodyPr wrap="square">
            <a:spAutoFit/>
          </a:bodyPr>
          <a:lstStyle/>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Les opérateurs de ventes volontaires</a:t>
            </a:r>
          </a:p>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 marché national</a:t>
            </a:r>
          </a:p>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 secteur « Chevaux »</a:t>
            </a:r>
          </a:p>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Les ventes de gré à </a:t>
            </a:r>
            <a:r>
              <a:rPr lang="fr-FR" sz="1600" dirty="0" smtClean="0">
                <a:solidFill>
                  <a:srgbClr val="898989"/>
                </a:solidFill>
                <a:latin typeface="Arial" panose="020B0604020202020204" pitchFamily="34" charset="0"/>
                <a:cs typeface="Arial" panose="020B0604020202020204" pitchFamily="34" charset="0"/>
              </a:rPr>
              <a:t>gré</a:t>
            </a:r>
          </a:p>
          <a:p>
            <a:r>
              <a:rPr lang="fr-FR" sz="3600" dirty="0">
                <a:solidFill>
                  <a:srgbClr val="26334C"/>
                </a:solidFill>
                <a:latin typeface="Arial" panose="020B0604020202020204" pitchFamily="34" charset="0"/>
                <a:cs typeface="Arial" panose="020B0604020202020204" pitchFamily="34" charset="0"/>
              </a:rPr>
              <a:t>Les ventes électroniques</a:t>
            </a:r>
          </a:p>
          <a:p>
            <a:pPr marL="285750" indent="-285750">
              <a:lnSpc>
                <a:spcPct val="200000"/>
              </a:lnSpc>
              <a:buFont typeface="Courier New" panose="02070309020205020404" pitchFamily="49" charset="0"/>
              <a:buChar char="o"/>
            </a:pPr>
            <a:r>
              <a:rPr lang="fr-FR" sz="1600" dirty="0" smtClean="0">
                <a:solidFill>
                  <a:srgbClr val="898989"/>
                </a:solidFill>
                <a:latin typeface="Arial" panose="020B0604020202020204" pitchFamily="34" charset="0"/>
                <a:cs typeface="Arial" panose="020B0604020202020204" pitchFamily="34" charset="0"/>
              </a:rPr>
              <a:t>L’internationalisation des ventes</a:t>
            </a:r>
          </a:p>
        </p:txBody>
      </p:sp>
      <p:sp>
        <p:nvSpPr>
          <p:cNvPr id="8"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33143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t 2"/>
          <p:cNvGraphicFramePr>
            <a:graphicFrameLocks noChangeAspect="1"/>
          </p:cNvGraphicFramePr>
          <p:nvPr>
            <p:extLst>
              <p:ext uri="{D42A27DB-BD31-4B8C-83A1-F6EECF244321}">
                <p14:modId xmlns:p14="http://schemas.microsoft.com/office/powerpoint/2010/main" val="294646594"/>
              </p:ext>
            </p:extLst>
          </p:nvPr>
        </p:nvGraphicFramePr>
        <p:xfrm>
          <a:off x="967436" y="2050396"/>
          <a:ext cx="3154753" cy="2401272"/>
        </p:xfrm>
        <a:graphic>
          <a:graphicData uri="http://schemas.openxmlformats.org/presentationml/2006/ole">
            <mc:AlternateContent xmlns:mc="http://schemas.openxmlformats.org/markup-compatibility/2006">
              <mc:Choice xmlns:v="urn:schemas-microsoft-com:vml" Requires="v">
                <p:oleObj spid="_x0000_s47643" name="Worksheet" r:id="rId4" imgW="5581616" imgH="4248085" progId="Excel.Sheet.12">
                  <p:link updateAutomatic="1"/>
                </p:oleObj>
              </mc:Choice>
              <mc:Fallback>
                <p:oleObj name="Worksheet" r:id="rId4" imgW="5581616" imgH="4248085" progId="Excel.Sheet.12">
                  <p:link updateAutomatic="1"/>
                  <p:pic>
                    <p:nvPicPr>
                      <p:cNvPr id="0" name=""/>
                      <p:cNvPicPr/>
                      <p:nvPr/>
                    </p:nvPicPr>
                    <p:blipFill>
                      <a:blip r:embed="rId5"/>
                      <a:stretch>
                        <a:fillRect/>
                      </a:stretch>
                    </p:blipFill>
                    <p:spPr>
                      <a:xfrm>
                        <a:off x="967436" y="2050396"/>
                        <a:ext cx="3154753" cy="2401272"/>
                      </a:xfrm>
                      <a:prstGeom prst="rect">
                        <a:avLst/>
                      </a:prstGeom>
                    </p:spPr>
                  </p:pic>
                </p:oleObj>
              </mc:Fallback>
            </mc:AlternateContent>
          </a:graphicData>
        </a:graphic>
      </p:graphicFrame>
      <p:sp>
        <p:nvSpPr>
          <p:cNvPr id="6" name="Titre 5"/>
          <p:cNvSpPr>
            <a:spLocks noGrp="1"/>
          </p:cNvSpPr>
          <p:nvPr>
            <p:ph type="title"/>
          </p:nvPr>
        </p:nvSpPr>
        <p:spPr>
          <a:xfrm>
            <a:off x="404261" y="294392"/>
            <a:ext cx="7834964" cy="540000"/>
          </a:xfrm>
        </p:spPr>
        <p:txBody>
          <a:bodyPr>
            <a:normAutofit/>
          </a:bodyPr>
          <a:lstStyle/>
          <a:p>
            <a:pPr marL="357188"/>
            <a:r>
              <a:rPr lang="fr-FR" sz="2000" b="0" dirty="0" smtClean="0"/>
              <a:t>Les ventes électroniques</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34</a:t>
            </a:fld>
            <a:endParaRPr lang="fr-FR">
              <a:latin typeface="Arial" panose="020B0604020202020204" pitchFamily="34" charset="0"/>
              <a:cs typeface="Arial" panose="020B0604020202020204" pitchFamily="34" charset="0"/>
            </a:endParaRPr>
          </a:p>
        </p:txBody>
      </p:sp>
      <p:sp>
        <p:nvSpPr>
          <p:cNvPr id="10"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8" name="Rectangle 7"/>
          <p:cNvSpPr/>
          <p:nvPr/>
        </p:nvSpPr>
        <p:spPr>
          <a:xfrm>
            <a:off x="404261" y="1094260"/>
            <a:ext cx="8593200" cy="738664"/>
          </a:xfrm>
          <a:prstGeom prst="rect">
            <a:avLst/>
          </a:prstGeom>
        </p:spPr>
        <p:txBody>
          <a:bodyPr wrap="square">
            <a:spAutoFit/>
          </a:bodyPr>
          <a:lstStyle/>
          <a:p>
            <a:r>
              <a:rPr lang="fr-FR" sz="2800" i="1" dirty="0" smtClean="0">
                <a:solidFill>
                  <a:srgbClr val="A30B3B"/>
                </a:solidFill>
                <a:latin typeface="Arial" panose="020B0604020202020204" pitchFamily="34" charset="0"/>
                <a:cs typeface="Arial" panose="020B0604020202020204" pitchFamily="34" charset="0"/>
              </a:rPr>
              <a:t>828 M€ </a:t>
            </a:r>
            <a:r>
              <a:rPr lang="fr-FR" i="1" dirty="0" smtClean="0">
                <a:solidFill>
                  <a:srgbClr val="70849D"/>
                </a:solidFill>
                <a:latin typeface="Arial" panose="020B0604020202020204" pitchFamily="34" charset="0"/>
                <a:cs typeface="Arial" panose="020B0604020202020204" pitchFamily="34" charset="0"/>
              </a:rPr>
              <a:t>adjugés par voie électronique en 2015 </a:t>
            </a:r>
            <a:r>
              <a:rPr lang="fr-FR" sz="2800" i="1" dirty="0" smtClean="0">
                <a:solidFill>
                  <a:srgbClr val="A30B3B"/>
                </a:solidFill>
                <a:latin typeface="Arial" panose="020B0604020202020204" pitchFamily="34" charset="0"/>
                <a:cs typeface="Arial" panose="020B0604020202020204" pitchFamily="34" charset="0"/>
              </a:rPr>
              <a:t>+31% </a:t>
            </a:r>
            <a:r>
              <a:rPr lang="fr-FR" i="1" dirty="0" smtClean="0">
                <a:solidFill>
                  <a:srgbClr val="70849D"/>
                </a:solidFill>
                <a:latin typeface="Arial" panose="020B0604020202020204" pitchFamily="34" charset="0"/>
                <a:cs typeface="Arial" panose="020B0604020202020204" pitchFamily="34" charset="0"/>
              </a:rPr>
              <a:t>par rapport à 2014</a:t>
            </a:r>
          </a:p>
          <a:p>
            <a:r>
              <a:rPr lang="fr-FR" sz="1400" i="1" dirty="0">
                <a:solidFill>
                  <a:srgbClr val="A30B3B"/>
                </a:solidFill>
                <a:latin typeface="Arial" panose="020B0604020202020204" pitchFamily="34" charset="0"/>
                <a:cs typeface="Arial" panose="020B0604020202020204" pitchFamily="34" charset="0"/>
              </a:rPr>
              <a:t>289</a:t>
            </a:r>
            <a:r>
              <a:rPr lang="fr-FR" sz="1400" i="1" dirty="0" smtClean="0">
                <a:solidFill>
                  <a:srgbClr val="70849D"/>
                </a:solidFill>
                <a:latin typeface="Arial" panose="020B0604020202020204" pitchFamily="34" charset="0"/>
                <a:cs typeface="Arial" panose="020B0604020202020204" pitchFamily="34" charset="0"/>
              </a:rPr>
              <a:t> opérateurs déclarent une activité de ventes électroniques (247 en 2014)</a:t>
            </a:r>
            <a:endParaRPr lang="fr-FR" i="1" dirty="0" smtClean="0">
              <a:solidFill>
                <a:srgbClr val="70849D"/>
              </a:solidFill>
              <a:latin typeface="Arial" panose="020B0604020202020204" pitchFamily="34" charset="0"/>
              <a:cs typeface="Arial" panose="020B0604020202020204" pitchFamily="34" charset="0"/>
            </a:endParaRPr>
          </a:p>
        </p:txBody>
      </p:sp>
      <p:graphicFrame>
        <p:nvGraphicFramePr>
          <p:cNvPr id="29" name="Objet 28"/>
          <p:cNvGraphicFramePr>
            <a:graphicFrameLocks noChangeAspect="1"/>
          </p:cNvGraphicFramePr>
          <p:nvPr>
            <p:extLst>
              <p:ext uri="{D42A27DB-BD31-4B8C-83A1-F6EECF244321}">
                <p14:modId xmlns:p14="http://schemas.microsoft.com/office/powerpoint/2010/main" val="859654558"/>
              </p:ext>
            </p:extLst>
          </p:nvPr>
        </p:nvGraphicFramePr>
        <p:xfrm>
          <a:off x="5970590" y="4044637"/>
          <a:ext cx="2237833" cy="2085843"/>
        </p:xfrm>
        <a:graphic>
          <a:graphicData uri="http://schemas.openxmlformats.org/presentationml/2006/ole">
            <mc:AlternateContent xmlns:mc="http://schemas.openxmlformats.org/markup-compatibility/2006">
              <mc:Choice xmlns:v="urn:schemas-microsoft-com:vml" Requires="v">
                <p:oleObj spid="_x0000_s47644" name="Worksheet" r:id="rId6" imgW="5010049" imgH="4667138" progId="Excel.Sheet.12">
                  <p:link updateAutomatic="1"/>
                </p:oleObj>
              </mc:Choice>
              <mc:Fallback>
                <p:oleObj name="Worksheet" r:id="rId6" imgW="5010049" imgH="4667138" progId="Excel.Sheet.12">
                  <p:link updateAutomatic="1"/>
                  <p:pic>
                    <p:nvPicPr>
                      <p:cNvPr id="0" name=""/>
                      <p:cNvPicPr/>
                      <p:nvPr/>
                    </p:nvPicPr>
                    <p:blipFill>
                      <a:blip r:embed="rId7"/>
                      <a:stretch>
                        <a:fillRect/>
                      </a:stretch>
                    </p:blipFill>
                    <p:spPr>
                      <a:xfrm>
                        <a:off x="5970590" y="4044637"/>
                        <a:ext cx="2237833" cy="2085843"/>
                      </a:xfrm>
                      <a:prstGeom prst="rect">
                        <a:avLst/>
                      </a:prstGeom>
                    </p:spPr>
                  </p:pic>
                </p:oleObj>
              </mc:Fallback>
            </mc:AlternateContent>
          </a:graphicData>
        </a:graphic>
      </p:graphicFrame>
      <p:sp>
        <p:nvSpPr>
          <p:cNvPr id="30" name="Rectangle 29"/>
          <p:cNvSpPr/>
          <p:nvPr/>
        </p:nvSpPr>
        <p:spPr>
          <a:xfrm>
            <a:off x="6788070" y="2592644"/>
            <a:ext cx="2323991" cy="460919"/>
          </a:xfrm>
          <a:prstGeom prst="rect">
            <a:avLst/>
          </a:prstGeom>
          <a:noFill/>
        </p:spPr>
        <p:txBody>
          <a:bodyPr wrap="square" anchor="ctr">
            <a:noAutofit/>
          </a:bodyPr>
          <a:lstStyle/>
          <a:p>
            <a:pPr algn="ctr"/>
            <a:r>
              <a:rPr lang="fr-FR" dirty="0" smtClean="0">
                <a:solidFill>
                  <a:srgbClr val="604A7B"/>
                </a:solidFill>
                <a:latin typeface="Arial" panose="020B0604020202020204" pitchFamily="34" charset="0"/>
                <a:cs typeface="Arial" panose="020B0604020202020204" pitchFamily="34" charset="0"/>
              </a:rPr>
              <a:t>Art &amp; Objets de collection </a:t>
            </a:r>
          </a:p>
          <a:p>
            <a:pPr algn="ctr"/>
            <a:r>
              <a:rPr lang="fr-FR" b="1" dirty="0" smtClean="0">
                <a:solidFill>
                  <a:srgbClr val="604A7B"/>
                </a:solidFill>
                <a:latin typeface="Arial" panose="020B0604020202020204" pitchFamily="34" charset="0"/>
                <a:cs typeface="Arial" panose="020B0604020202020204" pitchFamily="34" charset="0"/>
              </a:rPr>
              <a:t>116 M€</a:t>
            </a:r>
            <a:endParaRPr lang="fr-FR" b="1" dirty="0">
              <a:solidFill>
                <a:srgbClr val="604A7B"/>
              </a:solidFill>
              <a:latin typeface="Arial" panose="020B0604020202020204" pitchFamily="34" charset="0"/>
              <a:cs typeface="Arial" panose="020B0604020202020204" pitchFamily="34" charset="0"/>
            </a:endParaRPr>
          </a:p>
          <a:p>
            <a:pPr algn="ctr"/>
            <a:endParaRPr lang="fr-FR" sz="1400" dirty="0" smtClean="0">
              <a:solidFill>
                <a:srgbClr val="70849D"/>
              </a:solidFill>
              <a:latin typeface="Arial" panose="020B0604020202020204" pitchFamily="34" charset="0"/>
              <a:cs typeface="Arial" panose="020B0604020202020204" pitchFamily="34" charset="0"/>
            </a:endParaRPr>
          </a:p>
        </p:txBody>
      </p:sp>
      <p:sp>
        <p:nvSpPr>
          <p:cNvPr id="33" name="Rectangle 32"/>
          <p:cNvSpPr/>
          <p:nvPr/>
        </p:nvSpPr>
        <p:spPr>
          <a:xfrm>
            <a:off x="4539253" y="2417295"/>
            <a:ext cx="2248817" cy="629693"/>
          </a:xfrm>
          <a:prstGeom prst="rect">
            <a:avLst/>
          </a:prstGeom>
          <a:noFill/>
        </p:spPr>
        <p:txBody>
          <a:bodyPr wrap="square" anchor="ctr">
            <a:noAutofit/>
          </a:bodyPr>
          <a:lstStyle/>
          <a:p>
            <a:pPr algn="ctr"/>
            <a:r>
              <a:rPr lang="fr-FR" dirty="0" smtClean="0">
                <a:solidFill>
                  <a:srgbClr val="E46C0A"/>
                </a:solidFill>
                <a:latin typeface="Arial" panose="020B0604020202020204" pitchFamily="34" charset="0"/>
                <a:cs typeface="Arial" panose="020B0604020202020204" pitchFamily="34" charset="0"/>
              </a:rPr>
              <a:t>VO &amp; Matériel industriel</a:t>
            </a:r>
          </a:p>
          <a:p>
            <a:pPr algn="ctr"/>
            <a:r>
              <a:rPr lang="fr-FR" b="1" dirty="0" smtClean="0">
                <a:solidFill>
                  <a:srgbClr val="E46C0A"/>
                </a:solidFill>
                <a:latin typeface="Arial" panose="020B0604020202020204" pitchFamily="34" charset="0"/>
                <a:cs typeface="Arial" panose="020B0604020202020204" pitchFamily="34" charset="0"/>
              </a:rPr>
              <a:t>712 M€</a:t>
            </a:r>
          </a:p>
        </p:txBody>
      </p:sp>
      <p:sp>
        <p:nvSpPr>
          <p:cNvPr id="34" name="Rectangle 33"/>
          <p:cNvSpPr/>
          <p:nvPr/>
        </p:nvSpPr>
        <p:spPr>
          <a:xfrm>
            <a:off x="5057720" y="5214740"/>
            <a:ext cx="1211885" cy="307777"/>
          </a:xfrm>
          <a:prstGeom prst="rect">
            <a:avLst/>
          </a:prstGeom>
        </p:spPr>
        <p:txBody>
          <a:bodyPr wrap="square">
            <a:spAutoFit/>
          </a:bodyPr>
          <a:lstStyle/>
          <a:p>
            <a:r>
              <a:rPr lang="fr-FR" sz="1400" dirty="0" smtClean="0">
                <a:solidFill>
                  <a:srgbClr val="E46C0A"/>
                </a:solidFill>
                <a:latin typeface="Arial" panose="020B0604020202020204" pitchFamily="34" charset="0"/>
                <a:cs typeface="Arial" panose="020B0604020202020204" pitchFamily="34" charset="0"/>
              </a:rPr>
              <a:t> « en ligne »</a:t>
            </a:r>
            <a:endParaRPr lang="fr-FR" sz="1400" dirty="0">
              <a:solidFill>
                <a:srgbClr val="E46C0A"/>
              </a:solidFill>
              <a:latin typeface="Arial" panose="020B0604020202020204" pitchFamily="34" charset="0"/>
              <a:cs typeface="Arial" panose="020B0604020202020204" pitchFamily="34" charset="0"/>
            </a:endParaRPr>
          </a:p>
        </p:txBody>
      </p:sp>
      <p:sp>
        <p:nvSpPr>
          <p:cNvPr id="35" name="Rectangle 34"/>
          <p:cNvSpPr/>
          <p:nvPr/>
        </p:nvSpPr>
        <p:spPr>
          <a:xfrm>
            <a:off x="7445372" y="4266049"/>
            <a:ext cx="1164323" cy="307777"/>
          </a:xfrm>
          <a:prstGeom prst="rect">
            <a:avLst/>
          </a:prstGeom>
        </p:spPr>
        <p:txBody>
          <a:bodyPr wrap="square">
            <a:spAutoFit/>
          </a:bodyPr>
          <a:lstStyle/>
          <a:p>
            <a:r>
              <a:rPr lang="fr-FR" sz="1400" dirty="0" smtClean="0">
                <a:solidFill>
                  <a:srgbClr val="604A7B"/>
                </a:solidFill>
                <a:latin typeface="Arial" panose="020B0604020202020204" pitchFamily="34" charset="0"/>
                <a:cs typeface="Arial" panose="020B0604020202020204" pitchFamily="34" charset="0"/>
              </a:rPr>
              <a:t> « en ligne »</a:t>
            </a:r>
            <a:endParaRPr lang="fr-FR" sz="1400" dirty="0">
              <a:solidFill>
                <a:srgbClr val="604A7B"/>
              </a:solidFill>
              <a:latin typeface="Arial" panose="020B0604020202020204" pitchFamily="34" charset="0"/>
              <a:cs typeface="Arial" panose="020B0604020202020204" pitchFamily="34" charset="0"/>
            </a:endParaRPr>
          </a:p>
        </p:txBody>
      </p:sp>
      <p:sp>
        <p:nvSpPr>
          <p:cNvPr id="36" name="Rectangle 35"/>
          <p:cNvSpPr/>
          <p:nvPr/>
        </p:nvSpPr>
        <p:spPr>
          <a:xfrm>
            <a:off x="7013953" y="3923797"/>
            <a:ext cx="801823" cy="307777"/>
          </a:xfrm>
          <a:prstGeom prst="rect">
            <a:avLst/>
          </a:prstGeom>
        </p:spPr>
        <p:txBody>
          <a:bodyPr wrap="none">
            <a:spAutoFit/>
          </a:bodyPr>
          <a:lstStyle/>
          <a:p>
            <a:r>
              <a:rPr lang="fr-FR" sz="1400" dirty="0">
                <a:solidFill>
                  <a:srgbClr val="604A7B"/>
                </a:solidFill>
                <a:latin typeface="Arial" panose="020B0604020202020204" pitchFamily="34" charset="0"/>
                <a:cs typeface="Arial" panose="020B0604020202020204" pitchFamily="34" charset="0"/>
              </a:rPr>
              <a:t>« live » </a:t>
            </a:r>
            <a:endParaRPr lang="fr-FR" sz="1400" dirty="0">
              <a:solidFill>
                <a:srgbClr val="604A7B"/>
              </a:solidFill>
            </a:endParaRPr>
          </a:p>
        </p:txBody>
      </p:sp>
      <p:sp>
        <p:nvSpPr>
          <p:cNvPr id="37" name="Rectangle 36"/>
          <p:cNvSpPr/>
          <p:nvPr/>
        </p:nvSpPr>
        <p:spPr>
          <a:xfrm>
            <a:off x="6183177" y="3918968"/>
            <a:ext cx="801823" cy="307777"/>
          </a:xfrm>
          <a:prstGeom prst="rect">
            <a:avLst/>
          </a:prstGeom>
        </p:spPr>
        <p:txBody>
          <a:bodyPr wrap="none">
            <a:spAutoFit/>
          </a:bodyPr>
          <a:lstStyle/>
          <a:p>
            <a:r>
              <a:rPr lang="fr-FR" sz="1400" dirty="0">
                <a:solidFill>
                  <a:srgbClr val="E46C0A"/>
                </a:solidFill>
                <a:latin typeface="Arial" panose="020B0604020202020204" pitchFamily="34" charset="0"/>
                <a:cs typeface="Arial" panose="020B0604020202020204" pitchFamily="34" charset="0"/>
              </a:rPr>
              <a:t>« live » </a:t>
            </a:r>
            <a:endParaRPr lang="fr-FR" sz="1400" dirty="0">
              <a:solidFill>
                <a:srgbClr val="E46C0A"/>
              </a:solidFill>
            </a:endParaRPr>
          </a:p>
        </p:txBody>
      </p:sp>
      <p:cxnSp>
        <p:nvCxnSpPr>
          <p:cNvPr id="38" name="Connecteur droit 37"/>
          <p:cNvCxnSpPr/>
          <p:nvPr/>
        </p:nvCxnSpPr>
        <p:spPr>
          <a:xfrm>
            <a:off x="4712397" y="2103005"/>
            <a:ext cx="0" cy="3916795"/>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43" name="Objet 42"/>
          <p:cNvGraphicFramePr>
            <a:graphicFrameLocks noChangeAspect="1"/>
          </p:cNvGraphicFramePr>
          <p:nvPr>
            <p:extLst>
              <p:ext uri="{D42A27DB-BD31-4B8C-83A1-F6EECF244321}">
                <p14:modId xmlns:p14="http://schemas.microsoft.com/office/powerpoint/2010/main" val="2469451354"/>
              </p:ext>
            </p:extLst>
          </p:nvPr>
        </p:nvGraphicFramePr>
        <p:xfrm>
          <a:off x="1257205" y="4800324"/>
          <a:ext cx="1822294" cy="1711453"/>
        </p:xfrm>
        <a:graphic>
          <a:graphicData uri="http://schemas.openxmlformats.org/presentationml/2006/ole">
            <mc:AlternateContent xmlns:mc="http://schemas.openxmlformats.org/markup-compatibility/2006">
              <mc:Choice xmlns:v="urn:schemas-microsoft-com:vml" Requires="v">
                <p:oleObj spid="_x0000_s47645" name="Worksheet" r:id="rId8" imgW="4972016" imgH="4667138" progId="Excel.Sheet.12">
                  <p:link updateAutomatic="1"/>
                </p:oleObj>
              </mc:Choice>
              <mc:Fallback>
                <p:oleObj name="Worksheet" r:id="rId8" imgW="4972016" imgH="4667138" progId="Excel.Sheet.12">
                  <p:link updateAutomatic="1"/>
                  <p:pic>
                    <p:nvPicPr>
                      <p:cNvPr id="0" name=""/>
                      <p:cNvPicPr/>
                      <p:nvPr/>
                    </p:nvPicPr>
                    <p:blipFill>
                      <a:blip r:embed="rId9"/>
                      <a:stretch>
                        <a:fillRect/>
                      </a:stretch>
                    </p:blipFill>
                    <p:spPr>
                      <a:xfrm>
                        <a:off x="1257205" y="4800324"/>
                        <a:ext cx="1822294" cy="1711453"/>
                      </a:xfrm>
                      <a:prstGeom prst="rect">
                        <a:avLst/>
                      </a:prstGeom>
                    </p:spPr>
                  </p:pic>
                </p:oleObj>
              </mc:Fallback>
            </mc:AlternateContent>
          </a:graphicData>
        </a:graphic>
      </p:graphicFrame>
      <p:sp>
        <p:nvSpPr>
          <p:cNvPr id="44" name="Rectangle 43"/>
          <p:cNvSpPr/>
          <p:nvPr/>
        </p:nvSpPr>
        <p:spPr>
          <a:xfrm>
            <a:off x="-986" y="5155837"/>
            <a:ext cx="1774344" cy="523220"/>
          </a:xfrm>
          <a:prstGeom prst="rect">
            <a:avLst/>
          </a:prstGeom>
        </p:spPr>
        <p:txBody>
          <a:bodyPr wrap="square">
            <a:spAutoFit/>
          </a:bodyPr>
          <a:lstStyle/>
          <a:p>
            <a:pPr algn="ctr"/>
            <a:r>
              <a:rPr lang="fr-FR" sz="1400" dirty="0" smtClean="0">
                <a:solidFill>
                  <a:srgbClr val="70849D"/>
                </a:solidFill>
                <a:latin typeface="Arial" panose="020B0604020202020204" pitchFamily="34" charset="0"/>
                <a:cs typeface="Arial" panose="020B0604020202020204" pitchFamily="34" charset="0"/>
              </a:rPr>
              <a:t>Enchères «</a:t>
            </a:r>
            <a:r>
              <a:rPr lang="fr-FR" sz="1400" dirty="0">
                <a:solidFill>
                  <a:srgbClr val="70849D"/>
                </a:solidFill>
                <a:latin typeface="Arial" panose="020B0604020202020204" pitchFamily="34" charset="0"/>
                <a:cs typeface="Arial" panose="020B0604020202020204" pitchFamily="34" charset="0"/>
              </a:rPr>
              <a:t> live </a:t>
            </a:r>
            <a:r>
              <a:rPr lang="fr-FR" sz="1400" dirty="0" smtClean="0">
                <a:solidFill>
                  <a:srgbClr val="70849D"/>
                </a:solidFill>
                <a:latin typeface="Arial" panose="020B0604020202020204" pitchFamily="34" charset="0"/>
                <a:cs typeface="Arial" panose="020B0604020202020204" pitchFamily="34" charset="0"/>
              </a:rPr>
              <a:t>»</a:t>
            </a:r>
          </a:p>
          <a:p>
            <a:pPr algn="ctr"/>
            <a:r>
              <a:rPr lang="fr-FR" sz="1400" b="1" dirty="0" smtClean="0">
                <a:solidFill>
                  <a:srgbClr val="A30B3B"/>
                </a:solidFill>
                <a:latin typeface="Arial" panose="020B0604020202020204" pitchFamily="34" charset="0"/>
                <a:cs typeface="Arial" panose="020B0604020202020204" pitchFamily="34" charset="0"/>
              </a:rPr>
              <a:t>178</a:t>
            </a:r>
            <a:r>
              <a:rPr lang="fr-FR" sz="1400" dirty="0" smtClean="0">
                <a:solidFill>
                  <a:srgbClr val="A30B3B"/>
                </a:solidFill>
                <a:latin typeface="Arial" panose="020B0604020202020204" pitchFamily="34" charset="0"/>
                <a:cs typeface="Arial" panose="020B0604020202020204" pitchFamily="34" charset="0"/>
              </a:rPr>
              <a:t> </a:t>
            </a:r>
            <a:r>
              <a:rPr lang="fr-FR" sz="1400" dirty="0" smtClean="0">
                <a:solidFill>
                  <a:srgbClr val="70849D"/>
                </a:solidFill>
                <a:latin typeface="Arial" panose="020B0604020202020204" pitchFamily="34" charset="0"/>
                <a:cs typeface="Arial" panose="020B0604020202020204" pitchFamily="34" charset="0"/>
              </a:rPr>
              <a:t>M€</a:t>
            </a:r>
            <a:endParaRPr lang="fr-FR" sz="1400" dirty="0">
              <a:solidFill>
                <a:srgbClr val="70849D"/>
              </a:solidFill>
              <a:latin typeface="Arial" panose="020B0604020202020204" pitchFamily="34" charset="0"/>
              <a:cs typeface="Arial" panose="020B0604020202020204" pitchFamily="34" charset="0"/>
            </a:endParaRPr>
          </a:p>
        </p:txBody>
      </p:sp>
      <p:sp>
        <p:nvSpPr>
          <p:cNvPr id="45" name="Rectangle 44"/>
          <p:cNvSpPr/>
          <p:nvPr/>
        </p:nvSpPr>
        <p:spPr>
          <a:xfrm>
            <a:off x="2926718" y="5157551"/>
            <a:ext cx="1909589" cy="523220"/>
          </a:xfrm>
          <a:prstGeom prst="rect">
            <a:avLst/>
          </a:prstGeom>
        </p:spPr>
        <p:txBody>
          <a:bodyPr wrap="square">
            <a:spAutoFit/>
          </a:bodyPr>
          <a:lstStyle/>
          <a:p>
            <a:pPr algn="ctr"/>
            <a:r>
              <a:rPr lang="fr-FR" sz="1400" dirty="0" smtClean="0">
                <a:solidFill>
                  <a:srgbClr val="70849D"/>
                </a:solidFill>
                <a:latin typeface="Arial" panose="020B0604020202020204" pitchFamily="34" charset="0"/>
                <a:cs typeface="Arial" panose="020B0604020202020204" pitchFamily="34" charset="0"/>
              </a:rPr>
              <a:t>Enchères </a:t>
            </a:r>
          </a:p>
          <a:p>
            <a:pPr algn="ctr"/>
            <a:r>
              <a:rPr lang="fr-FR" sz="1400" dirty="0" smtClean="0">
                <a:solidFill>
                  <a:srgbClr val="70849D"/>
                </a:solidFill>
                <a:latin typeface="Arial" panose="020B0604020202020204" pitchFamily="34" charset="0"/>
                <a:cs typeface="Arial" panose="020B0604020202020204" pitchFamily="34" charset="0"/>
              </a:rPr>
              <a:t>«</a:t>
            </a:r>
            <a:r>
              <a:rPr lang="fr-FR" sz="1400" dirty="0">
                <a:solidFill>
                  <a:srgbClr val="70849D"/>
                </a:solidFill>
                <a:latin typeface="Arial" panose="020B0604020202020204" pitchFamily="34" charset="0"/>
                <a:cs typeface="Arial" panose="020B0604020202020204" pitchFamily="34" charset="0"/>
              </a:rPr>
              <a:t> en ligne </a:t>
            </a:r>
            <a:r>
              <a:rPr lang="fr-FR" sz="1400" dirty="0" smtClean="0">
                <a:solidFill>
                  <a:srgbClr val="70849D"/>
                </a:solidFill>
                <a:latin typeface="Arial" panose="020B0604020202020204" pitchFamily="34" charset="0"/>
                <a:cs typeface="Arial" panose="020B0604020202020204" pitchFamily="34" charset="0"/>
              </a:rPr>
              <a:t>» </a:t>
            </a:r>
            <a:r>
              <a:rPr lang="fr-FR" sz="1400" b="1" dirty="0" smtClean="0">
                <a:solidFill>
                  <a:srgbClr val="A30B3B"/>
                </a:solidFill>
                <a:latin typeface="Arial" panose="020B0604020202020204" pitchFamily="34" charset="0"/>
                <a:cs typeface="Arial" panose="020B0604020202020204" pitchFamily="34" charset="0"/>
              </a:rPr>
              <a:t>650 </a:t>
            </a:r>
            <a:r>
              <a:rPr lang="fr-FR" sz="1400" dirty="0" smtClean="0">
                <a:solidFill>
                  <a:srgbClr val="70849D"/>
                </a:solidFill>
                <a:latin typeface="Arial" panose="020B0604020202020204" pitchFamily="34" charset="0"/>
                <a:cs typeface="Arial" panose="020B0604020202020204" pitchFamily="34" charset="0"/>
              </a:rPr>
              <a:t>M€</a:t>
            </a:r>
            <a:endParaRPr lang="fr-FR" sz="1400" dirty="0">
              <a:solidFill>
                <a:srgbClr val="70849D"/>
              </a:solidFill>
              <a:latin typeface="Arial" panose="020B0604020202020204" pitchFamily="34" charset="0"/>
              <a:cs typeface="Arial" panose="020B0604020202020204" pitchFamily="34" charset="0"/>
            </a:endParaRPr>
          </a:p>
        </p:txBody>
      </p:sp>
      <p:pic>
        <p:nvPicPr>
          <p:cNvPr id="21" name="Image 2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104795" y="4915357"/>
            <a:ext cx="818720" cy="299383"/>
          </a:xfrm>
          <a:prstGeom prst="rect">
            <a:avLst/>
          </a:prstGeom>
        </p:spPr>
      </p:pic>
      <p:sp>
        <p:nvSpPr>
          <p:cNvPr id="2" name="Rectangle 1"/>
          <p:cNvSpPr/>
          <p:nvPr/>
        </p:nvSpPr>
        <p:spPr>
          <a:xfrm>
            <a:off x="1668960" y="2050396"/>
            <a:ext cx="1329210" cy="523220"/>
          </a:xfrm>
          <a:prstGeom prst="rect">
            <a:avLst/>
          </a:prstGeom>
        </p:spPr>
        <p:txBody>
          <a:bodyPr wrap="none">
            <a:spAutoFit/>
          </a:bodyPr>
          <a:lstStyle/>
          <a:p>
            <a:pPr algn="ctr"/>
            <a:r>
              <a:rPr lang="fr-FR" dirty="0" smtClean="0">
                <a:solidFill>
                  <a:srgbClr val="70849D"/>
                </a:solidFill>
                <a:latin typeface="Arial" panose="020B0604020202020204" pitchFamily="34" charset="0"/>
                <a:cs typeface="Arial" panose="020B0604020202020204" pitchFamily="34" charset="0"/>
              </a:rPr>
              <a:t>Montant</a:t>
            </a:r>
          </a:p>
          <a:p>
            <a:pPr algn="ctr"/>
            <a:r>
              <a:rPr lang="fr-FR" sz="1000" dirty="0" smtClean="0">
                <a:solidFill>
                  <a:srgbClr val="70849D"/>
                </a:solidFill>
                <a:latin typeface="Arial" panose="020B0604020202020204" pitchFamily="34" charset="0"/>
                <a:cs typeface="Arial" panose="020B0604020202020204" pitchFamily="34" charset="0"/>
              </a:rPr>
              <a:t>(en millions d’euros)</a:t>
            </a:r>
            <a:endParaRPr lang="fr-FR" sz="1000" dirty="0">
              <a:solidFill>
                <a:srgbClr val="70849D"/>
              </a:solidFill>
              <a:latin typeface="Arial" panose="020B0604020202020204" pitchFamily="34" charset="0"/>
              <a:cs typeface="Arial" panose="020B0604020202020204" pitchFamily="34" charset="0"/>
            </a:endParaRPr>
          </a:p>
        </p:txBody>
      </p:sp>
      <p:sp>
        <p:nvSpPr>
          <p:cNvPr id="22" name="Rectangle 21"/>
          <p:cNvSpPr/>
          <p:nvPr/>
        </p:nvSpPr>
        <p:spPr>
          <a:xfrm>
            <a:off x="1823918" y="4451668"/>
            <a:ext cx="1249125" cy="369332"/>
          </a:xfrm>
          <a:prstGeom prst="rect">
            <a:avLst/>
          </a:prstGeom>
        </p:spPr>
        <p:txBody>
          <a:bodyPr wrap="none">
            <a:spAutoFit/>
          </a:bodyPr>
          <a:lstStyle/>
          <a:p>
            <a:r>
              <a:rPr lang="fr-FR" dirty="0" smtClean="0">
                <a:solidFill>
                  <a:srgbClr val="70849D"/>
                </a:solidFill>
                <a:latin typeface="Arial" panose="020B0604020202020204" pitchFamily="34" charset="0"/>
                <a:cs typeface="Arial" panose="020B0604020202020204" pitchFamily="34" charset="0"/>
              </a:rPr>
              <a:t>Ventilation</a:t>
            </a:r>
            <a:endParaRPr lang="fr-FR" dirty="0">
              <a:solidFill>
                <a:srgbClr val="70849D"/>
              </a:solidFill>
              <a:latin typeface="Arial" panose="020B0604020202020204" pitchFamily="34" charset="0"/>
              <a:cs typeface="Arial" panose="020B0604020202020204" pitchFamily="34" charset="0"/>
            </a:endParaRPr>
          </a:p>
        </p:txBody>
      </p:sp>
      <p:pic>
        <p:nvPicPr>
          <p:cNvPr id="23" name="Image 2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082912" y="3683449"/>
            <a:ext cx="818720" cy="299383"/>
          </a:xfrm>
          <a:prstGeom prst="rect">
            <a:avLst/>
          </a:prstGeom>
        </p:spPr>
      </p:pic>
      <p:pic>
        <p:nvPicPr>
          <p:cNvPr id="24" name="Image 2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236935" y="3346734"/>
            <a:ext cx="249715" cy="584116"/>
          </a:xfrm>
          <a:prstGeom prst="rect">
            <a:avLst/>
          </a:prstGeom>
        </p:spPr>
      </p:pic>
      <p:pic>
        <p:nvPicPr>
          <p:cNvPr id="25" name="Image 2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033796" y="3745254"/>
            <a:ext cx="249715" cy="584116"/>
          </a:xfrm>
          <a:prstGeom prst="rect">
            <a:avLst/>
          </a:prstGeom>
        </p:spPr>
      </p:pic>
      <p:sp>
        <p:nvSpPr>
          <p:cNvPr id="5" name="Rectangle 4"/>
          <p:cNvSpPr/>
          <p:nvPr/>
        </p:nvSpPr>
        <p:spPr>
          <a:xfrm>
            <a:off x="5339346" y="5950529"/>
            <a:ext cx="3124573" cy="400110"/>
          </a:xfrm>
          <a:prstGeom prst="rect">
            <a:avLst/>
          </a:prstGeom>
        </p:spPr>
        <p:txBody>
          <a:bodyPr wrap="none">
            <a:spAutoFit/>
          </a:bodyPr>
          <a:lstStyle/>
          <a:p>
            <a:pPr algn="ctr"/>
            <a:r>
              <a:rPr lang="fr-FR" sz="1000" dirty="0" smtClean="0">
                <a:solidFill>
                  <a:srgbClr val="70849D"/>
                </a:solidFill>
                <a:latin typeface="Arial" panose="020B0604020202020204" pitchFamily="34" charset="0"/>
                <a:cs typeface="Arial" panose="020B0604020202020204" pitchFamily="34" charset="0"/>
              </a:rPr>
              <a:t>Enchère </a:t>
            </a:r>
            <a:r>
              <a:rPr lang="fr-FR" sz="1000" dirty="0">
                <a:solidFill>
                  <a:srgbClr val="70849D"/>
                </a:solidFill>
                <a:latin typeface="Arial" panose="020B0604020202020204" pitchFamily="34" charset="0"/>
                <a:cs typeface="Arial" panose="020B0604020202020204" pitchFamily="34" charset="0"/>
              </a:rPr>
              <a:t>« live </a:t>
            </a:r>
            <a:r>
              <a:rPr lang="fr-FR" sz="1000" dirty="0" smtClean="0">
                <a:solidFill>
                  <a:srgbClr val="70849D"/>
                </a:solidFill>
                <a:latin typeface="Arial" panose="020B0604020202020204" pitchFamily="34" charset="0"/>
                <a:cs typeface="Arial" panose="020B0604020202020204" pitchFamily="34" charset="0"/>
              </a:rPr>
              <a:t>» : adossée à une vente physique</a:t>
            </a:r>
          </a:p>
          <a:p>
            <a:pPr algn="ctr"/>
            <a:r>
              <a:rPr lang="fr-FR" sz="1000" dirty="0">
                <a:solidFill>
                  <a:srgbClr val="70849D"/>
                </a:solidFill>
                <a:latin typeface="Arial" panose="020B0604020202020204" pitchFamily="34" charset="0"/>
                <a:cs typeface="Arial" panose="020B0604020202020204" pitchFamily="34" charset="0"/>
              </a:rPr>
              <a:t>Enchère </a:t>
            </a:r>
            <a:r>
              <a:rPr lang="fr-FR" sz="1000" dirty="0" smtClean="0">
                <a:solidFill>
                  <a:srgbClr val="70849D"/>
                </a:solidFill>
                <a:latin typeface="Arial" panose="020B0604020202020204" pitchFamily="34" charset="0"/>
                <a:cs typeface="Arial" panose="020B0604020202020204" pitchFamily="34" charset="0"/>
              </a:rPr>
              <a:t>« en ligne » : complètement dématérialisée</a:t>
            </a:r>
            <a:endParaRPr lang="fr-FR" sz="1000"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50172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t 12"/>
          <p:cNvGraphicFramePr>
            <a:graphicFrameLocks noChangeAspect="1"/>
          </p:cNvGraphicFramePr>
          <p:nvPr>
            <p:extLst>
              <p:ext uri="{D42A27DB-BD31-4B8C-83A1-F6EECF244321}">
                <p14:modId xmlns:p14="http://schemas.microsoft.com/office/powerpoint/2010/main" val="2743922841"/>
              </p:ext>
            </p:extLst>
          </p:nvPr>
        </p:nvGraphicFramePr>
        <p:xfrm>
          <a:off x="3387141" y="1823359"/>
          <a:ext cx="2238094" cy="2101962"/>
        </p:xfrm>
        <a:graphic>
          <a:graphicData uri="http://schemas.openxmlformats.org/presentationml/2006/ole">
            <mc:AlternateContent xmlns:mc="http://schemas.openxmlformats.org/markup-compatibility/2006">
              <mc:Choice xmlns:v="urn:schemas-microsoft-com:vml" Requires="v">
                <p:oleObj spid="_x0000_s46616" name="Worksheet" r:id="rId4" imgW="4972016" imgH="4667138" progId="Excel.Sheet.12">
                  <p:link updateAutomatic="1"/>
                </p:oleObj>
              </mc:Choice>
              <mc:Fallback>
                <p:oleObj name="Worksheet" r:id="rId4" imgW="4972016" imgH="4667138" progId="Excel.Sheet.12">
                  <p:link updateAutomatic="1"/>
                  <p:pic>
                    <p:nvPicPr>
                      <p:cNvPr id="0" name=""/>
                      <p:cNvPicPr/>
                      <p:nvPr/>
                    </p:nvPicPr>
                    <p:blipFill>
                      <a:blip r:embed="rId5"/>
                      <a:stretch>
                        <a:fillRect/>
                      </a:stretch>
                    </p:blipFill>
                    <p:spPr>
                      <a:xfrm>
                        <a:off x="3387141" y="1823359"/>
                        <a:ext cx="2238094" cy="2101962"/>
                      </a:xfrm>
                      <a:prstGeom prst="rect">
                        <a:avLst/>
                      </a:prstGeom>
                    </p:spPr>
                  </p:pic>
                </p:oleObj>
              </mc:Fallback>
            </mc:AlternateContent>
          </a:graphicData>
        </a:graphic>
      </p:graphicFrame>
      <p:sp>
        <p:nvSpPr>
          <p:cNvPr id="6" name="Titre 5"/>
          <p:cNvSpPr>
            <a:spLocks noGrp="1"/>
          </p:cNvSpPr>
          <p:nvPr>
            <p:ph type="title"/>
          </p:nvPr>
        </p:nvSpPr>
        <p:spPr>
          <a:xfrm>
            <a:off x="404261" y="294392"/>
            <a:ext cx="7834964" cy="540000"/>
          </a:xfrm>
        </p:spPr>
        <p:txBody>
          <a:bodyPr>
            <a:normAutofit/>
          </a:bodyPr>
          <a:lstStyle/>
          <a:p>
            <a:pPr marL="357188"/>
            <a:r>
              <a:rPr lang="fr-FR" sz="2000" b="0" dirty="0"/>
              <a:t>Les ventes électroniques </a:t>
            </a:r>
            <a:r>
              <a:rPr lang="fr-FR" sz="2000" b="0" dirty="0" smtClean="0"/>
              <a:t>par </a:t>
            </a:r>
            <a:r>
              <a:rPr lang="fr-FR" sz="2000" b="0" dirty="0"/>
              <a:t>types d’opérateurs de </a:t>
            </a:r>
            <a:r>
              <a:rPr lang="fr-FR" sz="2000" b="0" dirty="0" smtClean="0"/>
              <a:t>ventes</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35</a:t>
            </a:fld>
            <a:endParaRPr lang="fr-FR">
              <a:latin typeface="Arial" panose="020B0604020202020204" pitchFamily="34" charset="0"/>
              <a:cs typeface="Arial" panose="020B0604020202020204" pitchFamily="34" charset="0"/>
            </a:endParaRPr>
          </a:p>
        </p:txBody>
      </p:sp>
      <p:sp>
        <p:nvSpPr>
          <p:cNvPr id="19"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grpSp>
        <p:nvGrpSpPr>
          <p:cNvPr id="19712" name="Groupe 19711"/>
          <p:cNvGrpSpPr/>
          <p:nvPr/>
        </p:nvGrpSpPr>
        <p:grpSpPr>
          <a:xfrm>
            <a:off x="5669896" y="3425098"/>
            <a:ext cx="3253280" cy="740258"/>
            <a:chOff x="5971588" y="3520702"/>
            <a:chExt cx="2951587" cy="740258"/>
          </a:xfrm>
        </p:grpSpPr>
        <p:sp>
          <p:nvSpPr>
            <p:cNvPr id="44" name="Rectangle 43"/>
            <p:cNvSpPr/>
            <p:nvPr/>
          </p:nvSpPr>
          <p:spPr>
            <a:xfrm>
              <a:off x="5971588" y="4028102"/>
              <a:ext cx="2080145" cy="232858"/>
            </a:xfrm>
            <a:prstGeom prst="rect">
              <a:avLst/>
            </a:prstGeom>
            <a:noFill/>
          </p:spPr>
          <p:txBody>
            <a:bodyPr wrap="square" anchor="ctr">
              <a:noAutofit/>
            </a:bodyPr>
            <a:lstStyle/>
            <a:p>
              <a:pPr algn="r"/>
              <a:r>
                <a:rPr lang="fr-FR" sz="1200" dirty="0">
                  <a:solidFill>
                    <a:srgbClr val="70849D"/>
                  </a:solidFill>
                  <a:latin typeface="Arial" panose="020B0604020202020204" pitchFamily="34" charset="0"/>
                  <a:cs typeface="Arial" panose="020B0604020202020204" pitchFamily="34" charset="0"/>
                </a:rPr>
                <a:t>Généralistes</a:t>
              </a:r>
            </a:p>
          </p:txBody>
        </p:sp>
        <p:sp>
          <p:nvSpPr>
            <p:cNvPr id="45" name="Rectangle 44"/>
            <p:cNvSpPr/>
            <p:nvPr/>
          </p:nvSpPr>
          <p:spPr>
            <a:xfrm>
              <a:off x="5971588" y="3520702"/>
              <a:ext cx="2080145" cy="232858"/>
            </a:xfrm>
            <a:prstGeom prst="rect">
              <a:avLst/>
            </a:prstGeom>
            <a:noFill/>
          </p:spPr>
          <p:txBody>
            <a:bodyPr wrap="square" anchor="ctr">
              <a:noAutofit/>
            </a:bodyPr>
            <a:lstStyle/>
            <a:p>
              <a:pPr algn="r"/>
              <a:r>
                <a:rPr lang="fr-FR" sz="1200" dirty="0">
                  <a:solidFill>
                    <a:srgbClr val="70849D"/>
                  </a:solidFill>
                  <a:latin typeface="Arial" panose="020B0604020202020204" pitchFamily="34" charset="0"/>
                  <a:cs typeface="Arial" panose="020B0604020202020204" pitchFamily="34" charset="0"/>
                </a:rPr>
                <a:t>Art &amp; Objets de collection</a:t>
              </a:r>
            </a:p>
          </p:txBody>
        </p:sp>
        <p:sp>
          <p:nvSpPr>
            <p:cNvPr id="46" name="Rectangle 45"/>
            <p:cNvSpPr/>
            <p:nvPr/>
          </p:nvSpPr>
          <p:spPr>
            <a:xfrm>
              <a:off x="5971588" y="3774402"/>
              <a:ext cx="2080145" cy="232858"/>
            </a:xfrm>
            <a:prstGeom prst="rect">
              <a:avLst/>
            </a:prstGeom>
            <a:noFill/>
          </p:spPr>
          <p:txBody>
            <a:bodyPr wrap="square" anchor="ctr">
              <a:noAutofit/>
            </a:bodyPr>
            <a:lstStyle/>
            <a:p>
              <a:pPr algn="r"/>
              <a:r>
                <a:rPr lang="fr-FR" sz="1200" dirty="0">
                  <a:solidFill>
                    <a:srgbClr val="70849D"/>
                  </a:solidFill>
                  <a:latin typeface="Arial" panose="020B0604020202020204" pitchFamily="34" charset="0"/>
                  <a:cs typeface="Arial" panose="020B0604020202020204" pitchFamily="34" charset="0"/>
                </a:rPr>
                <a:t>VO &amp; </a:t>
              </a:r>
              <a:r>
                <a:rPr lang="fr-FR" sz="1200" dirty="0" smtClean="0">
                  <a:solidFill>
                    <a:srgbClr val="70849D"/>
                  </a:solidFill>
                  <a:latin typeface="Arial" panose="020B0604020202020204" pitchFamily="34" charset="0"/>
                  <a:cs typeface="Arial" panose="020B0604020202020204" pitchFamily="34" charset="0"/>
                </a:rPr>
                <a:t>Matériel </a:t>
              </a:r>
              <a:r>
                <a:rPr lang="fr-FR" sz="1200" dirty="0">
                  <a:solidFill>
                    <a:srgbClr val="70849D"/>
                  </a:solidFill>
                  <a:latin typeface="Arial" panose="020B0604020202020204" pitchFamily="34" charset="0"/>
                  <a:cs typeface="Arial" panose="020B0604020202020204" pitchFamily="34" charset="0"/>
                </a:rPr>
                <a:t>industriel</a:t>
              </a:r>
            </a:p>
          </p:txBody>
        </p:sp>
        <p:sp>
          <p:nvSpPr>
            <p:cNvPr id="47" name="Rectangle 46"/>
            <p:cNvSpPr/>
            <p:nvPr/>
          </p:nvSpPr>
          <p:spPr>
            <a:xfrm>
              <a:off x="8083852" y="4028102"/>
              <a:ext cx="839323" cy="232858"/>
            </a:xfrm>
            <a:prstGeom prst="rect">
              <a:avLst/>
            </a:prstGeom>
            <a:solidFill>
              <a:schemeClr val="bg1">
                <a:lumMod val="75000"/>
              </a:schemeClr>
            </a:solidFill>
          </p:spPr>
          <p:txBody>
            <a:bodyPr wrap="square" lIns="36000" rIns="36000" anchor="ctr">
              <a:noAutofit/>
            </a:bodyPr>
            <a:lstStyle/>
            <a:p>
              <a:pPr algn="ctr"/>
              <a:r>
                <a:rPr lang="fr-FR" sz="1200" dirty="0" smtClean="0">
                  <a:solidFill>
                    <a:schemeClr val="bg1"/>
                  </a:solidFill>
                  <a:latin typeface="Arial" panose="020B0604020202020204" pitchFamily="34" charset="0"/>
                  <a:cs typeface="Arial" panose="020B0604020202020204" pitchFamily="34" charset="0"/>
                </a:rPr>
                <a:t>334 000 €</a:t>
              </a:r>
              <a:endParaRPr lang="fr-FR" sz="1200" dirty="0">
                <a:solidFill>
                  <a:schemeClr val="bg1"/>
                </a:solidFill>
                <a:latin typeface="Arial" panose="020B0604020202020204" pitchFamily="34" charset="0"/>
                <a:cs typeface="Arial" panose="020B0604020202020204" pitchFamily="34" charset="0"/>
              </a:endParaRPr>
            </a:p>
          </p:txBody>
        </p:sp>
        <p:sp>
          <p:nvSpPr>
            <p:cNvPr id="48" name="Rectangle 47"/>
            <p:cNvSpPr/>
            <p:nvPr/>
          </p:nvSpPr>
          <p:spPr>
            <a:xfrm>
              <a:off x="8083852" y="3520702"/>
              <a:ext cx="839323" cy="232858"/>
            </a:xfrm>
            <a:prstGeom prst="rect">
              <a:avLst/>
            </a:prstGeom>
            <a:solidFill>
              <a:srgbClr val="604A7B"/>
            </a:solidFill>
          </p:spPr>
          <p:txBody>
            <a:bodyPr wrap="square" anchor="ctr">
              <a:noAutofit/>
            </a:bodyPr>
            <a:lstStyle/>
            <a:p>
              <a:pPr algn="ctr"/>
              <a:r>
                <a:rPr lang="fr-FR" sz="1200" dirty="0" smtClean="0">
                  <a:solidFill>
                    <a:schemeClr val="bg1"/>
                  </a:solidFill>
                  <a:latin typeface="Arial" panose="020B0604020202020204" pitchFamily="34" charset="0"/>
                  <a:cs typeface="Arial" panose="020B0604020202020204" pitchFamily="34" charset="0"/>
                </a:rPr>
                <a:t>14 M€</a:t>
              </a:r>
              <a:endParaRPr lang="fr-FR" sz="1200" dirty="0">
                <a:solidFill>
                  <a:schemeClr val="bg1"/>
                </a:solidFill>
                <a:latin typeface="Arial" panose="020B0604020202020204" pitchFamily="34" charset="0"/>
                <a:cs typeface="Arial" panose="020B0604020202020204" pitchFamily="34" charset="0"/>
              </a:endParaRPr>
            </a:p>
          </p:txBody>
        </p:sp>
        <p:sp>
          <p:nvSpPr>
            <p:cNvPr id="49" name="Rectangle 48"/>
            <p:cNvSpPr/>
            <p:nvPr/>
          </p:nvSpPr>
          <p:spPr>
            <a:xfrm>
              <a:off x="8083852" y="3774402"/>
              <a:ext cx="839323" cy="232858"/>
            </a:xfrm>
            <a:prstGeom prst="rect">
              <a:avLst/>
            </a:prstGeom>
            <a:solidFill>
              <a:srgbClr val="E46C0A"/>
            </a:solidFill>
          </p:spPr>
          <p:txBody>
            <a:bodyPr wrap="square" anchor="ctr">
              <a:noAutofit/>
            </a:bodyPr>
            <a:lstStyle/>
            <a:p>
              <a:pPr algn="ctr"/>
              <a:r>
                <a:rPr lang="fr-FR" sz="1200" dirty="0" smtClean="0">
                  <a:solidFill>
                    <a:schemeClr val="bg1"/>
                  </a:solidFill>
                  <a:latin typeface="Arial" panose="020B0604020202020204" pitchFamily="34" charset="0"/>
                  <a:cs typeface="Arial" panose="020B0604020202020204" pitchFamily="34" charset="0"/>
                </a:rPr>
                <a:t>636 M€</a:t>
              </a:r>
              <a:endParaRPr lang="fr-FR" sz="1200" dirty="0">
                <a:solidFill>
                  <a:schemeClr val="bg1"/>
                </a:solidFill>
                <a:latin typeface="Arial" panose="020B0604020202020204" pitchFamily="34" charset="0"/>
                <a:cs typeface="Arial" panose="020B0604020202020204" pitchFamily="34" charset="0"/>
              </a:endParaRPr>
            </a:p>
          </p:txBody>
        </p:sp>
      </p:grpSp>
      <p:sp>
        <p:nvSpPr>
          <p:cNvPr id="62" name="Rectangle 61"/>
          <p:cNvSpPr/>
          <p:nvPr/>
        </p:nvSpPr>
        <p:spPr>
          <a:xfrm>
            <a:off x="358775" y="3932498"/>
            <a:ext cx="2247531" cy="232858"/>
          </a:xfrm>
          <a:prstGeom prst="rect">
            <a:avLst/>
          </a:prstGeom>
          <a:noFill/>
        </p:spPr>
        <p:txBody>
          <a:bodyPr wrap="square" anchor="ctr">
            <a:noAutofit/>
          </a:bodyPr>
          <a:lstStyle/>
          <a:p>
            <a:pPr algn="r"/>
            <a:r>
              <a:rPr lang="fr-FR" sz="1200" dirty="0">
                <a:solidFill>
                  <a:srgbClr val="70849D"/>
                </a:solidFill>
                <a:latin typeface="Arial" panose="020B0604020202020204" pitchFamily="34" charset="0"/>
                <a:cs typeface="Arial" panose="020B0604020202020204" pitchFamily="34" charset="0"/>
              </a:rPr>
              <a:t>VO &amp; </a:t>
            </a:r>
            <a:r>
              <a:rPr lang="fr-FR" sz="1200" dirty="0" smtClean="0">
                <a:solidFill>
                  <a:srgbClr val="70849D"/>
                </a:solidFill>
                <a:latin typeface="Arial" panose="020B0604020202020204" pitchFamily="34" charset="0"/>
                <a:cs typeface="Arial" panose="020B0604020202020204" pitchFamily="34" charset="0"/>
              </a:rPr>
              <a:t>Matériel </a:t>
            </a:r>
            <a:r>
              <a:rPr lang="fr-FR" sz="1200" dirty="0">
                <a:solidFill>
                  <a:srgbClr val="70849D"/>
                </a:solidFill>
                <a:latin typeface="Arial" panose="020B0604020202020204" pitchFamily="34" charset="0"/>
                <a:cs typeface="Arial" panose="020B0604020202020204" pitchFamily="34" charset="0"/>
              </a:rPr>
              <a:t>industriel</a:t>
            </a:r>
          </a:p>
        </p:txBody>
      </p:sp>
      <p:sp>
        <p:nvSpPr>
          <p:cNvPr id="63" name="Rectangle 62"/>
          <p:cNvSpPr/>
          <p:nvPr/>
        </p:nvSpPr>
        <p:spPr>
          <a:xfrm>
            <a:off x="358775" y="3425098"/>
            <a:ext cx="2247531" cy="232858"/>
          </a:xfrm>
          <a:prstGeom prst="rect">
            <a:avLst/>
          </a:prstGeom>
          <a:noFill/>
        </p:spPr>
        <p:txBody>
          <a:bodyPr wrap="square" anchor="ctr">
            <a:noAutofit/>
          </a:bodyPr>
          <a:lstStyle/>
          <a:p>
            <a:pPr algn="r"/>
            <a:r>
              <a:rPr lang="fr-FR" sz="1200" dirty="0">
                <a:solidFill>
                  <a:srgbClr val="70849D"/>
                </a:solidFill>
                <a:latin typeface="Arial" panose="020B0604020202020204" pitchFamily="34" charset="0"/>
                <a:cs typeface="Arial" panose="020B0604020202020204" pitchFamily="34" charset="0"/>
              </a:rPr>
              <a:t>Art &amp; Objets de collection</a:t>
            </a:r>
          </a:p>
        </p:txBody>
      </p:sp>
      <p:sp>
        <p:nvSpPr>
          <p:cNvPr id="64" name="Rectangle 63"/>
          <p:cNvSpPr/>
          <p:nvPr/>
        </p:nvSpPr>
        <p:spPr>
          <a:xfrm>
            <a:off x="358775" y="3678798"/>
            <a:ext cx="2247531" cy="232858"/>
          </a:xfrm>
          <a:prstGeom prst="rect">
            <a:avLst/>
          </a:prstGeom>
          <a:noFill/>
        </p:spPr>
        <p:txBody>
          <a:bodyPr wrap="square" anchor="ctr">
            <a:noAutofit/>
          </a:bodyPr>
          <a:lstStyle/>
          <a:p>
            <a:pPr algn="r"/>
            <a:r>
              <a:rPr lang="fr-FR" sz="1200" dirty="0" smtClean="0">
                <a:solidFill>
                  <a:srgbClr val="70849D"/>
                </a:solidFill>
                <a:latin typeface="Arial" panose="020B0604020202020204" pitchFamily="34" charset="0"/>
                <a:cs typeface="Arial" panose="020B0604020202020204" pitchFamily="34" charset="0"/>
              </a:rPr>
              <a:t>Généralistes</a:t>
            </a:r>
            <a:endParaRPr lang="fr-FR" sz="1200" dirty="0">
              <a:solidFill>
                <a:srgbClr val="70849D"/>
              </a:solidFill>
              <a:latin typeface="Arial" panose="020B0604020202020204" pitchFamily="34" charset="0"/>
              <a:cs typeface="Arial" panose="020B0604020202020204" pitchFamily="34" charset="0"/>
            </a:endParaRPr>
          </a:p>
        </p:txBody>
      </p:sp>
      <p:sp>
        <p:nvSpPr>
          <p:cNvPr id="66" name="Rectangle 65"/>
          <p:cNvSpPr/>
          <p:nvPr/>
        </p:nvSpPr>
        <p:spPr>
          <a:xfrm>
            <a:off x="2641010" y="3932498"/>
            <a:ext cx="906862" cy="232858"/>
          </a:xfrm>
          <a:prstGeom prst="rect">
            <a:avLst/>
          </a:prstGeom>
          <a:solidFill>
            <a:srgbClr val="E46C0A"/>
          </a:solidFill>
        </p:spPr>
        <p:txBody>
          <a:bodyPr wrap="square" anchor="ctr">
            <a:noAutofit/>
          </a:bodyPr>
          <a:lstStyle/>
          <a:p>
            <a:pPr algn="ctr"/>
            <a:r>
              <a:rPr lang="fr-FR" sz="1200" dirty="0" smtClean="0">
                <a:solidFill>
                  <a:schemeClr val="bg1"/>
                </a:solidFill>
                <a:latin typeface="Arial" panose="020B0604020202020204" pitchFamily="34" charset="0"/>
                <a:cs typeface="Arial" panose="020B0604020202020204" pitchFamily="34" charset="0"/>
              </a:rPr>
              <a:t>76 M€</a:t>
            </a:r>
            <a:endParaRPr lang="fr-FR" sz="1200" dirty="0">
              <a:solidFill>
                <a:schemeClr val="bg1"/>
              </a:solidFill>
              <a:latin typeface="Arial" panose="020B0604020202020204" pitchFamily="34" charset="0"/>
              <a:cs typeface="Arial" panose="020B0604020202020204" pitchFamily="34" charset="0"/>
            </a:endParaRPr>
          </a:p>
        </p:txBody>
      </p:sp>
      <p:sp>
        <p:nvSpPr>
          <p:cNvPr id="67" name="Rectangle 66"/>
          <p:cNvSpPr/>
          <p:nvPr/>
        </p:nvSpPr>
        <p:spPr>
          <a:xfrm>
            <a:off x="2641010" y="3425098"/>
            <a:ext cx="906862" cy="232858"/>
          </a:xfrm>
          <a:prstGeom prst="rect">
            <a:avLst/>
          </a:prstGeom>
          <a:solidFill>
            <a:srgbClr val="604A7B"/>
          </a:solidFill>
        </p:spPr>
        <p:txBody>
          <a:bodyPr wrap="square" anchor="ctr">
            <a:noAutofit/>
          </a:bodyPr>
          <a:lstStyle/>
          <a:p>
            <a:pPr algn="ctr"/>
            <a:r>
              <a:rPr lang="fr-FR" sz="1200" dirty="0" smtClean="0">
                <a:solidFill>
                  <a:schemeClr val="bg1"/>
                </a:solidFill>
                <a:latin typeface="Arial" panose="020B0604020202020204" pitchFamily="34" charset="0"/>
                <a:cs typeface="Arial" panose="020B0604020202020204" pitchFamily="34" charset="0"/>
              </a:rPr>
              <a:t>87 M€</a:t>
            </a:r>
            <a:endParaRPr lang="fr-FR" sz="1200" dirty="0">
              <a:solidFill>
                <a:schemeClr val="bg1"/>
              </a:solidFill>
              <a:latin typeface="Arial" panose="020B0604020202020204" pitchFamily="34" charset="0"/>
              <a:cs typeface="Arial" panose="020B0604020202020204" pitchFamily="34" charset="0"/>
            </a:endParaRPr>
          </a:p>
        </p:txBody>
      </p:sp>
      <p:sp>
        <p:nvSpPr>
          <p:cNvPr id="68" name="Rectangle 67"/>
          <p:cNvSpPr/>
          <p:nvPr/>
        </p:nvSpPr>
        <p:spPr>
          <a:xfrm>
            <a:off x="2641010" y="3678798"/>
            <a:ext cx="906862" cy="232858"/>
          </a:xfrm>
          <a:prstGeom prst="rect">
            <a:avLst/>
          </a:prstGeom>
          <a:solidFill>
            <a:schemeClr val="bg1">
              <a:lumMod val="75000"/>
            </a:schemeClr>
          </a:solidFill>
        </p:spPr>
        <p:txBody>
          <a:bodyPr wrap="square" anchor="ctr">
            <a:noAutofit/>
          </a:bodyPr>
          <a:lstStyle/>
          <a:p>
            <a:pPr algn="ctr"/>
            <a:r>
              <a:rPr lang="fr-FR" sz="1200" dirty="0" smtClean="0">
                <a:solidFill>
                  <a:schemeClr val="bg1"/>
                </a:solidFill>
                <a:latin typeface="Arial" panose="020B0604020202020204" pitchFamily="34" charset="0"/>
                <a:cs typeface="Arial" panose="020B0604020202020204" pitchFamily="34" charset="0"/>
              </a:rPr>
              <a:t>15 M€</a:t>
            </a:r>
            <a:endParaRPr lang="fr-FR" sz="1200" dirty="0">
              <a:solidFill>
                <a:schemeClr val="bg1"/>
              </a:solidFill>
              <a:latin typeface="Arial" panose="020B0604020202020204" pitchFamily="34" charset="0"/>
              <a:cs typeface="Arial" panose="020B0604020202020204" pitchFamily="34" charset="0"/>
            </a:endParaRPr>
          </a:p>
        </p:txBody>
      </p:sp>
      <p:graphicFrame>
        <p:nvGraphicFramePr>
          <p:cNvPr id="14" name="Objet 13"/>
          <p:cNvGraphicFramePr>
            <a:graphicFrameLocks noChangeAspect="1"/>
          </p:cNvGraphicFramePr>
          <p:nvPr>
            <p:extLst>
              <p:ext uri="{D42A27DB-BD31-4B8C-83A1-F6EECF244321}">
                <p14:modId xmlns:p14="http://schemas.microsoft.com/office/powerpoint/2010/main" val="2548603362"/>
              </p:ext>
            </p:extLst>
          </p:nvPr>
        </p:nvGraphicFramePr>
        <p:xfrm>
          <a:off x="530225" y="4375150"/>
          <a:ext cx="2284413" cy="2065338"/>
        </p:xfrm>
        <a:graphic>
          <a:graphicData uri="http://schemas.openxmlformats.org/presentationml/2006/ole">
            <mc:AlternateContent xmlns:mc="http://schemas.openxmlformats.org/markup-compatibility/2006">
              <mc:Choice xmlns:v="urn:schemas-microsoft-com:vml" Requires="v">
                <p:oleObj spid="_x0000_s46617" name="Worksheet" r:id="rId6" imgW="3286176" imgH="2971741" progId="Excel.Sheet.12">
                  <p:link updateAutomatic="1"/>
                </p:oleObj>
              </mc:Choice>
              <mc:Fallback>
                <p:oleObj name="Worksheet" r:id="rId6" imgW="3286176" imgH="2971741" progId="Excel.Sheet.12">
                  <p:link updateAutomatic="1"/>
                  <p:pic>
                    <p:nvPicPr>
                      <p:cNvPr id="0" name=""/>
                      <p:cNvPicPr/>
                      <p:nvPr/>
                    </p:nvPicPr>
                    <p:blipFill>
                      <a:blip r:embed="rId7"/>
                      <a:stretch>
                        <a:fillRect/>
                      </a:stretch>
                    </p:blipFill>
                    <p:spPr>
                      <a:xfrm>
                        <a:off x="530225" y="4375150"/>
                        <a:ext cx="2284413" cy="2065338"/>
                      </a:xfrm>
                      <a:prstGeom prst="rect">
                        <a:avLst/>
                      </a:prstGeom>
                    </p:spPr>
                  </p:pic>
                </p:oleObj>
              </mc:Fallback>
            </mc:AlternateContent>
          </a:graphicData>
        </a:graphic>
      </p:graphicFrame>
      <p:graphicFrame>
        <p:nvGraphicFramePr>
          <p:cNvPr id="16" name="Objet 15"/>
          <p:cNvGraphicFramePr>
            <a:graphicFrameLocks noChangeAspect="1"/>
          </p:cNvGraphicFramePr>
          <p:nvPr>
            <p:extLst>
              <p:ext uri="{D42A27DB-BD31-4B8C-83A1-F6EECF244321}">
                <p14:modId xmlns:p14="http://schemas.microsoft.com/office/powerpoint/2010/main" val="1787568940"/>
              </p:ext>
            </p:extLst>
          </p:nvPr>
        </p:nvGraphicFramePr>
        <p:xfrm>
          <a:off x="6088063" y="4362450"/>
          <a:ext cx="2298700" cy="2079625"/>
        </p:xfrm>
        <a:graphic>
          <a:graphicData uri="http://schemas.openxmlformats.org/presentationml/2006/ole">
            <mc:AlternateContent xmlns:mc="http://schemas.openxmlformats.org/markup-compatibility/2006">
              <mc:Choice xmlns:v="urn:schemas-microsoft-com:vml" Requires="v">
                <p:oleObj spid="_x0000_s46618" name="Worksheet" r:id="rId8" imgW="3286176" imgH="2971741" progId="Excel.Sheet.12">
                  <p:link updateAutomatic="1"/>
                </p:oleObj>
              </mc:Choice>
              <mc:Fallback>
                <p:oleObj name="Worksheet" r:id="rId8" imgW="3286176" imgH="2971741" progId="Excel.Sheet.12">
                  <p:link updateAutomatic="1"/>
                  <p:pic>
                    <p:nvPicPr>
                      <p:cNvPr id="0" name=""/>
                      <p:cNvPicPr/>
                      <p:nvPr/>
                    </p:nvPicPr>
                    <p:blipFill>
                      <a:blip r:embed="rId9"/>
                      <a:stretch>
                        <a:fillRect/>
                      </a:stretch>
                    </p:blipFill>
                    <p:spPr>
                      <a:xfrm>
                        <a:off x="6088063" y="4362450"/>
                        <a:ext cx="2298700" cy="2079625"/>
                      </a:xfrm>
                      <a:prstGeom prst="rect">
                        <a:avLst/>
                      </a:prstGeom>
                    </p:spPr>
                  </p:pic>
                </p:oleObj>
              </mc:Fallback>
            </mc:AlternateContent>
          </a:graphicData>
        </a:graphic>
      </p:graphicFrame>
      <p:sp>
        <p:nvSpPr>
          <p:cNvPr id="19724" name="Flèche droite 19723"/>
          <p:cNvSpPr/>
          <p:nvPr/>
        </p:nvSpPr>
        <p:spPr>
          <a:xfrm rot="8200711">
            <a:off x="3409957" y="2766295"/>
            <a:ext cx="356616" cy="338328"/>
          </a:xfrm>
          <a:prstGeom prst="right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9" name="Flèche droite 88"/>
          <p:cNvSpPr/>
          <p:nvPr/>
        </p:nvSpPr>
        <p:spPr>
          <a:xfrm rot="2695495">
            <a:off x="5668795" y="2766295"/>
            <a:ext cx="356616" cy="338328"/>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31"/>
          <p:cNvSpPr/>
          <p:nvPr/>
        </p:nvSpPr>
        <p:spPr>
          <a:xfrm>
            <a:off x="194902" y="2278617"/>
            <a:ext cx="3192239" cy="369332"/>
          </a:xfrm>
          <a:prstGeom prst="rect">
            <a:avLst/>
          </a:prstGeom>
        </p:spPr>
        <p:txBody>
          <a:bodyPr wrap="square">
            <a:spAutoFit/>
          </a:bodyPr>
          <a:lstStyle/>
          <a:p>
            <a:pPr algn="r"/>
            <a:r>
              <a:rPr lang="fr-FR" i="1" dirty="0" smtClean="0">
                <a:solidFill>
                  <a:srgbClr val="70849D"/>
                </a:solidFill>
                <a:latin typeface="Arial" panose="020B0604020202020204" pitchFamily="34" charset="0"/>
                <a:cs typeface="Arial" panose="020B0604020202020204" pitchFamily="34" charset="0"/>
              </a:rPr>
              <a:t>Enchères « live »</a:t>
            </a:r>
          </a:p>
        </p:txBody>
      </p:sp>
      <p:sp>
        <p:nvSpPr>
          <p:cNvPr id="33" name="Rectangle 32"/>
          <p:cNvSpPr/>
          <p:nvPr/>
        </p:nvSpPr>
        <p:spPr>
          <a:xfrm>
            <a:off x="6038501" y="2285683"/>
            <a:ext cx="2396091" cy="369332"/>
          </a:xfrm>
          <a:prstGeom prst="rect">
            <a:avLst/>
          </a:prstGeom>
        </p:spPr>
        <p:txBody>
          <a:bodyPr wrap="square">
            <a:spAutoFit/>
          </a:bodyPr>
          <a:lstStyle/>
          <a:p>
            <a:pPr algn="ctr"/>
            <a:r>
              <a:rPr lang="fr-FR" i="1" dirty="0" smtClean="0">
                <a:solidFill>
                  <a:srgbClr val="70849D"/>
                </a:solidFill>
                <a:latin typeface="Arial" panose="020B0604020202020204" pitchFamily="34" charset="0"/>
                <a:cs typeface="Arial" panose="020B0604020202020204" pitchFamily="34" charset="0"/>
              </a:rPr>
              <a:t>Enchères « en ligne » </a:t>
            </a:r>
            <a:endParaRPr lang="fr-FR" i="1" dirty="0">
              <a:solidFill>
                <a:srgbClr val="70849D"/>
              </a:solidFill>
              <a:latin typeface="Arial" panose="020B0604020202020204" pitchFamily="34" charset="0"/>
              <a:cs typeface="Arial" panose="020B0604020202020204" pitchFamily="34" charset="0"/>
            </a:endParaRPr>
          </a:p>
        </p:txBody>
      </p:sp>
      <p:sp>
        <p:nvSpPr>
          <p:cNvPr id="29" name="Rectangle 28"/>
          <p:cNvSpPr/>
          <p:nvPr/>
        </p:nvSpPr>
        <p:spPr>
          <a:xfrm>
            <a:off x="8010914" y="4186198"/>
            <a:ext cx="906862" cy="232858"/>
          </a:xfrm>
          <a:prstGeom prst="rect">
            <a:avLst/>
          </a:prstGeom>
          <a:solidFill>
            <a:srgbClr val="948A54"/>
          </a:solidFill>
        </p:spPr>
        <p:txBody>
          <a:bodyPr wrap="square" anchor="ctr">
            <a:noAutofit/>
          </a:bodyPr>
          <a:lstStyle/>
          <a:p>
            <a:pPr algn="ctr"/>
            <a:r>
              <a:rPr lang="fr-FR" sz="1200" dirty="0" smtClean="0">
                <a:solidFill>
                  <a:schemeClr val="bg1"/>
                </a:solidFill>
                <a:latin typeface="Arial" panose="020B0604020202020204" pitchFamily="34" charset="0"/>
                <a:cs typeface="Arial" panose="020B0604020202020204" pitchFamily="34" charset="0"/>
              </a:rPr>
              <a:t>760 000 €</a:t>
            </a:r>
            <a:endParaRPr lang="fr-FR" sz="1200" dirty="0">
              <a:solidFill>
                <a:schemeClr val="bg1"/>
              </a:solidFill>
              <a:latin typeface="Arial" panose="020B0604020202020204" pitchFamily="34" charset="0"/>
              <a:cs typeface="Arial" panose="020B0604020202020204" pitchFamily="34" charset="0"/>
            </a:endParaRPr>
          </a:p>
        </p:txBody>
      </p:sp>
      <p:sp>
        <p:nvSpPr>
          <p:cNvPr id="30" name="Rectangle 29"/>
          <p:cNvSpPr/>
          <p:nvPr/>
        </p:nvSpPr>
        <p:spPr>
          <a:xfrm>
            <a:off x="5735951" y="4186198"/>
            <a:ext cx="2247531" cy="232858"/>
          </a:xfrm>
          <a:prstGeom prst="rect">
            <a:avLst/>
          </a:prstGeom>
          <a:noFill/>
        </p:spPr>
        <p:txBody>
          <a:bodyPr wrap="square" anchor="ctr">
            <a:noAutofit/>
          </a:bodyPr>
          <a:lstStyle/>
          <a:p>
            <a:pPr algn="r"/>
            <a:r>
              <a:rPr lang="fr-FR" sz="1200" dirty="0" smtClean="0">
                <a:solidFill>
                  <a:srgbClr val="70849D"/>
                </a:solidFill>
                <a:latin typeface="Arial" panose="020B0604020202020204" pitchFamily="34" charset="0"/>
                <a:cs typeface="Arial" panose="020B0604020202020204" pitchFamily="34" charset="0"/>
              </a:rPr>
              <a:t>Chevaux</a:t>
            </a:r>
            <a:endParaRPr lang="fr-FR" sz="1200" dirty="0">
              <a:solidFill>
                <a:srgbClr val="70849D"/>
              </a:solidFill>
              <a:latin typeface="Arial" panose="020B0604020202020204" pitchFamily="34" charset="0"/>
              <a:cs typeface="Arial" panose="020B0604020202020204" pitchFamily="34" charset="0"/>
            </a:endParaRPr>
          </a:p>
        </p:txBody>
      </p:sp>
      <p:sp>
        <p:nvSpPr>
          <p:cNvPr id="27" name="Rectangle 26"/>
          <p:cNvSpPr/>
          <p:nvPr/>
        </p:nvSpPr>
        <p:spPr>
          <a:xfrm>
            <a:off x="3055691" y="5950529"/>
            <a:ext cx="3124573" cy="400110"/>
          </a:xfrm>
          <a:prstGeom prst="rect">
            <a:avLst/>
          </a:prstGeom>
        </p:spPr>
        <p:txBody>
          <a:bodyPr wrap="none">
            <a:spAutoFit/>
          </a:bodyPr>
          <a:lstStyle/>
          <a:p>
            <a:pPr algn="ctr"/>
            <a:r>
              <a:rPr lang="fr-FR" sz="1000" dirty="0" smtClean="0">
                <a:solidFill>
                  <a:srgbClr val="70849D"/>
                </a:solidFill>
                <a:latin typeface="Arial" panose="020B0604020202020204" pitchFamily="34" charset="0"/>
                <a:cs typeface="Arial" panose="020B0604020202020204" pitchFamily="34" charset="0"/>
              </a:rPr>
              <a:t>Enchère </a:t>
            </a:r>
            <a:r>
              <a:rPr lang="fr-FR" sz="1000" dirty="0">
                <a:solidFill>
                  <a:srgbClr val="70849D"/>
                </a:solidFill>
                <a:latin typeface="Arial" panose="020B0604020202020204" pitchFamily="34" charset="0"/>
                <a:cs typeface="Arial" panose="020B0604020202020204" pitchFamily="34" charset="0"/>
              </a:rPr>
              <a:t>« live </a:t>
            </a:r>
            <a:r>
              <a:rPr lang="fr-FR" sz="1000" dirty="0" smtClean="0">
                <a:solidFill>
                  <a:srgbClr val="70849D"/>
                </a:solidFill>
                <a:latin typeface="Arial" panose="020B0604020202020204" pitchFamily="34" charset="0"/>
                <a:cs typeface="Arial" panose="020B0604020202020204" pitchFamily="34" charset="0"/>
              </a:rPr>
              <a:t>» : adossée à une vente physique</a:t>
            </a:r>
          </a:p>
          <a:p>
            <a:pPr algn="ctr"/>
            <a:r>
              <a:rPr lang="fr-FR" sz="1000" dirty="0">
                <a:solidFill>
                  <a:srgbClr val="70849D"/>
                </a:solidFill>
                <a:latin typeface="Arial" panose="020B0604020202020204" pitchFamily="34" charset="0"/>
                <a:cs typeface="Arial" panose="020B0604020202020204" pitchFamily="34" charset="0"/>
              </a:rPr>
              <a:t>Enchère </a:t>
            </a:r>
            <a:r>
              <a:rPr lang="fr-FR" sz="1000" dirty="0" smtClean="0">
                <a:solidFill>
                  <a:srgbClr val="70849D"/>
                </a:solidFill>
                <a:latin typeface="Arial" panose="020B0604020202020204" pitchFamily="34" charset="0"/>
                <a:cs typeface="Arial" panose="020B0604020202020204" pitchFamily="34" charset="0"/>
              </a:rPr>
              <a:t>« en ligne » : complètement dématérialisée</a:t>
            </a:r>
            <a:endParaRPr lang="fr-FR" sz="1000"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59138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rmAutofit/>
          </a:bodyPr>
          <a:lstStyle/>
          <a:p>
            <a:pPr marL="357188"/>
            <a:r>
              <a:rPr lang="fr-FR" sz="2000" b="0" dirty="0" smtClean="0"/>
              <a:t>Résultats de l’enquête annuelle 2015</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36</a:t>
            </a:fld>
            <a:endParaRPr lang="fr-FR">
              <a:latin typeface="Arial" panose="020B0604020202020204" pitchFamily="34" charset="0"/>
              <a:cs typeface="Arial" panose="020B0604020202020204" pitchFamily="34" charset="0"/>
            </a:endParaRPr>
          </a:p>
        </p:txBody>
      </p:sp>
      <p:sp>
        <p:nvSpPr>
          <p:cNvPr id="5" name="Rectangle 4"/>
          <p:cNvSpPr/>
          <p:nvPr/>
        </p:nvSpPr>
        <p:spPr>
          <a:xfrm>
            <a:off x="468269" y="1333214"/>
            <a:ext cx="8392266" cy="3108543"/>
          </a:xfrm>
          <a:prstGeom prst="rect">
            <a:avLst/>
          </a:prstGeom>
        </p:spPr>
        <p:txBody>
          <a:bodyPr wrap="square">
            <a:spAutoFit/>
          </a:bodyPr>
          <a:lstStyle/>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Les opérateurs de ventes volontaires</a:t>
            </a:r>
          </a:p>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 marché national</a:t>
            </a:r>
          </a:p>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 secteur « Chevaux »</a:t>
            </a:r>
          </a:p>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Les ventes de gré à gré</a:t>
            </a:r>
          </a:p>
          <a:p>
            <a:pPr marL="285750" indent="-285750">
              <a:lnSpc>
                <a:spcPct val="200000"/>
              </a:lnSpc>
              <a:buFont typeface="Courier New" panose="02070309020205020404" pitchFamily="49" charset="0"/>
              <a:buChar char="o"/>
            </a:pPr>
            <a:r>
              <a:rPr lang="fr-FR" sz="1600" dirty="0">
                <a:solidFill>
                  <a:srgbClr val="898989"/>
                </a:solidFill>
                <a:latin typeface="Arial" panose="020B0604020202020204" pitchFamily="34" charset="0"/>
                <a:cs typeface="Arial" panose="020B0604020202020204" pitchFamily="34" charset="0"/>
              </a:rPr>
              <a:t>Les ventes </a:t>
            </a:r>
            <a:r>
              <a:rPr lang="fr-FR" sz="1600" dirty="0" smtClean="0">
                <a:solidFill>
                  <a:srgbClr val="898989"/>
                </a:solidFill>
                <a:latin typeface="Arial" panose="020B0604020202020204" pitchFamily="34" charset="0"/>
                <a:cs typeface="Arial" panose="020B0604020202020204" pitchFamily="34" charset="0"/>
              </a:rPr>
              <a:t>électroniques</a:t>
            </a:r>
          </a:p>
          <a:p>
            <a:r>
              <a:rPr lang="fr-FR" sz="3600" dirty="0">
                <a:solidFill>
                  <a:srgbClr val="26334C"/>
                </a:solidFill>
                <a:latin typeface="Arial" panose="020B0604020202020204" pitchFamily="34" charset="0"/>
                <a:cs typeface="Arial" panose="020B0604020202020204" pitchFamily="34" charset="0"/>
              </a:rPr>
              <a:t>L’internationalisation des ventes</a:t>
            </a:r>
          </a:p>
        </p:txBody>
      </p:sp>
      <p:sp>
        <p:nvSpPr>
          <p:cNvPr id="8"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33367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t 8"/>
          <p:cNvGraphicFramePr>
            <a:graphicFrameLocks noChangeAspect="1"/>
          </p:cNvGraphicFramePr>
          <p:nvPr>
            <p:extLst>
              <p:ext uri="{D42A27DB-BD31-4B8C-83A1-F6EECF244321}">
                <p14:modId xmlns:p14="http://schemas.microsoft.com/office/powerpoint/2010/main" val="2632270731"/>
              </p:ext>
            </p:extLst>
          </p:nvPr>
        </p:nvGraphicFramePr>
        <p:xfrm>
          <a:off x="4665518" y="4446588"/>
          <a:ext cx="3419475" cy="2036762"/>
        </p:xfrm>
        <a:graphic>
          <a:graphicData uri="http://schemas.openxmlformats.org/presentationml/2006/ole">
            <mc:AlternateContent xmlns:mc="http://schemas.openxmlformats.org/markup-compatibility/2006">
              <mc:Choice xmlns:v="urn:schemas-microsoft-com:vml" Requires="v">
                <p:oleObj spid="_x0000_s23253" name="Worksheet" r:id="rId4" imgW="4591151" imgH="2733710" progId="Excel.Sheet.12">
                  <p:link updateAutomatic="1"/>
                </p:oleObj>
              </mc:Choice>
              <mc:Fallback>
                <p:oleObj name="Worksheet" r:id="rId4" imgW="4591151" imgH="2733710" progId="Excel.Sheet.12">
                  <p:link updateAutomatic="1"/>
                  <p:pic>
                    <p:nvPicPr>
                      <p:cNvPr id="0" name=""/>
                      <p:cNvPicPr/>
                      <p:nvPr/>
                    </p:nvPicPr>
                    <p:blipFill>
                      <a:blip r:embed="rId5"/>
                      <a:stretch>
                        <a:fillRect/>
                      </a:stretch>
                    </p:blipFill>
                    <p:spPr>
                      <a:xfrm>
                        <a:off x="4665518" y="4446588"/>
                        <a:ext cx="3419475" cy="2036762"/>
                      </a:xfrm>
                      <a:prstGeom prst="rect">
                        <a:avLst/>
                      </a:prstGeom>
                    </p:spPr>
                  </p:pic>
                </p:oleObj>
              </mc:Fallback>
            </mc:AlternateContent>
          </a:graphicData>
        </a:graphic>
      </p:graphicFrame>
      <p:graphicFrame>
        <p:nvGraphicFramePr>
          <p:cNvPr id="5" name="Objet 4"/>
          <p:cNvGraphicFramePr>
            <a:graphicFrameLocks noChangeAspect="1"/>
          </p:cNvGraphicFramePr>
          <p:nvPr>
            <p:extLst>
              <p:ext uri="{D42A27DB-BD31-4B8C-83A1-F6EECF244321}">
                <p14:modId xmlns:p14="http://schemas.microsoft.com/office/powerpoint/2010/main" val="4260282223"/>
              </p:ext>
            </p:extLst>
          </p:nvPr>
        </p:nvGraphicFramePr>
        <p:xfrm>
          <a:off x="513969" y="2942113"/>
          <a:ext cx="3162681" cy="2543273"/>
        </p:xfrm>
        <a:graphic>
          <a:graphicData uri="http://schemas.openxmlformats.org/presentationml/2006/ole">
            <mc:AlternateContent xmlns:mc="http://schemas.openxmlformats.org/markup-compatibility/2006">
              <mc:Choice xmlns:v="urn:schemas-microsoft-com:vml" Requires="v">
                <p:oleObj spid="_x0000_s23254" name="Worksheet" r:id="rId6" imgW="5791200" imgH="4657682" progId="Excel.Sheet.12">
                  <p:link updateAutomatic="1"/>
                </p:oleObj>
              </mc:Choice>
              <mc:Fallback>
                <p:oleObj name="Worksheet" r:id="rId6" imgW="5791200" imgH="4657682" progId="Excel.Sheet.12">
                  <p:link updateAutomatic="1"/>
                  <p:pic>
                    <p:nvPicPr>
                      <p:cNvPr id="0" name=""/>
                      <p:cNvPicPr/>
                      <p:nvPr/>
                    </p:nvPicPr>
                    <p:blipFill>
                      <a:blip r:embed="rId7"/>
                      <a:stretch>
                        <a:fillRect/>
                      </a:stretch>
                    </p:blipFill>
                    <p:spPr>
                      <a:xfrm>
                        <a:off x="513969" y="2942113"/>
                        <a:ext cx="3162681" cy="2543273"/>
                      </a:xfrm>
                      <a:prstGeom prst="rect">
                        <a:avLst/>
                      </a:prstGeom>
                    </p:spPr>
                  </p:pic>
                </p:oleObj>
              </mc:Fallback>
            </mc:AlternateContent>
          </a:graphicData>
        </a:graphic>
      </p:graphicFrame>
      <p:sp>
        <p:nvSpPr>
          <p:cNvPr id="6" name="Titre 5"/>
          <p:cNvSpPr>
            <a:spLocks noGrp="1"/>
          </p:cNvSpPr>
          <p:nvPr>
            <p:ph type="title"/>
          </p:nvPr>
        </p:nvSpPr>
        <p:spPr>
          <a:xfrm>
            <a:off x="404261" y="294392"/>
            <a:ext cx="7834964" cy="540000"/>
          </a:xfrm>
        </p:spPr>
        <p:txBody>
          <a:bodyPr>
            <a:normAutofit/>
          </a:bodyPr>
          <a:lstStyle/>
          <a:p>
            <a:pPr marL="357188"/>
            <a:r>
              <a:rPr lang="fr-FR" sz="2000" b="0" dirty="0" smtClean="0"/>
              <a:t>Internationalisation des ventes</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37</a:t>
            </a:fld>
            <a:endParaRPr lang="fr-FR">
              <a:latin typeface="Arial" panose="020B0604020202020204" pitchFamily="34" charset="0"/>
              <a:cs typeface="Arial" panose="020B0604020202020204" pitchFamily="34" charset="0"/>
            </a:endParaRPr>
          </a:p>
        </p:txBody>
      </p:sp>
      <p:sp>
        <p:nvSpPr>
          <p:cNvPr id="7" name="Rectangle 6"/>
          <p:cNvSpPr/>
          <p:nvPr/>
        </p:nvSpPr>
        <p:spPr>
          <a:xfrm>
            <a:off x="269409" y="962459"/>
            <a:ext cx="7026202" cy="523220"/>
          </a:xfrm>
          <a:prstGeom prst="rect">
            <a:avLst/>
          </a:prstGeom>
        </p:spPr>
        <p:txBody>
          <a:bodyPr wrap="square">
            <a:spAutoFit/>
          </a:bodyPr>
          <a:lstStyle/>
          <a:p>
            <a:r>
              <a:rPr lang="fr-FR" sz="2800" i="1" dirty="0" smtClean="0">
                <a:solidFill>
                  <a:srgbClr val="A30B3B"/>
                </a:solidFill>
                <a:latin typeface="Arial" panose="020B0604020202020204" pitchFamily="34" charset="0"/>
                <a:cs typeface="Arial" panose="020B0604020202020204" pitchFamily="34" charset="0"/>
              </a:rPr>
              <a:t>183 OVV </a:t>
            </a:r>
            <a:r>
              <a:rPr lang="fr-FR" i="1" dirty="0" smtClean="0">
                <a:solidFill>
                  <a:srgbClr val="70849D"/>
                </a:solidFill>
                <a:latin typeface="Arial" panose="020B0604020202020204" pitchFamily="34" charset="0"/>
                <a:cs typeface="Arial" panose="020B0604020202020204" pitchFamily="34" charset="0"/>
              </a:rPr>
              <a:t>déclarent une activité internationale en 2015</a:t>
            </a:r>
          </a:p>
        </p:txBody>
      </p:sp>
      <p:sp>
        <p:nvSpPr>
          <p:cNvPr id="15" name="Rectangle 14"/>
          <p:cNvSpPr/>
          <p:nvPr/>
        </p:nvSpPr>
        <p:spPr>
          <a:xfrm>
            <a:off x="358776" y="1792408"/>
            <a:ext cx="3670129" cy="1200329"/>
          </a:xfrm>
          <a:prstGeom prst="rect">
            <a:avLst/>
          </a:prstGeom>
        </p:spPr>
        <p:txBody>
          <a:bodyPr wrap="square">
            <a:spAutoFit/>
          </a:bodyPr>
          <a:lstStyle/>
          <a:p>
            <a:pPr algn="ctr"/>
            <a:r>
              <a:rPr lang="fr-FR" dirty="0">
                <a:solidFill>
                  <a:srgbClr val="70849D"/>
                </a:solidFill>
                <a:latin typeface="Arial" panose="020B0604020202020204" pitchFamily="34" charset="0"/>
                <a:cs typeface="Arial" panose="020B0604020202020204" pitchFamily="34" charset="0"/>
              </a:rPr>
              <a:t>Part </a:t>
            </a:r>
            <a:r>
              <a:rPr lang="fr-FR" dirty="0" smtClean="0">
                <a:solidFill>
                  <a:srgbClr val="70849D"/>
                </a:solidFill>
                <a:latin typeface="Arial" panose="020B0604020202020204" pitchFamily="34" charset="0"/>
                <a:cs typeface="Arial" panose="020B0604020202020204" pitchFamily="34" charset="0"/>
              </a:rPr>
              <a:t>du montant total d’adjudication de </a:t>
            </a:r>
            <a:r>
              <a:rPr lang="fr-FR" dirty="0">
                <a:solidFill>
                  <a:srgbClr val="70849D"/>
                </a:solidFill>
                <a:latin typeface="Arial" panose="020B0604020202020204" pitchFamily="34" charset="0"/>
                <a:cs typeface="Arial" panose="020B0604020202020204" pitchFamily="34" charset="0"/>
              </a:rPr>
              <a:t>ces </a:t>
            </a:r>
            <a:r>
              <a:rPr lang="fr-FR" dirty="0" smtClean="0">
                <a:solidFill>
                  <a:srgbClr val="70849D"/>
                </a:solidFill>
                <a:latin typeface="Arial" panose="020B0604020202020204" pitchFamily="34" charset="0"/>
                <a:cs typeface="Arial" panose="020B0604020202020204" pitchFamily="34" charset="0"/>
              </a:rPr>
              <a:t>183 OVV parmi le montant total adjugé en France</a:t>
            </a:r>
            <a:endParaRPr lang="fr-FR" dirty="0">
              <a:solidFill>
                <a:srgbClr val="70849D"/>
              </a:solidFill>
              <a:latin typeface="Arial" panose="020B0604020202020204" pitchFamily="34" charset="0"/>
              <a:cs typeface="Arial" panose="020B0604020202020204" pitchFamily="34" charset="0"/>
            </a:endParaRPr>
          </a:p>
        </p:txBody>
      </p:sp>
      <p:sp>
        <p:nvSpPr>
          <p:cNvPr id="18"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
        <p:nvSpPr>
          <p:cNvPr id="19" name="Rectangle 18"/>
          <p:cNvSpPr/>
          <p:nvPr/>
        </p:nvSpPr>
        <p:spPr>
          <a:xfrm>
            <a:off x="4460834" y="1866104"/>
            <a:ext cx="4212849" cy="646331"/>
          </a:xfrm>
          <a:prstGeom prst="rect">
            <a:avLst/>
          </a:prstGeom>
        </p:spPr>
        <p:txBody>
          <a:bodyPr wrap="square">
            <a:spAutoFit/>
          </a:bodyPr>
          <a:lstStyle/>
          <a:p>
            <a:pPr algn="ctr"/>
            <a:r>
              <a:rPr lang="fr-FR" dirty="0">
                <a:solidFill>
                  <a:srgbClr val="70849D"/>
                </a:solidFill>
                <a:latin typeface="Arial" panose="020B0604020202020204" pitchFamily="34" charset="0"/>
                <a:cs typeface="Arial" panose="020B0604020202020204" pitchFamily="34" charset="0"/>
              </a:rPr>
              <a:t>Part dans le total adjugé </a:t>
            </a:r>
            <a:endParaRPr lang="fr-FR" dirty="0" smtClean="0">
              <a:solidFill>
                <a:srgbClr val="70849D"/>
              </a:solidFill>
              <a:latin typeface="Arial" panose="020B0604020202020204" pitchFamily="34" charset="0"/>
              <a:cs typeface="Arial" panose="020B0604020202020204" pitchFamily="34" charset="0"/>
            </a:endParaRPr>
          </a:p>
          <a:p>
            <a:pPr algn="ctr"/>
            <a:r>
              <a:rPr lang="fr-FR" dirty="0" smtClean="0">
                <a:solidFill>
                  <a:srgbClr val="70849D"/>
                </a:solidFill>
                <a:latin typeface="Arial" panose="020B0604020202020204" pitchFamily="34" charset="0"/>
                <a:cs typeface="Arial" panose="020B0604020202020204" pitchFamily="34" charset="0"/>
              </a:rPr>
              <a:t>réalisé </a:t>
            </a:r>
            <a:r>
              <a:rPr lang="fr-FR" dirty="0">
                <a:solidFill>
                  <a:srgbClr val="70849D"/>
                </a:solidFill>
                <a:latin typeface="Arial" panose="020B0604020202020204" pitchFamily="34" charset="0"/>
                <a:cs typeface="Arial" panose="020B0604020202020204" pitchFamily="34" charset="0"/>
              </a:rPr>
              <a:t>par ces 183 OVV </a:t>
            </a:r>
            <a:endParaRPr lang="fr-FR" dirty="0" smtClean="0">
              <a:solidFill>
                <a:srgbClr val="70849D"/>
              </a:solidFill>
              <a:latin typeface="Arial" panose="020B0604020202020204" pitchFamily="34" charset="0"/>
              <a:cs typeface="Arial" panose="020B0604020202020204" pitchFamily="34" charset="0"/>
            </a:endParaRPr>
          </a:p>
        </p:txBody>
      </p:sp>
      <p:cxnSp>
        <p:nvCxnSpPr>
          <p:cNvPr id="3" name="Connecteur droit 2"/>
          <p:cNvCxnSpPr/>
          <p:nvPr/>
        </p:nvCxnSpPr>
        <p:spPr>
          <a:xfrm>
            <a:off x="3998806" y="2044633"/>
            <a:ext cx="0" cy="366171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7320272" y="2937298"/>
            <a:ext cx="1644703" cy="400110"/>
          </a:xfrm>
          <a:prstGeom prst="rect">
            <a:avLst/>
          </a:prstGeom>
        </p:spPr>
        <p:txBody>
          <a:bodyPr wrap="square">
            <a:spAutoFit/>
          </a:bodyPr>
          <a:lstStyle/>
          <a:p>
            <a:pPr algn="ctr"/>
            <a:r>
              <a:rPr lang="fr-FR" sz="1000" dirty="0" smtClean="0">
                <a:solidFill>
                  <a:srgbClr val="70849D"/>
                </a:solidFill>
                <a:latin typeface="Arial" panose="020B0604020202020204" pitchFamily="34" charset="0"/>
                <a:cs typeface="Arial" panose="020B0604020202020204" pitchFamily="34" charset="0"/>
              </a:rPr>
              <a:t>Des biens mis en vente par des étrangers</a:t>
            </a:r>
            <a:endParaRPr lang="fr-FR" sz="1000" dirty="0">
              <a:solidFill>
                <a:srgbClr val="70849D"/>
              </a:solidFill>
              <a:latin typeface="Arial" panose="020B0604020202020204" pitchFamily="34" charset="0"/>
              <a:cs typeface="Arial" panose="020B0604020202020204" pitchFamily="34" charset="0"/>
            </a:endParaRPr>
          </a:p>
        </p:txBody>
      </p:sp>
      <p:sp>
        <p:nvSpPr>
          <p:cNvPr id="17" name="Rectangle 16"/>
          <p:cNvSpPr/>
          <p:nvPr/>
        </p:nvSpPr>
        <p:spPr>
          <a:xfrm>
            <a:off x="4028905" y="2919132"/>
            <a:ext cx="1601894" cy="400110"/>
          </a:xfrm>
          <a:prstGeom prst="rect">
            <a:avLst/>
          </a:prstGeom>
        </p:spPr>
        <p:txBody>
          <a:bodyPr wrap="square">
            <a:spAutoFit/>
          </a:bodyPr>
          <a:lstStyle/>
          <a:p>
            <a:r>
              <a:rPr lang="fr-FR" sz="1000" dirty="0" smtClean="0">
                <a:solidFill>
                  <a:srgbClr val="70849D"/>
                </a:solidFill>
                <a:latin typeface="Arial" panose="020B0604020202020204" pitchFamily="34" charset="0"/>
                <a:cs typeface="Arial" panose="020B0604020202020204" pitchFamily="34" charset="0"/>
              </a:rPr>
              <a:t>Des biens mis en vente par des Français </a:t>
            </a:r>
            <a:endParaRPr lang="fr-FR" sz="1000" dirty="0">
              <a:solidFill>
                <a:srgbClr val="70849D"/>
              </a:solidFill>
              <a:latin typeface="Arial" panose="020B0604020202020204" pitchFamily="34" charset="0"/>
              <a:cs typeface="Arial" panose="020B0604020202020204" pitchFamily="34" charset="0"/>
            </a:endParaRPr>
          </a:p>
        </p:txBody>
      </p:sp>
      <p:sp>
        <p:nvSpPr>
          <p:cNvPr id="27" name="Rectangle 26"/>
          <p:cNvSpPr/>
          <p:nvPr/>
        </p:nvSpPr>
        <p:spPr>
          <a:xfrm>
            <a:off x="7492383" y="4422198"/>
            <a:ext cx="1493684" cy="400110"/>
          </a:xfrm>
          <a:prstGeom prst="rect">
            <a:avLst/>
          </a:prstGeom>
        </p:spPr>
        <p:txBody>
          <a:bodyPr wrap="square">
            <a:spAutoFit/>
          </a:bodyPr>
          <a:lstStyle/>
          <a:p>
            <a:pPr algn="ctr"/>
            <a:r>
              <a:rPr lang="fr-FR" sz="1000" dirty="0" smtClean="0">
                <a:solidFill>
                  <a:srgbClr val="70849D"/>
                </a:solidFill>
                <a:latin typeface="Arial" panose="020B0604020202020204" pitchFamily="34" charset="0"/>
                <a:cs typeface="Arial" panose="020B0604020202020204" pitchFamily="34" charset="0"/>
              </a:rPr>
              <a:t>Des biens achetés par des étrangers</a:t>
            </a:r>
            <a:endParaRPr lang="fr-FR" sz="1000" dirty="0">
              <a:solidFill>
                <a:srgbClr val="70849D"/>
              </a:solidFill>
              <a:latin typeface="Arial" panose="020B0604020202020204" pitchFamily="34" charset="0"/>
              <a:cs typeface="Arial" panose="020B0604020202020204" pitchFamily="34" charset="0"/>
            </a:endParaRPr>
          </a:p>
        </p:txBody>
      </p:sp>
      <p:sp>
        <p:nvSpPr>
          <p:cNvPr id="28" name="Rectangle 27"/>
          <p:cNvSpPr/>
          <p:nvPr/>
        </p:nvSpPr>
        <p:spPr>
          <a:xfrm>
            <a:off x="4013310" y="4508602"/>
            <a:ext cx="1530239" cy="400110"/>
          </a:xfrm>
          <a:prstGeom prst="rect">
            <a:avLst/>
          </a:prstGeom>
        </p:spPr>
        <p:txBody>
          <a:bodyPr wrap="square">
            <a:spAutoFit/>
          </a:bodyPr>
          <a:lstStyle/>
          <a:p>
            <a:pPr algn="ctr"/>
            <a:r>
              <a:rPr lang="fr-FR" sz="1000" dirty="0" smtClean="0">
                <a:solidFill>
                  <a:srgbClr val="70849D"/>
                </a:solidFill>
                <a:latin typeface="Arial" panose="020B0604020202020204" pitchFamily="34" charset="0"/>
                <a:cs typeface="Arial" panose="020B0604020202020204" pitchFamily="34" charset="0"/>
              </a:rPr>
              <a:t>Des biens achetés par des Français</a:t>
            </a:r>
            <a:endParaRPr lang="fr-FR" sz="1000" dirty="0">
              <a:solidFill>
                <a:srgbClr val="70849D"/>
              </a:solidFill>
              <a:latin typeface="Arial" panose="020B0604020202020204" pitchFamily="34" charset="0"/>
              <a:cs typeface="Arial" panose="020B0604020202020204" pitchFamily="34" charset="0"/>
            </a:endParaRPr>
          </a:p>
        </p:txBody>
      </p:sp>
      <p:graphicFrame>
        <p:nvGraphicFramePr>
          <p:cNvPr id="2" name="Objet 1"/>
          <p:cNvGraphicFramePr>
            <a:graphicFrameLocks noChangeAspect="1"/>
          </p:cNvGraphicFramePr>
          <p:nvPr>
            <p:extLst>
              <p:ext uri="{D42A27DB-BD31-4B8C-83A1-F6EECF244321}">
                <p14:modId xmlns:p14="http://schemas.microsoft.com/office/powerpoint/2010/main" val="2065867862"/>
              </p:ext>
            </p:extLst>
          </p:nvPr>
        </p:nvGraphicFramePr>
        <p:xfrm>
          <a:off x="4665518" y="2613025"/>
          <a:ext cx="3276600" cy="1960563"/>
        </p:xfrm>
        <a:graphic>
          <a:graphicData uri="http://schemas.openxmlformats.org/presentationml/2006/ole">
            <mc:AlternateContent xmlns:mc="http://schemas.openxmlformats.org/markup-compatibility/2006">
              <mc:Choice xmlns:v="urn:schemas-microsoft-com:vml" Requires="v">
                <p:oleObj spid="_x0000_s23255" name="Worksheet" r:id="rId8" imgW="4572000" imgH="2733710" progId="Excel.Sheet.12">
                  <p:link updateAutomatic="1"/>
                </p:oleObj>
              </mc:Choice>
              <mc:Fallback>
                <p:oleObj name="Worksheet" r:id="rId8" imgW="4572000" imgH="2733710" progId="Excel.Sheet.12">
                  <p:link updateAutomatic="1"/>
                  <p:pic>
                    <p:nvPicPr>
                      <p:cNvPr id="0" name=""/>
                      <p:cNvPicPr/>
                      <p:nvPr/>
                    </p:nvPicPr>
                    <p:blipFill>
                      <a:blip r:embed="rId9"/>
                      <a:stretch>
                        <a:fillRect/>
                      </a:stretch>
                    </p:blipFill>
                    <p:spPr>
                      <a:xfrm>
                        <a:off x="4665518" y="2613025"/>
                        <a:ext cx="3276600" cy="1960563"/>
                      </a:xfrm>
                      <a:prstGeom prst="rect">
                        <a:avLst/>
                      </a:prstGeom>
                    </p:spPr>
                  </p:pic>
                </p:oleObj>
              </mc:Fallback>
            </mc:AlternateContent>
          </a:graphicData>
        </a:graphic>
      </p:graphicFrame>
      <p:sp>
        <p:nvSpPr>
          <p:cNvPr id="10" name="Parenthèse fermante 9"/>
          <p:cNvSpPr/>
          <p:nvPr/>
        </p:nvSpPr>
        <p:spPr>
          <a:xfrm>
            <a:off x="8056957" y="4945780"/>
            <a:ext cx="138522" cy="1129135"/>
          </a:xfrm>
          <a:prstGeom prst="rightBracket">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 name="Rectangle 10"/>
          <p:cNvSpPr/>
          <p:nvPr/>
        </p:nvSpPr>
        <p:spPr>
          <a:xfrm>
            <a:off x="8312206" y="5227216"/>
            <a:ext cx="543739" cy="307777"/>
          </a:xfrm>
          <a:prstGeom prst="rect">
            <a:avLst/>
          </a:prstGeom>
        </p:spPr>
        <p:txBody>
          <a:bodyPr wrap="none">
            <a:spAutoFit/>
          </a:bodyPr>
          <a:lstStyle/>
          <a:p>
            <a:pPr algn="ctr"/>
            <a:r>
              <a:rPr lang="fr-FR" sz="1400" b="1" dirty="0" smtClean="0">
                <a:latin typeface="Arial" panose="020B0604020202020204" pitchFamily="34" charset="0"/>
                <a:cs typeface="Arial" panose="020B0604020202020204" pitchFamily="34" charset="0"/>
              </a:rPr>
              <a:t>36%</a:t>
            </a:r>
            <a:endParaRPr lang="fr-FR" sz="1400" b="1" dirty="0">
              <a:latin typeface="Arial" panose="020B0604020202020204" pitchFamily="34" charset="0"/>
              <a:cs typeface="Arial" panose="020B0604020202020204" pitchFamily="34" charset="0"/>
            </a:endParaRPr>
          </a:p>
        </p:txBody>
      </p:sp>
      <p:sp>
        <p:nvSpPr>
          <p:cNvPr id="20" name="Rectangle 19"/>
          <p:cNvSpPr/>
          <p:nvPr/>
        </p:nvSpPr>
        <p:spPr>
          <a:xfrm>
            <a:off x="6995278" y="5119978"/>
            <a:ext cx="744655" cy="246221"/>
          </a:xfrm>
          <a:prstGeom prst="rect">
            <a:avLst/>
          </a:prstGeom>
        </p:spPr>
        <p:txBody>
          <a:bodyPr wrap="square">
            <a:spAutoFit/>
          </a:bodyPr>
          <a:lstStyle/>
          <a:p>
            <a:pPr algn="ctr"/>
            <a:r>
              <a:rPr lang="fr-FR" sz="1000" dirty="0" smtClean="0">
                <a:solidFill>
                  <a:srgbClr val="70849D"/>
                </a:solidFill>
                <a:latin typeface="Arial" panose="020B0604020202020204" pitchFamily="34" charset="0"/>
                <a:cs typeface="Arial" panose="020B0604020202020204" pitchFamily="34" charset="0"/>
              </a:rPr>
              <a:t>VOMI</a:t>
            </a:r>
            <a:endParaRPr lang="fr-FR" sz="1000" dirty="0">
              <a:solidFill>
                <a:srgbClr val="70849D"/>
              </a:solidFill>
              <a:latin typeface="Arial" panose="020B0604020202020204" pitchFamily="34" charset="0"/>
              <a:cs typeface="Arial" panose="020B0604020202020204" pitchFamily="34" charset="0"/>
            </a:endParaRPr>
          </a:p>
        </p:txBody>
      </p:sp>
      <p:sp>
        <p:nvSpPr>
          <p:cNvPr id="21" name="Rectangle 20"/>
          <p:cNvSpPr/>
          <p:nvPr/>
        </p:nvSpPr>
        <p:spPr>
          <a:xfrm>
            <a:off x="7034003" y="5492868"/>
            <a:ext cx="744655" cy="246221"/>
          </a:xfrm>
          <a:prstGeom prst="rect">
            <a:avLst/>
          </a:prstGeom>
        </p:spPr>
        <p:txBody>
          <a:bodyPr wrap="square">
            <a:spAutoFit/>
          </a:bodyPr>
          <a:lstStyle/>
          <a:p>
            <a:pPr algn="ctr"/>
            <a:r>
              <a:rPr lang="fr-FR" sz="1000" dirty="0" smtClean="0">
                <a:solidFill>
                  <a:srgbClr val="70849D"/>
                </a:solidFill>
                <a:latin typeface="Arial" panose="020B0604020202020204" pitchFamily="34" charset="0"/>
                <a:cs typeface="Arial" panose="020B0604020202020204" pitchFamily="34" charset="0"/>
              </a:rPr>
              <a:t>AOC</a:t>
            </a:r>
            <a:endParaRPr lang="fr-FR" sz="1000" dirty="0">
              <a:solidFill>
                <a:srgbClr val="70849D"/>
              </a:solidFill>
              <a:latin typeface="Arial" panose="020B0604020202020204" pitchFamily="34" charset="0"/>
              <a:cs typeface="Arial" panose="020B0604020202020204" pitchFamily="34" charset="0"/>
            </a:endParaRPr>
          </a:p>
        </p:txBody>
      </p:sp>
      <p:sp>
        <p:nvSpPr>
          <p:cNvPr id="22" name="Rectangle 21"/>
          <p:cNvSpPr/>
          <p:nvPr/>
        </p:nvSpPr>
        <p:spPr>
          <a:xfrm>
            <a:off x="7153790" y="5930009"/>
            <a:ext cx="744655" cy="246221"/>
          </a:xfrm>
          <a:prstGeom prst="rect">
            <a:avLst/>
          </a:prstGeom>
        </p:spPr>
        <p:txBody>
          <a:bodyPr wrap="square">
            <a:spAutoFit/>
          </a:bodyPr>
          <a:lstStyle/>
          <a:p>
            <a:pPr algn="ctr"/>
            <a:r>
              <a:rPr lang="fr-FR" sz="1000" dirty="0" smtClean="0">
                <a:solidFill>
                  <a:srgbClr val="70849D"/>
                </a:solidFill>
                <a:latin typeface="Arial" panose="020B0604020202020204" pitchFamily="34" charset="0"/>
                <a:cs typeface="Arial" panose="020B0604020202020204" pitchFamily="34" charset="0"/>
              </a:rPr>
              <a:t>Chevaux</a:t>
            </a:r>
            <a:endParaRPr lang="fr-FR" sz="1000" dirty="0">
              <a:solidFill>
                <a:srgbClr val="70849D"/>
              </a:solidFill>
              <a:latin typeface="Arial" panose="020B0604020202020204" pitchFamily="34" charset="0"/>
              <a:cs typeface="Arial" panose="020B0604020202020204" pitchFamily="34" charset="0"/>
            </a:endParaRPr>
          </a:p>
        </p:txBody>
      </p:sp>
      <p:sp>
        <p:nvSpPr>
          <p:cNvPr id="23" name="Rectangle 22"/>
          <p:cNvSpPr/>
          <p:nvPr/>
        </p:nvSpPr>
        <p:spPr>
          <a:xfrm>
            <a:off x="6598150" y="5124025"/>
            <a:ext cx="469939" cy="246221"/>
          </a:xfrm>
          <a:prstGeom prst="rect">
            <a:avLst/>
          </a:prstGeom>
        </p:spPr>
        <p:txBody>
          <a:bodyPr wrap="square">
            <a:spAutoFit/>
          </a:bodyPr>
          <a:lstStyle/>
          <a:p>
            <a:pPr algn="ctr"/>
            <a:r>
              <a:rPr lang="fr-FR" sz="1000" b="1" dirty="0" smtClean="0">
                <a:solidFill>
                  <a:schemeClr val="bg1"/>
                </a:solidFill>
                <a:latin typeface="Arial" panose="020B0604020202020204" pitchFamily="34" charset="0"/>
                <a:cs typeface="Arial" panose="020B0604020202020204" pitchFamily="34" charset="0"/>
              </a:rPr>
              <a:t>18%</a:t>
            </a:r>
            <a:endParaRPr lang="fr-FR" sz="1000" b="1" dirty="0">
              <a:solidFill>
                <a:schemeClr val="bg1"/>
              </a:solidFill>
              <a:latin typeface="Arial" panose="020B0604020202020204" pitchFamily="34" charset="0"/>
              <a:cs typeface="Arial" panose="020B0604020202020204" pitchFamily="34" charset="0"/>
            </a:endParaRPr>
          </a:p>
        </p:txBody>
      </p:sp>
      <p:sp>
        <p:nvSpPr>
          <p:cNvPr id="24" name="Rectangle 23"/>
          <p:cNvSpPr/>
          <p:nvPr/>
        </p:nvSpPr>
        <p:spPr>
          <a:xfrm>
            <a:off x="6598150" y="5473242"/>
            <a:ext cx="469939" cy="246221"/>
          </a:xfrm>
          <a:prstGeom prst="rect">
            <a:avLst/>
          </a:prstGeom>
        </p:spPr>
        <p:txBody>
          <a:bodyPr wrap="square">
            <a:spAutoFit/>
          </a:bodyPr>
          <a:lstStyle/>
          <a:p>
            <a:pPr algn="ctr"/>
            <a:r>
              <a:rPr lang="fr-FR" sz="1000" b="1" dirty="0" smtClean="0">
                <a:solidFill>
                  <a:schemeClr val="bg1"/>
                </a:solidFill>
                <a:latin typeface="Arial" panose="020B0604020202020204" pitchFamily="34" charset="0"/>
                <a:cs typeface="Arial" panose="020B0604020202020204" pitchFamily="34" charset="0"/>
              </a:rPr>
              <a:t>15%</a:t>
            </a:r>
            <a:endParaRPr lang="fr-FR" sz="1000" b="1" dirty="0">
              <a:solidFill>
                <a:schemeClr val="bg1"/>
              </a:solidFill>
              <a:latin typeface="Arial" panose="020B0604020202020204" pitchFamily="34" charset="0"/>
              <a:cs typeface="Arial" panose="020B0604020202020204" pitchFamily="34" charset="0"/>
            </a:endParaRPr>
          </a:p>
        </p:txBody>
      </p:sp>
      <p:sp>
        <p:nvSpPr>
          <p:cNvPr id="25" name="Rectangle 24"/>
          <p:cNvSpPr/>
          <p:nvPr/>
        </p:nvSpPr>
        <p:spPr>
          <a:xfrm>
            <a:off x="6857615" y="5910819"/>
            <a:ext cx="469939" cy="246221"/>
          </a:xfrm>
          <a:prstGeom prst="rect">
            <a:avLst/>
          </a:prstGeom>
        </p:spPr>
        <p:txBody>
          <a:bodyPr wrap="square">
            <a:spAutoFit/>
          </a:bodyPr>
          <a:lstStyle/>
          <a:p>
            <a:pPr algn="ctr"/>
            <a:r>
              <a:rPr lang="fr-FR" sz="1000" dirty="0" smtClean="0">
                <a:solidFill>
                  <a:srgbClr val="70849D"/>
                </a:solidFill>
                <a:latin typeface="Arial" panose="020B0604020202020204" pitchFamily="34" charset="0"/>
                <a:cs typeface="Arial" panose="020B0604020202020204" pitchFamily="34" charset="0"/>
              </a:rPr>
              <a:t>2%</a:t>
            </a:r>
            <a:endParaRPr lang="fr-FR" sz="1000"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56045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38</a:t>
            </a:fld>
            <a:endParaRPr lang="fr-FR">
              <a:latin typeface="Arial" panose="020B0604020202020204" pitchFamily="34" charset="0"/>
              <a:cs typeface="Arial" panose="020B0604020202020204" pitchFamily="34" charset="0"/>
            </a:endParaRPr>
          </a:p>
        </p:txBody>
      </p:sp>
      <p:sp>
        <p:nvSpPr>
          <p:cNvPr id="17" name="Rectangle 16"/>
          <p:cNvSpPr/>
          <p:nvPr/>
        </p:nvSpPr>
        <p:spPr>
          <a:xfrm>
            <a:off x="667512" y="2177021"/>
            <a:ext cx="8101584" cy="4524315"/>
          </a:xfrm>
          <a:prstGeom prst="rect">
            <a:avLst/>
          </a:prstGeom>
        </p:spPr>
        <p:txBody>
          <a:bodyPr wrap="square">
            <a:spAutoFit/>
          </a:bodyPr>
          <a:lstStyle/>
          <a:p>
            <a:r>
              <a:rPr lang="fr-FR" dirty="0" smtClean="0">
                <a:latin typeface="Arial" panose="020B0604020202020204" pitchFamily="34" charset="0"/>
                <a:cs typeface="Arial" panose="020B0604020202020204" pitchFamily="34" charset="0"/>
              </a:rPr>
              <a:t>Conseil des ventes volontaires de meubles aux enchères publiques </a:t>
            </a:r>
            <a:r>
              <a:rPr lang="fr-FR" dirty="0">
                <a:latin typeface="Arial" panose="020B0604020202020204" pitchFamily="34" charset="0"/>
                <a:cs typeface="Arial" panose="020B0604020202020204" pitchFamily="34" charset="0"/>
              </a:rPr>
              <a:t/>
            </a:r>
            <a:br>
              <a:rPr lang="fr-FR" dirty="0">
                <a:latin typeface="Arial" panose="020B0604020202020204" pitchFamily="34" charset="0"/>
                <a:cs typeface="Arial" panose="020B0604020202020204" pitchFamily="34" charset="0"/>
              </a:rPr>
            </a:br>
            <a:r>
              <a:rPr lang="fr-FR" dirty="0" smtClean="0">
                <a:latin typeface="Arial" panose="020B0604020202020204" pitchFamily="34" charset="0"/>
                <a:cs typeface="Arial" panose="020B0604020202020204" pitchFamily="34" charset="0"/>
              </a:rPr>
              <a:t>19, avenue de l’Opéra</a:t>
            </a:r>
            <a:r>
              <a:rPr lang="fr-FR" i="1" dirty="0">
                <a:latin typeface="Arial" panose="020B0604020202020204" pitchFamily="34" charset="0"/>
                <a:cs typeface="Arial" panose="020B0604020202020204" pitchFamily="34" charset="0"/>
              </a:rPr>
              <a:t/>
            </a:r>
            <a:br>
              <a:rPr lang="fr-FR" i="1" dirty="0">
                <a:latin typeface="Arial" panose="020B0604020202020204" pitchFamily="34" charset="0"/>
                <a:cs typeface="Arial" panose="020B0604020202020204" pitchFamily="34" charset="0"/>
              </a:rPr>
            </a:br>
            <a:r>
              <a:rPr lang="fr-FR" dirty="0" smtClean="0">
                <a:latin typeface="Arial" panose="020B0604020202020204" pitchFamily="34" charset="0"/>
                <a:cs typeface="Arial" panose="020B0604020202020204" pitchFamily="34" charset="0"/>
              </a:rPr>
              <a:t>75001 PARIS</a:t>
            </a:r>
          </a:p>
          <a:p>
            <a:r>
              <a:rPr lang="fr-FR" dirty="0" smtClean="0">
                <a:latin typeface="Arial" panose="020B0604020202020204" pitchFamily="34" charset="0"/>
                <a:cs typeface="Arial" panose="020B0604020202020204" pitchFamily="34" charset="0"/>
              </a:rPr>
              <a:t>Tel: (+33 1) 53 45 85 45</a:t>
            </a:r>
          </a:p>
          <a:p>
            <a:r>
              <a:rPr lang="fr-FR" dirty="0" smtClean="0">
                <a:latin typeface="Arial" panose="020B0604020202020204" pitchFamily="34" charset="0"/>
                <a:cs typeface="Arial" panose="020B0604020202020204" pitchFamily="34" charset="0"/>
                <a:hlinkClick r:id="rId3"/>
              </a:rPr>
              <a:t>info@conseildesventes.fr</a:t>
            </a:r>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hlinkClick r:id="rId4"/>
              </a:rPr>
              <a:t>www.conseildesventes.fr</a:t>
            </a:r>
            <a:endParaRPr lang="fr-FR" dirty="0" smtClean="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p>
            <a:r>
              <a:rPr lang="fr-FR" b="1" dirty="0" smtClean="0">
                <a:latin typeface="Arial" panose="020B0604020202020204" pitchFamily="34" charset="0"/>
                <a:cs typeface="Arial" panose="020B0604020202020204" pitchFamily="34" charset="0"/>
              </a:rPr>
              <a:t>Votre contact presse</a:t>
            </a:r>
          </a:p>
          <a:p>
            <a:endParaRPr lang="fr-FR" b="1"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Ariane Chausson</a:t>
            </a:r>
          </a:p>
          <a:p>
            <a:r>
              <a:rPr lang="fr-FR" dirty="0" smtClean="0">
                <a:latin typeface="Arial" panose="020B0604020202020204" pitchFamily="34" charset="0"/>
                <a:cs typeface="Arial" panose="020B0604020202020204" pitchFamily="34" charset="0"/>
              </a:rPr>
              <a:t>Information-presse-communication</a:t>
            </a:r>
            <a:endParaRPr lang="fr-FR" dirty="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hlinkClick r:id="rId5"/>
              </a:rPr>
              <a:t>a.chausson@conseildesventes.fr</a:t>
            </a:r>
            <a:endParaRPr lang="fr-FR" dirty="0" smtClean="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
            </a:r>
            <a:br>
              <a:rPr lang="fr-FR" dirty="0">
                <a:latin typeface="Arial" panose="020B0604020202020204" pitchFamily="34" charset="0"/>
                <a:cs typeface="Arial" panose="020B0604020202020204" pitchFamily="34" charset="0"/>
              </a:rPr>
            </a:br>
            <a:r>
              <a:rPr lang="fr-FR" dirty="0">
                <a:latin typeface="Arial" panose="020B0604020202020204" pitchFamily="34" charset="0"/>
                <a:cs typeface="Arial" panose="020B0604020202020204" pitchFamily="34" charset="0"/>
              </a:rPr>
              <a:t>Tél : (+33 1) 53 45 </a:t>
            </a:r>
            <a:r>
              <a:rPr lang="fr-FR" dirty="0" smtClean="0">
                <a:latin typeface="Arial" panose="020B0604020202020204" pitchFamily="34" charset="0"/>
                <a:cs typeface="Arial" panose="020B0604020202020204" pitchFamily="34" charset="0"/>
              </a:rPr>
              <a:t>85 48</a:t>
            </a:r>
          </a:p>
          <a:p>
            <a:r>
              <a:rPr lang="fr-FR" dirty="0" smtClean="0">
                <a:latin typeface="Arial" panose="020B0604020202020204" pitchFamily="34" charset="0"/>
                <a:cs typeface="Arial" panose="020B0604020202020204" pitchFamily="34" charset="0"/>
              </a:rPr>
              <a:t>Mob: (+33 6) 07 28 52 07</a:t>
            </a:r>
          </a:p>
          <a:p>
            <a:endParaRPr lang="fr-FR" b="1" dirty="0" smtClean="0">
              <a:solidFill>
                <a:srgbClr val="70849D"/>
              </a:solidFill>
              <a:latin typeface="Arial" panose="020B0604020202020204" pitchFamily="34" charset="0"/>
              <a:cs typeface="Arial" panose="020B0604020202020204" pitchFamily="34" charset="0"/>
            </a:endParaRPr>
          </a:p>
        </p:txBody>
      </p:sp>
      <p:sp>
        <p:nvSpPr>
          <p:cNvPr id="6"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1646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t 2"/>
          <p:cNvGraphicFramePr>
            <a:graphicFrameLocks noChangeAspect="1"/>
          </p:cNvGraphicFramePr>
          <p:nvPr>
            <p:extLst>
              <p:ext uri="{D42A27DB-BD31-4B8C-83A1-F6EECF244321}">
                <p14:modId xmlns:p14="http://schemas.microsoft.com/office/powerpoint/2010/main" val="4058166991"/>
              </p:ext>
            </p:extLst>
          </p:nvPr>
        </p:nvGraphicFramePr>
        <p:xfrm>
          <a:off x="4741515" y="1413335"/>
          <a:ext cx="3959225" cy="4319588"/>
        </p:xfrm>
        <a:graphic>
          <a:graphicData uri="http://schemas.openxmlformats.org/presentationml/2006/ole">
            <mc:AlternateContent xmlns:mc="http://schemas.openxmlformats.org/markup-compatibility/2006">
              <mc:Choice xmlns:v="urn:schemas-microsoft-com:vml" Requires="v">
                <p:oleObj spid="_x0000_s2465" name="Worksheet" r:id="rId4" imgW="3959215" imgH="4319075" progId="Excel.Sheet.12">
                  <p:link updateAutomatic="1"/>
                </p:oleObj>
              </mc:Choice>
              <mc:Fallback>
                <p:oleObj name="Worksheet" r:id="rId4" imgW="3959215" imgH="4319075" progId="Excel.Sheet.12">
                  <p:link updateAutomatic="1"/>
                  <p:pic>
                    <p:nvPicPr>
                      <p:cNvPr id="0" name=""/>
                      <p:cNvPicPr/>
                      <p:nvPr/>
                    </p:nvPicPr>
                    <p:blipFill>
                      <a:blip r:embed="rId5"/>
                      <a:stretch>
                        <a:fillRect/>
                      </a:stretch>
                    </p:blipFill>
                    <p:spPr>
                      <a:xfrm>
                        <a:off x="4741515" y="1413335"/>
                        <a:ext cx="3959225" cy="4319588"/>
                      </a:xfrm>
                      <a:prstGeom prst="rect">
                        <a:avLst/>
                      </a:prstGeom>
                    </p:spPr>
                  </p:pic>
                </p:oleObj>
              </mc:Fallback>
            </mc:AlternateContent>
          </a:graphicData>
        </a:graphic>
      </p:graphicFrame>
      <p:sp>
        <p:nvSpPr>
          <p:cNvPr id="6" name="Titre 5"/>
          <p:cNvSpPr>
            <a:spLocks noGrp="1"/>
          </p:cNvSpPr>
          <p:nvPr>
            <p:ph type="title"/>
          </p:nvPr>
        </p:nvSpPr>
        <p:spPr>
          <a:xfrm>
            <a:off x="404261" y="294392"/>
            <a:ext cx="7834964" cy="540000"/>
          </a:xfrm>
        </p:spPr>
        <p:txBody>
          <a:bodyPr>
            <a:normAutofit/>
          </a:bodyPr>
          <a:lstStyle/>
          <a:p>
            <a:pPr marL="361950"/>
            <a:r>
              <a:rPr lang="fr-FR" sz="2000" b="0" dirty="0" smtClean="0"/>
              <a:t>Répartition géographique des opérateurs de ventes volontaires</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4</a:t>
            </a:fld>
            <a:endParaRPr lang="fr-FR">
              <a:latin typeface="Arial" panose="020B0604020202020204" pitchFamily="34" charset="0"/>
              <a:cs typeface="Arial" panose="020B0604020202020204" pitchFamily="34" charset="0"/>
            </a:endParaRPr>
          </a:p>
        </p:txBody>
      </p:sp>
      <p:grpSp>
        <p:nvGrpSpPr>
          <p:cNvPr id="5" name="Groupe 4"/>
          <p:cNvGrpSpPr>
            <a:grpSpLocks noChangeAspect="1"/>
          </p:cNvGrpSpPr>
          <p:nvPr/>
        </p:nvGrpSpPr>
        <p:grpSpPr>
          <a:xfrm>
            <a:off x="184191" y="4248784"/>
            <a:ext cx="1172647" cy="1189663"/>
            <a:chOff x="5006059" y="4627266"/>
            <a:chExt cx="1062784" cy="1078206"/>
          </a:xfrm>
        </p:grpSpPr>
        <p:sp>
          <p:nvSpPr>
            <p:cNvPr id="30" name="Freeform 163"/>
            <p:cNvSpPr>
              <a:spLocks/>
            </p:cNvSpPr>
            <p:nvPr/>
          </p:nvSpPr>
          <p:spPr bwMode="auto">
            <a:xfrm>
              <a:off x="5795069" y="5445230"/>
              <a:ext cx="101431" cy="92431"/>
            </a:xfrm>
            <a:custGeom>
              <a:avLst/>
              <a:gdLst>
                <a:gd name="T0" fmla="*/ 2147483647 w 226"/>
                <a:gd name="T1" fmla="*/ 2147483647 h 206"/>
                <a:gd name="T2" fmla="*/ 2147483647 w 226"/>
                <a:gd name="T3" fmla="*/ 2147483647 h 206"/>
                <a:gd name="T4" fmla="*/ 2147483647 w 226"/>
                <a:gd name="T5" fmla="*/ 2147483647 h 206"/>
                <a:gd name="T6" fmla="*/ 2147483647 w 226"/>
                <a:gd name="T7" fmla="*/ 2147483647 h 206"/>
                <a:gd name="T8" fmla="*/ 2147483647 w 226"/>
                <a:gd name="T9" fmla="*/ 2147483647 h 206"/>
                <a:gd name="T10" fmla="*/ 2147483647 w 226"/>
                <a:gd name="T11" fmla="*/ 2147483647 h 206"/>
                <a:gd name="T12" fmla="*/ 2147483647 w 226"/>
                <a:gd name="T13" fmla="*/ 2147483647 h 206"/>
                <a:gd name="T14" fmla="*/ 2147483647 w 226"/>
                <a:gd name="T15" fmla="*/ 2147483647 h 206"/>
                <a:gd name="T16" fmla="*/ 2147483647 w 226"/>
                <a:gd name="T17" fmla="*/ 2147483647 h 206"/>
                <a:gd name="T18" fmla="*/ 2147483647 w 226"/>
                <a:gd name="T19" fmla="*/ 2147483647 h 206"/>
                <a:gd name="T20" fmla="*/ 2147483647 w 226"/>
                <a:gd name="T21" fmla="*/ 2147483647 h 206"/>
                <a:gd name="T22" fmla="*/ 2147483647 w 226"/>
                <a:gd name="T23" fmla="*/ 2147483647 h 206"/>
                <a:gd name="T24" fmla="*/ 0 w 226"/>
                <a:gd name="T25" fmla="*/ 2147483647 h 206"/>
                <a:gd name="T26" fmla="*/ 2147483647 w 226"/>
                <a:gd name="T27" fmla="*/ 2147483647 h 206"/>
                <a:gd name="T28" fmla="*/ 2147483647 w 226"/>
                <a:gd name="T29" fmla="*/ 2147483647 h 206"/>
                <a:gd name="T30" fmla="*/ 2147483647 w 226"/>
                <a:gd name="T31" fmla="*/ 2147483647 h 206"/>
                <a:gd name="T32" fmla="*/ 2147483647 w 226"/>
                <a:gd name="T33" fmla="*/ 2147483647 h 206"/>
                <a:gd name="T34" fmla="*/ 2147483647 w 226"/>
                <a:gd name="T35" fmla="*/ 0 h 206"/>
                <a:gd name="T36" fmla="*/ 2147483647 w 226"/>
                <a:gd name="T37" fmla="*/ 2147483647 h 206"/>
                <a:gd name="T38" fmla="*/ 2147483647 w 226"/>
                <a:gd name="T39" fmla="*/ 2147483647 h 206"/>
                <a:gd name="T40" fmla="*/ 2147483647 w 226"/>
                <a:gd name="T41" fmla="*/ 2147483647 h 206"/>
                <a:gd name="T42" fmla="*/ 2147483647 w 226"/>
                <a:gd name="T43" fmla="*/ 2147483647 h 206"/>
                <a:gd name="T44" fmla="*/ 2147483647 w 226"/>
                <a:gd name="T45" fmla="*/ 2147483647 h 206"/>
                <a:gd name="T46" fmla="*/ 2147483647 w 226"/>
                <a:gd name="T47" fmla="*/ 2147483647 h 206"/>
                <a:gd name="T48" fmla="*/ 2147483647 w 226"/>
                <a:gd name="T49" fmla="*/ 2147483647 h 206"/>
                <a:gd name="T50" fmla="*/ 2147483647 w 226"/>
                <a:gd name="T51" fmla="*/ 2147483647 h 206"/>
                <a:gd name="T52" fmla="*/ 2147483647 w 226"/>
                <a:gd name="T53" fmla="*/ 2147483647 h 206"/>
                <a:gd name="T54" fmla="*/ 2147483647 w 226"/>
                <a:gd name="T55" fmla="*/ 2147483647 h 206"/>
                <a:gd name="T56" fmla="*/ 2147483647 w 226"/>
                <a:gd name="T57" fmla="*/ 2147483647 h 206"/>
                <a:gd name="T58" fmla="*/ 2147483647 w 226"/>
                <a:gd name="T59" fmla="*/ 2147483647 h 206"/>
                <a:gd name="T60" fmla="*/ 2147483647 w 226"/>
                <a:gd name="T61" fmla="*/ 2147483647 h 206"/>
                <a:gd name="T62" fmla="*/ 2147483647 w 226"/>
                <a:gd name="T63" fmla="*/ 2147483647 h 206"/>
                <a:gd name="T64" fmla="*/ 2147483647 w 226"/>
                <a:gd name="T65" fmla="*/ 2147483647 h 20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26"/>
                <a:gd name="T100" fmla="*/ 0 h 206"/>
                <a:gd name="T101" fmla="*/ 226 w 226"/>
                <a:gd name="T102" fmla="*/ 206 h 20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26" h="206">
                  <a:moveTo>
                    <a:pt x="197" y="206"/>
                  </a:moveTo>
                  <a:lnTo>
                    <a:pt x="173" y="206"/>
                  </a:lnTo>
                  <a:lnTo>
                    <a:pt x="127" y="184"/>
                  </a:lnTo>
                  <a:lnTo>
                    <a:pt x="112" y="189"/>
                  </a:lnTo>
                  <a:lnTo>
                    <a:pt x="85" y="174"/>
                  </a:lnTo>
                  <a:lnTo>
                    <a:pt x="82" y="165"/>
                  </a:lnTo>
                  <a:lnTo>
                    <a:pt x="53" y="144"/>
                  </a:lnTo>
                  <a:lnTo>
                    <a:pt x="23" y="141"/>
                  </a:lnTo>
                  <a:lnTo>
                    <a:pt x="44" y="118"/>
                  </a:lnTo>
                  <a:lnTo>
                    <a:pt x="15" y="88"/>
                  </a:lnTo>
                  <a:lnTo>
                    <a:pt x="16" y="70"/>
                  </a:lnTo>
                  <a:lnTo>
                    <a:pt x="2" y="46"/>
                  </a:lnTo>
                  <a:lnTo>
                    <a:pt x="0" y="29"/>
                  </a:lnTo>
                  <a:lnTo>
                    <a:pt x="31" y="32"/>
                  </a:lnTo>
                  <a:lnTo>
                    <a:pt x="34" y="54"/>
                  </a:lnTo>
                  <a:lnTo>
                    <a:pt x="66" y="38"/>
                  </a:lnTo>
                  <a:lnTo>
                    <a:pt x="44" y="22"/>
                  </a:lnTo>
                  <a:lnTo>
                    <a:pt x="61" y="0"/>
                  </a:lnTo>
                  <a:lnTo>
                    <a:pt x="82" y="13"/>
                  </a:lnTo>
                  <a:lnTo>
                    <a:pt x="66" y="38"/>
                  </a:lnTo>
                  <a:lnTo>
                    <a:pt x="101" y="35"/>
                  </a:lnTo>
                  <a:lnTo>
                    <a:pt x="103" y="54"/>
                  </a:lnTo>
                  <a:lnTo>
                    <a:pt x="140" y="57"/>
                  </a:lnTo>
                  <a:lnTo>
                    <a:pt x="170" y="85"/>
                  </a:lnTo>
                  <a:lnTo>
                    <a:pt x="180" y="101"/>
                  </a:lnTo>
                  <a:lnTo>
                    <a:pt x="176" y="126"/>
                  </a:lnTo>
                  <a:lnTo>
                    <a:pt x="192" y="136"/>
                  </a:lnTo>
                  <a:lnTo>
                    <a:pt x="184" y="160"/>
                  </a:lnTo>
                  <a:lnTo>
                    <a:pt x="204" y="160"/>
                  </a:lnTo>
                  <a:lnTo>
                    <a:pt x="226" y="185"/>
                  </a:lnTo>
                  <a:lnTo>
                    <a:pt x="197" y="206"/>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31" name="Freeform 164"/>
            <p:cNvSpPr>
              <a:spLocks/>
            </p:cNvSpPr>
            <p:nvPr/>
          </p:nvSpPr>
          <p:spPr bwMode="auto">
            <a:xfrm>
              <a:off x="5760959" y="5508495"/>
              <a:ext cx="140478" cy="90187"/>
            </a:xfrm>
            <a:custGeom>
              <a:avLst/>
              <a:gdLst>
                <a:gd name="T0" fmla="*/ 2147483647 w 313"/>
                <a:gd name="T1" fmla="*/ 2147483647 h 201"/>
                <a:gd name="T2" fmla="*/ 2147483647 w 313"/>
                <a:gd name="T3" fmla="*/ 2147483647 h 201"/>
                <a:gd name="T4" fmla="*/ 2147483647 w 313"/>
                <a:gd name="T5" fmla="*/ 2147483647 h 201"/>
                <a:gd name="T6" fmla="*/ 2147483647 w 313"/>
                <a:gd name="T7" fmla="*/ 2147483647 h 201"/>
                <a:gd name="T8" fmla="*/ 2147483647 w 313"/>
                <a:gd name="T9" fmla="*/ 2147483647 h 201"/>
                <a:gd name="T10" fmla="*/ 2147483647 w 313"/>
                <a:gd name="T11" fmla="*/ 2147483647 h 201"/>
                <a:gd name="T12" fmla="*/ 2147483647 w 313"/>
                <a:gd name="T13" fmla="*/ 2147483647 h 201"/>
                <a:gd name="T14" fmla="*/ 2147483647 w 313"/>
                <a:gd name="T15" fmla="*/ 2147483647 h 201"/>
                <a:gd name="T16" fmla="*/ 2147483647 w 313"/>
                <a:gd name="T17" fmla="*/ 2147483647 h 201"/>
                <a:gd name="T18" fmla="*/ 2147483647 w 313"/>
                <a:gd name="T19" fmla="*/ 2147483647 h 201"/>
                <a:gd name="T20" fmla="*/ 2147483647 w 313"/>
                <a:gd name="T21" fmla="*/ 2147483647 h 201"/>
                <a:gd name="T22" fmla="*/ 2147483647 w 313"/>
                <a:gd name="T23" fmla="*/ 2147483647 h 201"/>
                <a:gd name="T24" fmla="*/ 2147483647 w 313"/>
                <a:gd name="T25" fmla="*/ 2147483647 h 201"/>
                <a:gd name="T26" fmla="*/ 2147483647 w 313"/>
                <a:gd name="T27" fmla="*/ 2147483647 h 201"/>
                <a:gd name="T28" fmla="*/ 2147483647 w 313"/>
                <a:gd name="T29" fmla="*/ 2147483647 h 201"/>
                <a:gd name="T30" fmla="*/ 2147483647 w 313"/>
                <a:gd name="T31" fmla="*/ 2147483647 h 201"/>
                <a:gd name="T32" fmla="*/ 2147483647 w 313"/>
                <a:gd name="T33" fmla="*/ 2147483647 h 201"/>
                <a:gd name="T34" fmla="*/ 2147483647 w 313"/>
                <a:gd name="T35" fmla="*/ 2147483647 h 201"/>
                <a:gd name="T36" fmla="*/ 2147483647 w 313"/>
                <a:gd name="T37" fmla="*/ 2147483647 h 201"/>
                <a:gd name="T38" fmla="*/ 2147483647 w 313"/>
                <a:gd name="T39" fmla="*/ 2147483647 h 201"/>
                <a:gd name="T40" fmla="*/ 2147483647 w 313"/>
                <a:gd name="T41" fmla="*/ 2147483647 h 201"/>
                <a:gd name="T42" fmla="*/ 2147483647 w 313"/>
                <a:gd name="T43" fmla="*/ 2147483647 h 201"/>
                <a:gd name="T44" fmla="*/ 0 w 313"/>
                <a:gd name="T45" fmla="*/ 2147483647 h 201"/>
                <a:gd name="T46" fmla="*/ 2147483647 w 313"/>
                <a:gd name="T47" fmla="*/ 2147483647 h 201"/>
                <a:gd name="T48" fmla="*/ 2147483647 w 313"/>
                <a:gd name="T49" fmla="*/ 2147483647 h 201"/>
                <a:gd name="T50" fmla="*/ 2147483647 w 313"/>
                <a:gd name="T51" fmla="*/ 2147483647 h 201"/>
                <a:gd name="T52" fmla="*/ 2147483647 w 313"/>
                <a:gd name="T53" fmla="*/ 2147483647 h 201"/>
                <a:gd name="T54" fmla="*/ 2147483647 w 313"/>
                <a:gd name="T55" fmla="*/ 0 h 201"/>
                <a:gd name="T56" fmla="*/ 2147483647 w 313"/>
                <a:gd name="T57" fmla="*/ 2147483647 h 201"/>
                <a:gd name="T58" fmla="*/ 2147483647 w 313"/>
                <a:gd name="T59" fmla="*/ 2147483647 h 201"/>
                <a:gd name="T60" fmla="*/ 2147483647 w 313"/>
                <a:gd name="T61" fmla="*/ 2147483647 h 201"/>
                <a:gd name="T62" fmla="*/ 2147483647 w 313"/>
                <a:gd name="T63" fmla="*/ 2147483647 h 2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13"/>
                <a:gd name="T97" fmla="*/ 0 h 201"/>
                <a:gd name="T98" fmla="*/ 313 w 313"/>
                <a:gd name="T99" fmla="*/ 201 h 20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13" h="201">
                  <a:moveTo>
                    <a:pt x="249" y="65"/>
                  </a:moveTo>
                  <a:lnTo>
                    <a:pt x="273" y="65"/>
                  </a:lnTo>
                  <a:lnTo>
                    <a:pt x="302" y="44"/>
                  </a:lnTo>
                  <a:lnTo>
                    <a:pt x="313" y="57"/>
                  </a:lnTo>
                  <a:lnTo>
                    <a:pt x="289" y="73"/>
                  </a:lnTo>
                  <a:lnTo>
                    <a:pt x="299" y="116"/>
                  </a:lnTo>
                  <a:lnTo>
                    <a:pt x="312" y="132"/>
                  </a:lnTo>
                  <a:lnTo>
                    <a:pt x="292" y="136"/>
                  </a:lnTo>
                  <a:lnTo>
                    <a:pt x="296" y="156"/>
                  </a:lnTo>
                  <a:lnTo>
                    <a:pt x="310" y="171"/>
                  </a:lnTo>
                  <a:lnTo>
                    <a:pt x="294" y="180"/>
                  </a:lnTo>
                  <a:lnTo>
                    <a:pt x="292" y="196"/>
                  </a:lnTo>
                  <a:lnTo>
                    <a:pt x="283" y="195"/>
                  </a:lnTo>
                  <a:lnTo>
                    <a:pt x="278" y="201"/>
                  </a:lnTo>
                  <a:lnTo>
                    <a:pt x="265" y="193"/>
                  </a:lnTo>
                  <a:lnTo>
                    <a:pt x="225" y="190"/>
                  </a:lnTo>
                  <a:lnTo>
                    <a:pt x="230" y="179"/>
                  </a:lnTo>
                  <a:lnTo>
                    <a:pt x="224" y="155"/>
                  </a:lnTo>
                  <a:lnTo>
                    <a:pt x="216" y="150"/>
                  </a:lnTo>
                  <a:lnTo>
                    <a:pt x="201" y="158"/>
                  </a:lnTo>
                  <a:lnTo>
                    <a:pt x="161" y="160"/>
                  </a:lnTo>
                  <a:lnTo>
                    <a:pt x="152" y="142"/>
                  </a:lnTo>
                  <a:lnTo>
                    <a:pt x="168" y="140"/>
                  </a:lnTo>
                  <a:lnTo>
                    <a:pt x="184" y="140"/>
                  </a:lnTo>
                  <a:lnTo>
                    <a:pt x="201" y="123"/>
                  </a:lnTo>
                  <a:lnTo>
                    <a:pt x="196" y="113"/>
                  </a:lnTo>
                  <a:lnTo>
                    <a:pt x="184" y="124"/>
                  </a:lnTo>
                  <a:lnTo>
                    <a:pt x="176" y="105"/>
                  </a:lnTo>
                  <a:lnTo>
                    <a:pt x="155" y="105"/>
                  </a:lnTo>
                  <a:lnTo>
                    <a:pt x="155" y="121"/>
                  </a:lnTo>
                  <a:lnTo>
                    <a:pt x="164" y="123"/>
                  </a:lnTo>
                  <a:lnTo>
                    <a:pt x="168" y="140"/>
                  </a:lnTo>
                  <a:lnTo>
                    <a:pt x="152" y="142"/>
                  </a:lnTo>
                  <a:lnTo>
                    <a:pt x="148" y="134"/>
                  </a:lnTo>
                  <a:lnTo>
                    <a:pt x="137" y="132"/>
                  </a:lnTo>
                  <a:lnTo>
                    <a:pt x="123" y="147"/>
                  </a:lnTo>
                  <a:lnTo>
                    <a:pt x="132" y="155"/>
                  </a:lnTo>
                  <a:lnTo>
                    <a:pt x="124" y="163"/>
                  </a:lnTo>
                  <a:lnTo>
                    <a:pt x="110" y="156"/>
                  </a:lnTo>
                  <a:lnTo>
                    <a:pt x="88" y="158"/>
                  </a:lnTo>
                  <a:lnTo>
                    <a:pt x="72" y="155"/>
                  </a:lnTo>
                  <a:lnTo>
                    <a:pt x="67" y="150"/>
                  </a:lnTo>
                  <a:lnTo>
                    <a:pt x="73" y="142"/>
                  </a:lnTo>
                  <a:lnTo>
                    <a:pt x="70" y="134"/>
                  </a:lnTo>
                  <a:lnTo>
                    <a:pt x="60" y="129"/>
                  </a:lnTo>
                  <a:lnTo>
                    <a:pt x="0" y="129"/>
                  </a:lnTo>
                  <a:lnTo>
                    <a:pt x="1" y="120"/>
                  </a:lnTo>
                  <a:lnTo>
                    <a:pt x="48" y="91"/>
                  </a:lnTo>
                  <a:lnTo>
                    <a:pt x="38" y="83"/>
                  </a:lnTo>
                  <a:lnTo>
                    <a:pt x="49" y="64"/>
                  </a:lnTo>
                  <a:lnTo>
                    <a:pt x="57" y="60"/>
                  </a:lnTo>
                  <a:lnTo>
                    <a:pt x="78" y="65"/>
                  </a:lnTo>
                  <a:lnTo>
                    <a:pt x="73" y="54"/>
                  </a:lnTo>
                  <a:lnTo>
                    <a:pt x="83" y="35"/>
                  </a:lnTo>
                  <a:lnTo>
                    <a:pt x="81" y="14"/>
                  </a:lnTo>
                  <a:lnTo>
                    <a:pt x="99" y="0"/>
                  </a:lnTo>
                  <a:lnTo>
                    <a:pt x="129" y="3"/>
                  </a:lnTo>
                  <a:lnTo>
                    <a:pt x="158" y="24"/>
                  </a:lnTo>
                  <a:lnTo>
                    <a:pt x="161" y="33"/>
                  </a:lnTo>
                  <a:lnTo>
                    <a:pt x="188" y="48"/>
                  </a:lnTo>
                  <a:lnTo>
                    <a:pt x="203" y="43"/>
                  </a:lnTo>
                  <a:lnTo>
                    <a:pt x="249" y="65"/>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32" name="Freeform 165"/>
            <p:cNvSpPr>
              <a:spLocks/>
            </p:cNvSpPr>
            <p:nvPr/>
          </p:nvSpPr>
          <p:spPr bwMode="auto">
            <a:xfrm>
              <a:off x="5795069" y="5332609"/>
              <a:ext cx="100534" cy="150760"/>
            </a:xfrm>
            <a:custGeom>
              <a:avLst/>
              <a:gdLst>
                <a:gd name="T0" fmla="*/ 2147483647 w 224"/>
                <a:gd name="T1" fmla="*/ 2147483647 h 336"/>
                <a:gd name="T2" fmla="*/ 2147483647 w 224"/>
                <a:gd name="T3" fmla="*/ 2147483647 h 336"/>
                <a:gd name="T4" fmla="*/ 2147483647 w 224"/>
                <a:gd name="T5" fmla="*/ 2147483647 h 336"/>
                <a:gd name="T6" fmla="*/ 2147483647 w 224"/>
                <a:gd name="T7" fmla="*/ 2147483647 h 336"/>
                <a:gd name="T8" fmla="*/ 2147483647 w 224"/>
                <a:gd name="T9" fmla="*/ 2147483647 h 336"/>
                <a:gd name="T10" fmla="*/ 0 w 224"/>
                <a:gd name="T11" fmla="*/ 2147483647 h 336"/>
                <a:gd name="T12" fmla="*/ 2147483647 w 224"/>
                <a:gd name="T13" fmla="*/ 2147483647 h 336"/>
                <a:gd name="T14" fmla="*/ 2147483647 w 224"/>
                <a:gd name="T15" fmla="*/ 2147483647 h 336"/>
                <a:gd name="T16" fmla="*/ 2147483647 w 224"/>
                <a:gd name="T17" fmla="*/ 2147483647 h 336"/>
                <a:gd name="T18" fmla="*/ 2147483647 w 224"/>
                <a:gd name="T19" fmla="*/ 2147483647 h 336"/>
                <a:gd name="T20" fmla="*/ 2147483647 w 224"/>
                <a:gd name="T21" fmla="*/ 2147483647 h 336"/>
                <a:gd name="T22" fmla="*/ 2147483647 w 224"/>
                <a:gd name="T23" fmla="*/ 2147483647 h 336"/>
                <a:gd name="T24" fmla="*/ 2147483647 w 224"/>
                <a:gd name="T25" fmla="*/ 2147483647 h 336"/>
                <a:gd name="T26" fmla="*/ 2147483647 w 224"/>
                <a:gd name="T27" fmla="*/ 2147483647 h 336"/>
                <a:gd name="T28" fmla="*/ 2147483647 w 224"/>
                <a:gd name="T29" fmla="*/ 2147483647 h 336"/>
                <a:gd name="T30" fmla="*/ 2147483647 w 224"/>
                <a:gd name="T31" fmla="*/ 2147483647 h 336"/>
                <a:gd name="T32" fmla="*/ 2147483647 w 224"/>
                <a:gd name="T33" fmla="*/ 2147483647 h 336"/>
                <a:gd name="T34" fmla="*/ 2147483647 w 224"/>
                <a:gd name="T35" fmla="*/ 2147483647 h 336"/>
                <a:gd name="T36" fmla="*/ 2147483647 w 224"/>
                <a:gd name="T37" fmla="*/ 2147483647 h 336"/>
                <a:gd name="T38" fmla="*/ 2147483647 w 224"/>
                <a:gd name="T39" fmla="*/ 2147483647 h 336"/>
                <a:gd name="T40" fmla="*/ 2147483647 w 224"/>
                <a:gd name="T41" fmla="*/ 2147483647 h 336"/>
                <a:gd name="T42" fmla="*/ 2147483647 w 224"/>
                <a:gd name="T43" fmla="*/ 2147483647 h 336"/>
                <a:gd name="T44" fmla="*/ 2147483647 w 224"/>
                <a:gd name="T45" fmla="*/ 2147483647 h 336"/>
                <a:gd name="T46" fmla="*/ 2147483647 w 224"/>
                <a:gd name="T47" fmla="*/ 2147483647 h 336"/>
                <a:gd name="T48" fmla="*/ 2147483647 w 224"/>
                <a:gd name="T49" fmla="*/ 2147483647 h 336"/>
                <a:gd name="T50" fmla="*/ 2147483647 w 224"/>
                <a:gd name="T51" fmla="*/ 2147483647 h 336"/>
                <a:gd name="T52" fmla="*/ 2147483647 w 224"/>
                <a:gd name="T53" fmla="*/ 2147483647 h 336"/>
                <a:gd name="T54" fmla="*/ 2147483647 w 224"/>
                <a:gd name="T55" fmla="*/ 2147483647 h 336"/>
                <a:gd name="T56" fmla="*/ 2147483647 w 224"/>
                <a:gd name="T57" fmla="*/ 2147483647 h 336"/>
                <a:gd name="T58" fmla="*/ 2147483647 w 224"/>
                <a:gd name="T59" fmla="*/ 2147483647 h 336"/>
                <a:gd name="T60" fmla="*/ 2147483647 w 224"/>
                <a:gd name="T61" fmla="*/ 2147483647 h 336"/>
                <a:gd name="T62" fmla="*/ 2147483647 w 224"/>
                <a:gd name="T63" fmla="*/ 2147483647 h 336"/>
                <a:gd name="T64" fmla="*/ 2147483647 w 224"/>
                <a:gd name="T65" fmla="*/ 2147483647 h 336"/>
                <a:gd name="T66" fmla="*/ 2147483647 w 224"/>
                <a:gd name="T67" fmla="*/ 0 h 336"/>
                <a:gd name="T68" fmla="*/ 2147483647 w 224"/>
                <a:gd name="T69" fmla="*/ 2147483647 h 336"/>
                <a:gd name="T70" fmla="*/ 2147483647 w 224"/>
                <a:gd name="T71" fmla="*/ 2147483647 h 336"/>
                <a:gd name="T72" fmla="*/ 2147483647 w 224"/>
                <a:gd name="T73" fmla="*/ 2147483647 h 336"/>
                <a:gd name="T74" fmla="*/ 2147483647 w 224"/>
                <a:gd name="T75" fmla="*/ 2147483647 h 336"/>
                <a:gd name="T76" fmla="*/ 2147483647 w 224"/>
                <a:gd name="T77" fmla="*/ 2147483647 h 3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24"/>
                <a:gd name="T118" fmla="*/ 0 h 336"/>
                <a:gd name="T119" fmla="*/ 224 w 224"/>
                <a:gd name="T120" fmla="*/ 336 h 3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24" h="336">
                  <a:moveTo>
                    <a:pt x="26" y="62"/>
                  </a:moveTo>
                  <a:lnTo>
                    <a:pt x="40" y="115"/>
                  </a:lnTo>
                  <a:lnTo>
                    <a:pt x="20" y="160"/>
                  </a:lnTo>
                  <a:lnTo>
                    <a:pt x="24" y="189"/>
                  </a:lnTo>
                  <a:lnTo>
                    <a:pt x="8" y="217"/>
                  </a:lnTo>
                  <a:lnTo>
                    <a:pt x="0" y="280"/>
                  </a:lnTo>
                  <a:lnTo>
                    <a:pt x="31" y="283"/>
                  </a:lnTo>
                  <a:lnTo>
                    <a:pt x="34" y="305"/>
                  </a:lnTo>
                  <a:lnTo>
                    <a:pt x="66" y="289"/>
                  </a:lnTo>
                  <a:lnTo>
                    <a:pt x="44" y="273"/>
                  </a:lnTo>
                  <a:lnTo>
                    <a:pt x="61" y="251"/>
                  </a:lnTo>
                  <a:lnTo>
                    <a:pt x="82" y="264"/>
                  </a:lnTo>
                  <a:lnTo>
                    <a:pt x="66" y="289"/>
                  </a:lnTo>
                  <a:lnTo>
                    <a:pt x="101" y="286"/>
                  </a:lnTo>
                  <a:lnTo>
                    <a:pt x="103" y="305"/>
                  </a:lnTo>
                  <a:lnTo>
                    <a:pt x="140" y="308"/>
                  </a:lnTo>
                  <a:lnTo>
                    <a:pt x="170" y="336"/>
                  </a:lnTo>
                  <a:lnTo>
                    <a:pt x="189" y="313"/>
                  </a:lnTo>
                  <a:lnTo>
                    <a:pt x="208" y="310"/>
                  </a:lnTo>
                  <a:lnTo>
                    <a:pt x="194" y="276"/>
                  </a:lnTo>
                  <a:lnTo>
                    <a:pt x="154" y="264"/>
                  </a:lnTo>
                  <a:lnTo>
                    <a:pt x="162" y="229"/>
                  </a:lnTo>
                  <a:lnTo>
                    <a:pt x="189" y="235"/>
                  </a:lnTo>
                  <a:lnTo>
                    <a:pt x="197" y="224"/>
                  </a:lnTo>
                  <a:lnTo>
                    <a:pt x="186" y="214"/>
                  </a:lnTo>
                  <a:lnTo>
                    <a:pt x="196" y="185"/>
                  </a:lnTo>
                  <a:lnTo>
                    <a:pt x="212" y="187"/>
                  </a:lnTo>
                  <a:lnTo>
                    <a:pt x="224" y="171"/>
                  </a:lnTo>
                  <a:lnTo>
                    <a:pt x="157" y="147"/>
                  </a:lnTo>
                  <a:lnTo>
                    <a:pt x="156" y="65"/>
                  </a:lnTo>
                  <a:lnTo>
                    <a:pt x="140" y="80"/>
                  </a:lnTo>
                  <a:lnTo>
                    <a:pt x="96" y="70"/>
                  </a:lnTo>
                  <a:lnTo>
                    <a:pt x="96" y="29"/>
                  </a:lnTo>
                  <a:lnTo>
                    <a:pt x="61" y="0"/>
                  </a:lnTo>
                  <a:lnTo>
                    <a:pt x="23" y="14"/>
                  </a:lnTo>
                  <a:lnTo>
                    <a:pt x="26" y="62"/>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33" name="Freeform 166"/>
            <p:cNvSpPr>
              <a:spLocks/>
            </p:cNvSpPr>
            <p:nvPr/>
          </p:nvSpPr>
          <p:spPr bwMode="auto">
            <a:xfrm>
              <a:off x="5705306" y="5218641"/>
              <a:ext cx="95597" cy="128775"/>
            </a:xfrm>
            <a:custGeom>
              <a:avLst/>
              <a:gdLst>
                <a:gd name="T0" fmla="*/ 2147483647 w 213"/>
                <a:gd name="T1" fmla="*/ 2147483647 h 287"/>
                <a:gd name="T2" fmla="*/ 2147483647 w 213"/>
                <a:gd name="T3" fmla="*/ 2147483647 h 287"/>
                <a:gd name="T4" fmla="*/ 2147483647 w 213"/>
                <a:gd name="T5" fmla="*/ 2147483647 h 287"/>
                <a:gd name="T6" fmla="*/ 2147483647 w 213"/>
                <a:gd name="T7" fmla="*/ 2147483647 h 287"/>
                <a:gd name="T8" fmla="*/ 2147483647 w 213"/>
                <a:gd name="T9" fmla="*/ 2147483647 h 287"/>
                <a:gd name="T10" fmla="*/ 2147483647 w 213"/>
                <a:gd name="T11" fmla="*/ 2147483647 h 287"/>
                <a:gd name="T12" fmla="*/ 2147483647 w 213"/>
                <a:gd name="T13" fmla="*/ 2147483647 h 287"/>
                <a:gd name="T14" fmla="*/ 2147483647 w 213"/>
                <a:gd name="T15" fmla="*/ 2147483647 h 287"/>
                <a:gd name="T16" fmla="*/ 0 w 213"/>
                <a:gd name="T17" fmla="*/ 2147483647 h 287"/>
                <a:gd name="T18" fmla="*/ 2147483647 w 213"/>
                <a:gd name="T19" fmla="*/ 2147483647 h 287"/>
                <a:gd name="T20" fmla="*/ 2147483647 w 213"/>
                <a:gd name="T21" fmla="*/ 2147483647 h 287"/>
                <a:gd name="T22" fmla="*/ 2147483647 w 213"/>
                <a:gd name="T23" fmla="*/ 0 h 287"/>
                <a:gd name="T24" fmla="*/ 2147483647 w 213"/>
                <a:gd name="T25" fmla="*/ 2147483647 h 287"/>
                <a:gd name="T26" fmla="*/ 2147483647 w 213"/>
                <a:gd name="T27" fmla="*/ 2147483647 h 287"/>
                <a:gd name="T28" fmla="*/ 2147483647 w 213"/>
                <a:gd name="T29" fmla="*/ 2147483647 h 287"/>
                <a:gd name="T30" fmla="*/ 2147483647 w 213"/>
                <a:gd name="T31" fmla="*/ 2147483647 h 287"/>
                <a:gd name="T32" fmla="*/ 2147483647 w 213"/>
                <a:gd name="T33" fmla="*/ 2147483647 h 287"/>
                <a:gd name="T34" fmla="*/ 2147483647 w 213"/>
                <a:gd name="T35" fmla="*/ 2147483647 h 287"/>
                <a:gd name="T36" fmla="*/ 2147483647 w 213"/>
                <a:gd name="T37" fmla="*/ 2147483647 h 287"/>
                <a:gd name="T38" fmla="*/ 2147483647 w 213"/>
                <a:gd name="T39" fmla="*/ 2147483647 h 287"/>
                <a:gd name="T40" fmla="*/ 2147483647 w 213"/>
                <a:gd name="T41" fmla="*/ 2147483647 h 287"/>
                <a:gd name="T42" fmla="*/ 2147483647 w 213"/>
                <a:gd name="T43" fmla="*/ 2147483647 h 287"/>
                <a:gd name="T44" fmla="*/ 2147483647 w 213"/>
                <a:gd name="T45" fmla="*/ 2147483647 h 287"/>
                <a:gd name="T46" fmla="*/ 2147483647 w 213"/>
                <a:gd name="T47" fmla="*/ 2147483647 h 287"/>
                <a:gd name="T48" fmla="*/ 2147483647 w 213"/>
                <a:gd name="T49" fmla="*/ 2147483647 h 287"/>
                <a:gd name="T50" fmla="*/ 2147483647 w 213"/>
                <a:gd name="T51" fmla="*/ 2147483647 h 287"/>
                <a:gd name="T52" fmla="*/ 2147483647 w 213"/>
                <a:gd name="T53" fmla="*/ 2147483647 h 287"/>
                <a:gd name="T54" fmla="*/ 2147483647 w 213"/>
                <a:gd name="T55" fmla="*/ 2147483647 h 28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13"/>
                <a:gd name="T85" fmla="*/ 0 h 287"/>
                <a:gd name="T86" fmla="*/ 213 w 213"/>
                <a:gd name="T87" fmla="*/ 287 h 28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13" h="287">
                  <a:moveTo>
                    <a:pt x="138" y="275"/>
                  </a:moveTo>
                  <a:lnTo>
                    <a:pt x="135" y="254"/>
                  </a:lnTo>
                  <a:lnTo>
                    <a:pt x="104" y="246"/>
                  </a:lnTo>
                  <a:lnTo>
                    <a:pt x="76" y="257"/>
                  </a:lnTo>
                  <a:lnTo>
                    <a:pt x="44" y="252"/>
                  </a:lnTo>
                  <a:lnTo>
                    <a:pt x="63" y="215"/>
                  </a:lnTo>
                  <a:lnTo>
                    <a:pt x="7" y="139"/>
                  </a:lnTo>
                  <a:lnTo>
                    <a:pt x="15" y="108"/>
                  </a:lnTo>
                  <a:lnTo>
                    <a:pt x="0" y="91"/>
                  </a:lnTo>
                  <a:lnTo>
                    <a:pt x="28" y="84"/>
                  </a:lnTo>
                  <a:lnTo>
                    <a:pt x="21" y="11"/>
                  </a:lnTo>
                  <a:lnTo>
                    <a:pt x="42" y="0"/>
                  </a:lnTo>
                  <a:lnTo>
                    <a:pt x="45" y="27"/>
                  </a:lnTo>
                  <a:lnTo>
                    <a:pt x="136" y="25"/>
                  </a:lnTo>
                  <a:lnTo>
                    <a:pt x="114" y="68"/>
                  </a:lnTo>
                  <a:lnTo>
                    <a:pt x="136" y="119"/>
                  </a:lnTo>
                  <a:lnTo>
                    <a:pt x="136" y="167"/>
                  </a:lnTo>
                  <a:lnTo>
                    <a:pt x="159" y="190"/>
                  </a:lnTo>
                  <a:lnTo>
                    <a:pt x="192" y="195"/>
                  </a:lnTo>
                  <a:lnTo>
                    <a:pt x="192" y="214"/>
                  </a:lnTo>
                  <a:lnTo>
                    <a:pt x="213" y="222"/>
                  </a:lnTo>
                  <a:lnTo>
                    <a:pt x="213" y="249"/>
                  </a:lnTo>
                  <a:lnTo>
                    <a:pt x="189" y="260"/>
                  </a:lnTo>
                  <a:lnTo>
                    <a:pt x="183" y="279"/>
                  </a:lnTo>
                  <a:lnTo>
                    <a:pt x="167" y="287"/>
                  </a:lnTo>
                  <a:lnTo>
                    <a:pt x="138" y="275"/>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34" name="Freeform 167"/>
            <p:cNvSpPr>
              <a:spLocks/>
            </p:cNvSpPr>
            <p:nvPr/>
          </p:nvSpPr>
          <p:spPr bwMode="auto">
            <a:xfrm>
              <a:off x="5572010" y="4627266"/>
              <a:ext cx="168753" cy="135505"/>
            </a:xfrm>
            <a:custGeom>
              <a:avLst/>
              <a:gdLst>
                <a:gd name="T0" fmla="*/ 2147483647 w 376"/>
                <a:gd name="T1" fmla="*/ 2147483647 h 302"/>
                <a:gd name="T2" fmla="*/ 2147483647 w 376"/>
                <a:gd name="T3" fmla="*/ 2147483647 h 302"/>
                <a:gd name="T4" fmla="*/ 2147483647 w 376"/>
                <a:gd name="T5" fmla="*/ 2147483647 h 302"/>
                <a:gd name="T6" fmla="*/ 2147483647 w 376"/>
                <a:gd name="T7" fmla="*/ 2147483647 h 302"/>
                <a:gd name="T8" fmla="*/ 2147483647 w 376"/>
                <a:gd name="T9" fmla="*/ 2147483647 h 302"/>
                <a:gd name="T10" fmla="*/ 2147483647 w 376"/>
                <a:gd name="T11" fmla="*/ 2147483647 h 302"/>
                <a:gd name="T12" fmla="*/ 0 w 376"/>
                <a:gd name="T13" fmla="*/ 2147483647 h 302"/>
                <a:gd name="T14" fmla="*/ 2147483647 w 376"/>
                <a:gd name="T15" fmla="*/ 0 h 302"/>
                <a:gd name="T16" fmla="*/ 2147483647 w 376"/>
                <a:gd name="T17" fmla="*/ 2147483647 h 302"/>
                <a:gd name="T18" fmla="*/ 2147483647 w 376"/>
                <a:gd name="T19" fmla="*/ 2147483647 h 302"/>
                <a:gd name="T20" fmla="*/ 2147483647 w 376"/>
                <a:gd name="T21" fmla="*/ 2147483647 h 302"/>
                <a:gd name="T22" fmla="*/ 2147483647 w 376"/>
                <a:gd name="T23" fmla="*/ 2147483647 h 302"/>
                <a:gd name="T24" fmla="*/ 2147483647 w 376"/>
                <a:gd name="T25" fmla="*/ 2147483647 h 302"/>
                <a:gd name="T26" fmla="*/ 2147483647 w 376"/>
                <a:gd name="T27" fmla="*/ 2147483647 h 302"/>
                <a:gd name="T28" fmla="*/ 2147483647 w 376"/>
                <a:gd name="T29" fmla="*/ 2147483647 h 302"/>
                <a:gd name="T30" fmla="*/ 2147483647 w 376"/>
                <a:gd name="T31" fmla="*/ 2147483647 h 302"/>
                <a:gd name="T32" fmla="*/ 2147483647 w 376"/>
                <a:gd name="T33" fmla="*/ 2147483647 h 302"/>
                <a:gd name="T34" fmla="*/ 2147483647 w 376"/>
                <a:gd name="T35" fmla="*/ 2147483647 h 302"/>
                <a:gd name="T36" fmla="*/ 2147483647 w 376"/>
                <a:gd name="T37" fmla="*/ 2147483647 h 302"/>
                <a:gd name="T38" fmla="*/ 2147483647 w 376"/>
                <a:gd name="T39" fmla="*/ 2147483647 h 302"/>
                <a:gd name="T40" fmla="*/ 2147483647 w 376"/>
                <a:gd name="T41" fmla="*/ 2147483647 h 302"/>
                <a:gd name="T42" fmla="*/ 2147483647 w 376"/>
                <a:gd name="T43" fmla="*/ 2147483647 h 302"/>
                <a:gd name="T44" fmla="*/ 2147483647 w 376"/>
                <a:gd name="T45" fmla="*/ 2147483647 h 302"/>
                <a:gd name="T46" fmla="*/ 2147483647 w 376"/>
                <a:gd name="T47" fmla="*/ 2147483647 h 302"/>
                <a:gd name="T48" fmla="*/ 2147483647 w 376"/>
                <a:gd name="T49" fmla="*/ 2147483647 h 302"/>
                <a:gd name="T50" fmla="*/ 2147483647 w 376"/>
                <a:gd name="T51" fmla="*/ 2147483647 h 302"/>
                <a:gd name="T52" fmla="*/ 2147483647 w 376"/>
                <a:gd name="T53" fmla="*/ 2147483647 h 302"/>
                <a:gd name="T54" fmla="*/ 2147483647 w 376"/>
                <a:gd name="T55" fmla="*/ 2147483647 h 302"/>
                <a:gd name="T56" fmla="*/ 2147483647 w 376"/>
                <a:gd name="T57" fmla="*/ 2147483647 h 302"/>
                <a:gd name="T58" fmla="*/ 2147483647 w 376"/>
                <a:gd name="T59" fmla="*/ 2147483647 h 302"/>
                <a:gd name="T60" fmla="*/ 2147483647 w 376"/>
                <a:gd name="T61" fmla="*/ 2147483647 h 302"/>
                <a:gd name="T62" fmla="*/ 2147483647 w 376"/>
                <a:gd name="T63" fmla="*/ 2147483647 h 302"/>
                <a:gd name="T64" fmla="*/ 2147483647 w 376"/>
                <a:gd name="T65" fmla="*/ 2147483647 h 302"/>
                <a:gd name="T66" fmla="*/ 2147483647 w 376"/>
                <a:gd name="T67" fmla="*/ 2147483647 h 302"/>
                <a:gd name="T68" fmla="*/ 2147483647 w 376"/>
                <a:gd name="T69" fmla="*/ 2147483647 h 302"/>
                <a:gd name="T70" fmla="*/ 2147483647 w 376"/>
                <a:gd name="T71" fmla="*/ 2147483647 h 302"/>
                <a:gd name="T72" fmla="*/ 2147483647 w 376"/>
                <a:gd name="T73" fmla="*/ 2147483647 h 302"/>
                <a:gd name="T74" fmla="*/ 2147483647 w 376"/>
                <a:gd name="T75" fmla="*/ 2147483647 h 302"/>
                <a:gd name="T76" fmla="*/ 2147483647 w 376"/>
                <a:gd name="T77" fmla="*/ 2147483647 h 3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76"/>
                <a:gd name="T118" fmla="*/ 0 h 302"/>
                <a:gd name="T119" fmla="*/ 376 w 376"/>
                <a:gd name="T120" fmla="*/ 302 h 30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76" h="302">
                  <a:moveTo>
                    <a:pt x="118" y="115"/>
                  </a:moveTo>
                  <a:lnTo>
                    <a:pt x="113" y="128"/>
                  </a:lnTo>
                  <a:lnTo>
                    <a:pt x="64" y="124"/>
                  </a:lnTo>
                  <a:lnTo>
                    <a:pt x="40" y="97"/>
                  </a:lnTo>
                  <a:lnTo>
                    <a:pt x="54" y="86"/>
                  </a:lnTo>
                  <a:lnTo>
                    <a:pt x="24" y="80"/>
                  </a:lnTo>
                  <a:lnTo>
                    <a:pt x="0" y="19"/>
                  </a:lnTo>
                  <a:lnTo>
                    <a:pt x="78" y="0"/>
                  </a:lnTo>
                  <a:lnTo>
                    <a:pt x="88" y="35"/>
                  </a:lnTo>
                  <a:lnTo>
                    <a:pt x="91" y="73"/>
                  </a:lnTo>
                  <a:lnTo>
                    <a:pt x="109" y="75"/>
                  </a:lnTo>
                  <a:lnTo>
                    <a:pt x="120" y="97"/>
                  </a:lnTo>
                  <a:lnTo>
                    <a:pt x="141" y="105"/>
                  </a:lnTo>
                  <a:lnTo>
                    <a:pt x="149" y="92"/>
                  </a:lnTo>
                  <a:lnTo>
                    <a:pt x="182" y="78"/>
                  </a:lnTo>
                  <a:lnTo>
                    <a:pt x="201" y="108"/>
                  </a:lnTo>
                  <a:lnTo>
                    <a:pt x="208" y="153"/>
                  </a:lnTo>
                  <a:lnTo>
                    <a:pt x="224" y="161"/>
                  </a:lnTo>
                  <a:lnTo>
                    <a:pt x="243" y="153"/>
                  </a:lnTo>
                  <a:lnTo>
                    <a:pt x="273" y="168"/>
                  </a:lnTo>
                  <a:lnTo>
                    <a:pt x="278" y="204"/>
                  </a:lnTo>
                  <a:lnTo>
                    <a:pt x="336" y="198"/>
                  </a:lnTo>
                  <a:lnTo>
                    <a:pt x="373" y="225"/>
                  </a:lnTo>
                  <a:lnTo>
                    <a:pt x="361" y="252"/>
                  </a:lnTo>
                  <a:lnTo>
                    <a:pt x="376" y="275"/>
                  </a:lnTo>
                  <a:lnTo>
                    <a:pt x="365" y="288"/>
                  </a:lnTo>
                  <a:lnTo>
                    <a:pt x="361" y="302"/>
                  </a:lnTo>
                  <a:lnTo>
                    <a:pt x="289" y="281"/>
                  </a:lnTo>
                  <a:lnTo>
                    <a:pt x="192" y="294"/>
                  </a:lnTo>
                  <a:lnTo>
                    <a:pt x="176" y="286"/>
                  </a:lnTo>
                  <a:lnTo>
                    <a:pt x="184" y="233"/>
                  </a:lnTo>
                  <a:lnTo>
                    <a:pt x="155" y="190"/>
                  </a:lnTo>
                  <a:lnTo>
                    <a:pt x="169" y="179"/>
                  </a:lnTo>
                  <a:lnTo>
                    <a:pt x="157" y="160"/>
                  </a:lnTo>
                  <a:lnTo>
                    <a:pt x="120" y="150"/>
                  </a:lnTo>
                  <a:lnTo>
                    <a:pt x="134" y="120"/>
                  </a:lnTo>
                  <a:lnTo>
                    <a:pt x="118" y="115"/>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35" name="Freeform 168"/>
            <p:cNvSpPr>
              <a:spLocks/>
            </p:cNvSpPr>
            <p:nvPr/>
          </p:nvSpPr>
          <p:spPr bwMode="auto">
            <a:xfrm>
              <a:off x="5304967" y="4830074"/>
              <a:ext cx="131950" cy="78970"/>
            </a:xfrm>
            <a:custGeom>
              <a:avLst/>
              <a:gdLst>
                <a:gd name="T0" fmla="*/ 2147483647 w 294"/>
                <a:gd name="T1" fmla="*/ 2147483647 h 176"/>
                <a:gd name="T2" fmla="*/ 2147483647 w 294"/>
                <a:gd name="T3" fmla="*/ 2147483647 h 176"/>
                <a:gd name="T4" fmla="*/ 2147483647 w 294"/>
                <a:gd name="T5" fmla="*/ 2147483647 h 176"/>
                <a:gd name="T6" fmla="*/ 2147483647 w 294"/>
                <a:gd name="T7" fmla="*/ 2147483647 h 176"/>
                <a:gd name="T8" fmla="*/ 2147483647 w 294"/>
                <a:gd name="T9" fmla="*/ 2147483647 h 176"/>
                <a:gd name="T10" fmla="*/ 2147483647 w 294"/>
                <a:gd name="T11" fmla="*/ 0 h 176"/>
                <a:gd name="T12" fmla="*/ 2147483647 w 294"/>
                <a:gd name="T13" fmla="*/ 2147483647 h 176"/>
                <a:gd name="T14" fmla="*/ 2147483647 w 294"/>
                <a:gd name="T15" fmla="*/ 2147483647 h 176"/>
                <a:gd name="T16" fmla="*/ 2147483647 w 294"/>
                <a:gd name="T17" fmla="*/ 2147483647 h 176"/>
                <a:gd name="T18" fmla="*/ 2147483647 w 294"/>
                <a:gd name="T19" fmla="*/ 2147483647 h 176"/>
                <a:gd name="T20" fmla="*/ 2147483647 w 294"/>
                <a:gd name="T21" fmla="*/ 2147483647 h 176"/>
                <a:gd name="T22" fmla="*/ 0 w 294"/>
                <a:gd name="T23" fmla="*/ 2147483647 h 176"/>
                <a:gd name="T24" fmla="*/ 2147483647 w 294"/>
                <a:gd name="T25" fmla="*/ 2147483647 h 176"/>
                <a:gd name="T26" fmla="*/ 2147483647 w 294"/>
                <a:gd name="T27" fmla="*/ 2147483647 h 176"/>
                <a:gd name="T28" fmla="*/ 2147483647 w 294"/>
                <a:gd name="T29" fmla="*/ 2147483647 h 176"/>
                <a:gd name="T30" fmla="*/ 2147483647 w 294"/>
                <a:gd name="T31" fmla="*/ 2147483647 h 176"/>
                <a:gd name="T32" fmla="*/ 2147483647 w 294"/>
                <a:gd name="T33" fmla="*/ 2147483647 h 176"/>
                <a:gd name="T34" fmla="*/ 2147483647 w 294"/>
                <a:gd name="T35" fmla="*/ 2147483647 h 176"/>
                <a:gd name="T36" fmla="*/ 2147483647 w 294"/>
                <a:gd name="T37" fmla="*/ 2147483647 h 176"/>
                <a:gd name="T38" fmla="*/ 2147483647 w 294"/>
                <a:gd name="T39" fmla="*/ 2147483647 h 176"/>
                <a:gd name="T40" fmla="*/ 2147483647 w 294"/>
                <a:gd name="T41" fmla="*/ 2147483647 h 176"/>
                <a:gd name="T42" fmla="*/ 2147483647 w 294"/>
                <a:gd name="T43" fmla="*/ 0 h 176"/>
                <a:gd name="T44" fmla="*/ 2147483647 w 294"/>
                <a:gd name="T45" fmla="*/ 0 h 176"/>
                <a:gd name="T46" fmla="*/ 2147483647 w 294"/>
                <a:gd name="T47" fmla="*/ 2147483647 h 176"/>
                <a:gd name="T48" fmla="*/ 2147483647 w 294"/>
                <a:gd name="T49" fmla="*/ 2147483647 h 176"/>
                <a:gd name="T50" fmla="*/ 2147483647 w 294"/>
                <a:gd name="T51" fmla="*/ 2147483647 h 176"/>
                <a:gd name="T52" fmla="*/ 2147483647 w 294"/>
                <a:gd name="T53" fmla="*/ 2147483647 h 17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94"/>
                <a:gd name="T82" fmla="*/ 0 h 176"/>
                <a:gd name="T83" fmla="*/ 294 w 294"/>
                <a:gd name="T84" fmla="*/ 176 h 17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94" h="176">
                  <a:moveTo>
                    <a:pt x="219" y="26"/>
                  </a:moveTo>
                  <a:lnTo>
                    <a:pt x="185" y="37"/>
                  </a:lnTo>
                  <a:lnTo>
                    <a:pt x="165" y="34"/>
                  </a:lnTo>
                  <a:lnTo>
                    <a:pt x="145" y="23"/>
                  </a:lnTo>
                  <a:lnTo>
                    <a:pt x="65" y="13"/>
                  </a:lnTo>
                  <a:lnTo>
                    <a:pt x="48" y="0"/>
                  </a:lnTo>
                  <a:lnTo>
                    <a:pt x="22" y="2"/>
                  </a:lnTo>
                  <a:lnTo>
                    <a:pt x="16" y="12"/>
                  </a:lnTo>
                  <a:lnTo>
                    <a:pt x="9" y="32"/>
                  </a:lnTo>
                  <a:lnTo>
                    <a:pt x="53" y="66"/>
                  </a:lnTo>
                  <a:lnTo>
                    <a:pt x="54" y="103"/>
                  </a:lnTo>
                  <a:lnTo>
                    <a:pt x="0" y="155"/>
                  </a:lnTo>
                  <a:lnTo>
                    <a:pt x="16" y="168"/>
                  </a:lnTo>
                  <a:lnTo>
                    <a:pt x="53" y="176"/>
                  </a:lnTo>
                  <a:lnTo>
                    <a:pt x="128" y="149"/>
                  </a:lnTo>
                  <a:lnTo>
                    <a:pt x="190" y="163"/>
                  </a:lnTo>
                  <a:lnTo>
                    <a:pt x="232" y="133"/>
                  </a:lnTo>
                  <a:lnTo>
                    <a:pt x="289" y="130"/>
                  </a:lnTo>
                  <a:lnTo>
                    <a:pt x="294" y="112"/>
                  </a:lnTo>
                  <a:lnTo>
                    <a:pt x="281" y="107"/>
                  </a:lnTo>
                  <a:lnTo>
                    <a:pt x="288" y="87"/>
                  </a:lnTo>
                  <a:lnTo>
                    <a:pt x="268" y="0"/>
                  </a:lnTo>
                  <a:lnTo>
                    <a:pt x="257" y="0"/>
                  </a:lnTo>
                  <a:lnTo>
                    <a:pt x="240" y="5"/>
                  </a:lnTo>
                  <a:lnTo>
                    <a:pt x="219" y="26"/>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36" name="Freeform 169"/>
            <p:cNvSpPr>
              <a:spLocks/>
            </p:cNvSpPr>
            <p:nvPr/>
          </p:nvSpPr>
          <p:spPr bwMode="auto">
            <a:xfrm>
              <a:off x="5533861" y="5635476"/>
              <a:ext cx="133746" cy="69996"/>
            </a:xfrm>
            <a:custGeom>
              <a:avLst/>
              <a:gdLst>
                <a:gd name="T0" fmla="*/ 2147483647 w 298"/>
                <a:gd name="T1" fmla="*/ 2147483647 h 156"/>
                <a:gd name="T2" fmla="*/ 2147483647 w 298"/>
                <a:gd name="T3" fmla="*/ 2147483647 h 156"/>
                <a:gd name="T4" fmla="*/ 2147483647 w 298"/>
                <a:gd name="T5" fmla="*/ 2147483647 h 156"/>
                <a:gd name="T6" fmla="*/ 2147483647 w 298"/>
                <a:gd name="T7" fmla="*/ 2147483647 h 156"/>
                <a:gd name="T8" fmla="*/ 2147483647 w 298"/>
                <a:gd name="T9" fmla="*/ 2147483647 h 156"/>
                <a:gd name="T10" fmla="*/ 2147483647 w 298"/>
                <a:gd name="T11" fmla="*/ 2147483647 h 156"/>
                <a:gd name="T12" fmla="*/ 2147483647 w 298"/>
                <a:gd name="T13" fmla="*/ 2147483647 h 156"/>
                <a:gd name="T14" fmla="*/ 2147483647 w 298"/>
                <a:gd name="T15" fmla="*/ 2147483647 h 156"/>
                <a:gd name="T16" fmla="*/ 2147483647 w 298"/>
                <a:gd name="T17" fmla="*/ 2147483647 h 156"/>
                <a:gd name="T18" fmla="*/ 2147483647 w 298"/>
                <a:gd name="T19" fmla="*/ 2147483647 h 156"/>
                <a:gd name="T20" fmla="*/ 2147483647 w 298"/>
                <a:gd name="T21" fmla="*/ 2147483647 h 156"/>
                <a:gd name="T22" fmla="*/ 2147483647 w 298"/>
                <a:gd name="T23" fmla="*/ 2147483647 h 156"/>
                <a:gd name="T24" fmla="*/ 0 w 298"/>
                <a:gd name="T25" fmla="*/ 2147483647 h 156"/>
                <a:gd name="T26" fmla="*/ 2147483647 w 298"/>
                <a:gd name="T27" fmla="*/ 2147483647 h 156"/>
                <a:gd name="T28" fmla="*/ 2147483647 w 298"/>
                <a:gd name="T29" fmla="*/ 2147483647 h 156"/>
                <a:gd name="T30" fmla="*/ 2147483647 w 298"/>
                <a:gd name="T31" fmla="*/ 2147483647 h 156"/>
                <a:gd name="T32" fmla="*/ 2147483647 w 298"/>
                <a:gd name="T33" fmla="*/ 2147483647 h 156"/>
                <a:gd name="T34" fmla="*/ 2147483647 w 298"/>
                <a:gd name="T35" fmla="*/ 2147483647 h 156"/>
                <a:gd name="T36" fmla="*/ 2147483647 w 298"/>
                <a:gd name="T37" fmla="*/ 0 h 156"/>
                <a:gd name="T38" fmla="*/ 2147483647 w 298"/>
                <a:gd name="T39" fmla="*/ 2147483647 h 156"/>
                <a:gd name="T40" fmla="*/ 2147483647 w 298"/>
                <a:gd name="T41" fmla="*/ 2147483647 h 156"/>
                <a:gd name="T42" fmla="*/ 2147483647 w 298"/>
                <a:gd name="T43" fmla="*/ 2147483647 h 1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98"/>
                <a:gd name="T67" fmla="*/ 0 h 156"/>
                <a:gd name="T68" fmla="*/ 298 w 298"/>
                <a:gd name="T69" fmla="*/ 156 h 1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98" h="156">
                  <a:moveTo>
                    <a:pt x="269" y="19"/>
                  </a:moveTo>
                  <a:lnTo>
                    <a:pt x="272" y="102"/>
                  </a:lnTo>
                  <a:lnTo>
                    <a:pt x="286" y="108"/>
                  </a:lnTo>
                  <a:lnTo>
                    <a:pt x="298" y="131"/>
                  </a:lnTo>
                  <a:lnTo>
                    <a:pt x="277" y="134"/>
                  </a:lnTo>
                  <a:lnTo>
                    <a:pt x="266" y="120"/>
                  </a:lnTo>
                  <a:lnTo>
                    <a:pt x="192" y="142"/>
                  </a:lnTo>
                  <a:lnTo>
                    <a:pt x="194" y="156"/>
                  </a:lnTo>
                  <a:lnTo>
                    <a:pt x="165" y="156"/>
                  </a:lnTo>
                  <a:lnTo>
                    <a:pt x="109" y="132"/>
                  </a:lnTo>
                  <a:lnTo>
                    <a:pt x="58" y="156"/>
                  </a:lnTo>
                  <a:lnTo>
                    <a:pt x="43" y="131"/>
                  </a:lnTo>
                  <a:lnTo>
                    <a:pt x="0" y="113"/>
                  </a:lnTo>
                  <a:lnTo>
                    <a:pt x="10" y="94"/>
                  </a:lnTo>
                  <a:lnTo>
                    <a:pt x="93" y="67"/>
                  </a:lnTo>
                  <a:lnTo>
                    <a:pt x="130" y="52"/>
                  </a:lnTo>
                  <a:lnTo>
                    <a:pt x="125" y="20"/>
                  </a:lnTo>
                  <a:lnTo>
                    <a:pt x="205" y="22"/>
                  </a:lnTo>
                  <a:lnTo>
                    <a:pt x="227" y="0"/>
                  </a:lnTo>
                  <a:lnTo>
                    <a:pt x="269" y="19"/>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37" name="Freeform 170"/>
            <p:cNvSpPr>
              <a:spLocks/>
            </p:cNvSpPr>
            <p:nvPr/>
          </p:nvSpPr>
          <p:spPr bwMode="auto">
            <a:xfrm>
              <a:off x="5453523" y="5585222"/>
              <a:ext cx="122077" cy="92431"/>
            </a:xfrm>
            <a:custGeom>
              <a:avLst/>
              <a:gdLst>
                <a:gd name="T0" fmla="*/ 2147483647 w 272"/>
                <a:gd name="T1" fmla="*/ 2147483647 h 206"/>
                <a:gd name="T2" fmla="*/ 2147483647 w 272"/>
                <a:gd name="T3" fmla="*/ 2147483647 h 206"/>
                <a:gd name="T4" fmla="*/ 2147483647 w 272"/>
                <a:gd name="T5" fmla="*/ 2147483647 h 206"/>
                <a:gd name="T6" fmla="*/ 2147483647 w 272"/>
                <a:gd name="T7" fmla="*/ 2147483647 h 206"/>
                <a:gd name="T8" fmla="*/ 2147483647 w 272"/>
                <a:gd name="T9" fmla="*/ 2147483647 h 206"/>
                <a:gd name="T10" fmla="*/ 2147483647 w 272"/>
                <a:gd name="T11" fmla="*/ 0 h 206"/>
                <a:gd name="T12" fmla="*/ 2147483647 w 272"/>
                <a:gd name="T13" fmla="*/ 2147483647 h 206"/>
                <a:gd name="T14" fmla="*/ 2147483647 w 272"/>
                <a:gd name="T15" fmla="*/ 2147483647 h 206"/>
                <a:gd name="T16" fmla="*/ 2147483647 w 272"/>
                <a:gd name="T17" fmla="*/ 2147483647 h 206"/>
                <a:gd name="T18" fmla="*/ 2147483647 w 272"/>
                <a:gd name="T19" fmla="*/ 2147483647 h 206"/>
                <a:gd name="T20" fmla="*/ 2147483647 w 272"/>
                <a:gd name="T21" fmla="*/ 2147483647 h 206"/>
                <a:gd name="T22" fmla="*/ 2147483647 w 272"/>
                <a:gd name="T23" fmla="*/ 2147483647 h 206"/>
                <a:gd name="T24" fmla="*/ 2147483647 w 272"/>
                <a:gd name="T25" fmla="*/ 2147483647 h 206"/>
                <a:gd name="T26" fmla="*/ 2147483647 w 272"/>
                <a:gd name="T27" fmla="*/ 2147483647 h 206"/>
                <a:gd name="T28" fmla="*/ 2147483647 w 272"/>
                <a:gd name="T29" fmla="*/ 2147483647 h 206"/>
                <a:gd name="T30" fmla="*/ 2147483647 w 272"/>
                <a:gd name="T31" fmla="*/ 2147483647 h 206"/>
                <a:gd name="T32" fmla="*/ 2147483647 w 272"/>
                <a:gd name="T33" fmla="*/ 2147483647 h 206"/>
                <a:gd name="T34" fmla="*/ 2147483647 w 272"/>
                <a:gd name="T35" fmla="*/ 2147483647 h 206"/>
                <a:gd name="T36" fmla="*/ 2147483647 w 272"/>
                <a:gd name="T37" fmla="*/ 2147483647 h 206"/>
                <a:gd name="T38" fmla="*/ 2147483647 w 272"/>
                <a:gd name="T39" fmla="*/ 2147483647 h 206"/>
                <a:gd name="T40" fmla="*/ 2147483647 w 272"/>
                <a:gd name="T41" fmla="*/ 2147483647 h 206"/>
                <a:gd name="T42" fmla="*/ 2147483647 w 272"/>
                <a:gd name="T43" fmla="*/ 2147483647 h 206"/>
                <a:gd name="T44" fmla="*/ 2147483647 w 272"/>
                <a:gd name="T45" fmla="*/ 2147483647 h 206"/>
                <a:gd name="T46" fmla="*/ 0 w 272"/>
                <a:gd name="T47" fmla="*/ 2147483647 h 206"/>
                <a:gd name="T48" fmla="*/ 2147483647 w 272"/>
                <a:gd name="T49" fmla="*/ 2147483647 h 206"/>
                <a:gd name="T50" fmla="*/ 2147483647 w 272"/>
                <a:gd name="T51" fmla="*/ 2147483647 h 206"/>
                <a:gd name="T52" fmla="*/ 2147483647 w 272"/>
                <a:gd name="T53" fmla="*/ 2147483647 h 206"/>
                <a:gd name="T54" fmla="*/ 2147483647 w 272"/>
                <a:gd name="T55" fmla="*/ 2147483647 h 206"/>
                <a:gd name="T56" fmla="*/ 2147483647 w 272"/>
                <a:gd name="T57" fmla="*/ 2147483647 h 206"/>
                <a:gd name="T58" fmla="*/ 2147483647 w 272"/>
                <a:gd name="T59" fmla="*/ 2147483647 h 20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72"/>
                <a:gd name="T91" fmla="*/ 0 h 206"/>
                <a:gd name="T92" fmla="*/ 272 w 272"/>
                <a:gd name="T93" fmla="*/ 206 h 20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72" h="206">
                  <a:moveTo>
                    <a:pt x="86" y="64"/>
                  </a:moveTo>
                  <a:lnTo>
                    <a:pt x="94" y="53"/>
                  </a:lnTo>
                  <a:lnTo>
                    <a:pt x="80" y="40"/>
                  </a:lnTo>
                  <a:lnTo>
                    <a:pt x="115" y="27"/>
                  </a:lnTo>
                  <a:lnTo>
                    <a:pt x="93" y="11"/>
                  </a:lnTo>
                  <a:lnTo>
                    <a:pt x="107" y="0"/>
                  </a:lnTo>
                  <a:lnTo>
                    <a:pt x="131" y="32"/>
                  </a:lnTo>
                  <a:lnTo>
                    <a:pt x="137" y="13"/>
                  </a:lnTo>
                  <a:lnTo>
                    <a:pt x="176" y="16"/>
                  </a:lnTo>
                  <a:lnTo>
                    <a:pt x="182" y="38"/>
                  </a:lnTo>
                  <a:lnTo>
                    <a:pt x="227" y="57"/>
                  </a:lnTo>
                  <a:lnTo>
                    <a:pt x="235" y="124"/>
                  </a:lnTo>
                  <a:lnTo>
                    <a:pt x="208" y="132"/>
                  </a:lnTo>
                  <a:lnTo>
                    <a:pt x="229" y="163"/>
                  </a:lnTo>
                  <a:lnTo>
                    <a:pt x="254" y="156"/>
                  </a:lnTo>
                  <a:lnTo>
                    <a:pt x="272" y="179"/>
                  </a:lnTo>
                  <a:lnTo>
                    <a:pt x="189" y="206"/>
                  </a:lnTo>
                  <a:lnTo>
                    <a:pt x="141" y="184"/>
                  </a:lnTo>
                  <a:lnTo>
                    <a:pt x="125" y="196"/>
                  </a:lnTo>
                  <a:lnTo>
                    <a:pt x="104" y="166"/>
                  </a:lnTo>
                  <a:lnTo>
                    <a:pt x="65" y="166"/>
                  </a:lnTo>
                  <a:lnTo>
                    <a:pt x="54" y="148"/>
                  </a:lnTo>
                  <a:lnTo>
                    <a:pt x="6" y="136"/>
                  </a:lnTo>
                  <a:lnTo>
                    <a:pt x="0" y="108"/>
                  </a:lnTo>
                  <a:lnTo>
                    <a:pt x="37" y="88"/>
                  </a:lnTo>
                  <a:lnTo>
                    <a:pt x="32" y="62"/>
                  </a:lnTo>
                  <a:lnTo>
                    <a:pt x="61" y="45"/>
                  </a:lnTo>
                  <a:lnTo>
                    <a:pt x="86" y="64"/>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38" name="Freeform 171"/>
            <p:cNvSpPr>
              <a:spLocks/>
            </p:cNvSpPr>
            <p:nvPr/>
          </p:nvSpPr>
          <p:spPr bwMode="auto">
            <a:xfrm>
              <a:off x="5350297" y="5546186"/>
              <a:ext cx="87967" cy="114417"/>
            </a:xfrm>
            <a:custGeom>
              <a:avLst/>
              <a:gdLst>
                <a:gd name="T0" fmla="*/ 2147483647 w 196"/>
                <a:gd name="T1" fmla="*/ 2147483647 h 255"/>
                <a:gd name="T2" fmla="*/ 2147483647 w 196"/>
                <a:gd name="T3" fmla="*/ 0 h 255"/>
                <a:gd name="T4" fmla="*/ 2147483647 w 196"/>
                <a:gd name="T5" fmla="*/ 2147483647 h 255"/>
                <a:gd name="T6" fmla="*/ 2147483647 w 196"/>
                <a:gd name="T7" fmla="*/ 2147483647 h 255"/>
                <a:gd name="T8" fmla="*/ 2147483647 w 196"/>
                <a:gd name="T9" fmla="*/ 2147483647 h 255"/>
                <a:gd name="T10" fmla="*/ 2147483647 w 196"/>
                <a:gd name="T11" fmla="*/ 2147483647 h 255"/>
                <a:gd name="T12" fmla="*/ 2147483647 w 196"/>
                <a:gd name="T13" fmla="*/ 2147483647 h 255"/>
                <a:gd name="T14" fmla="*/ 2147483647 w 196"/>
                <a:gd name="T15" fmla="*/ 2147483647 h 255"/>
                <a:gd name="T16" fmla="*/ 2147483647 w 196"/>
                <a:gd name="T17" fmla="*/ 2147483647 h 255"/>
                <a:gd name="T18" fmla="*/ 2147483647 w 196"/>
                <a:gd name="T19" fmla="*/ 2147483647 h 255"/>
                <a:gd name="T20" fmla="*/ 2147483647 w 196"/>
                <a:gd name="T21" fmla="*/ 2147483647 h 255"/>
                <a:gd name="T22" fmla="*/ 2147483647 w 196"/>
                <a:gd name="T23" fmla="*/ 2147483647 h 255"/>
                <a:gd name="T24" fmla="*/ 0 w 196"/>
                <a:gd name="T25" fmla="*/ 2147483647 h 255"/>
                <a:gd name="T26" fmla="*/ 2147483647 w 196"/>
                <a:gd name="T27" fmla="*/ 2147483647 h 255"/>
                <a:gd name="T28" fmla="*/ 2147483647 w 196"/>
                <a:gd name="T29" fmla="*/ 2147483647 h 255"/>
                <a:gd name="T30" fmla="*/ 2147483647 w 196"/>
                <a:gd name="T31" fmla="*/ 2147483647 h 255"/>
                <a:gd name="T32" fmla="*/ 2147483647 w 196"/>
                <a:gd name="T33" fmla="*/ 2147483647 h 255"/>
                <a:gd name="T34" fmla="*/ 2147483647 w 196"/>
                <a:gd name="T35" fmla="*/ 2147483647 h 255"/>
                <a:gd name="T36" fmla="*/ 2147483647 w 196"/>
                <a:gd name="T37" fmla="*/ 2147483647 h 2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6"/>
                <a:gd name="T58" fmla="*/ 0 h 255"/>
                <a:gd name="T59" fmla="*/ 196 w 196"/>
                <a:gd name="T60" fmla="*/ 255 h 2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6" h="255">
                  <a:moveTo>
                    <a:pt x="49" y="7"/>
                  </a:moveTo>
                  <a:lnTo>
                    <a:pt x="59" y="0"/>
                  </a:lnTo>
                  <a:lnTo>
                    <a:pt x="92" y="34"/>
                  </a:lnTo>
                  <a:lnTo>
                    <a:pt x="102" y="64"/>
                  </a:lnTo>
                  <a:lnTo>
                    <a:pt x="196" y="87"/>
                  </a:lnTo>
                  <a:lnTo>
                    <a:pt x="155" y="135"/>
                  </a:lnTo>
                  <a:lnTo>
                    <a:pt x="191" y="180"/>
                  </a:lnTo>
                  <a:lnTo>
                    <a:pt x="175" y="210"/>
                  </a:lnTo>
                  <a:lnTo>
                    <a:pt x="156" y="205"/>
                  </a:lnTo>
                  <a:lnTo>
                    <a:pt x="155" y="255"/>
                  </a:lnTo>
                  <a:lnTo>
                    <a:pt x="92" y="247"/>
                  </a:lnTo>
                  <a:lnTo>
                    <a:pt x="54" y="255"/>
                  </a:lnTo>
                  <a:lnTo>
                    <a:pt x="0" y="210"/>
                  </a:lnTo>
                  <a:lnTo>
                    <a:pt x="4" y="170"/>
                  </a:lnTo>
                  <a:lnTo>
                    <a:pt x="49" y="116"/>
                  </a:lnTo>
                  <a:lnTo>
                    <a:pt x="65" y="68"/>
                  </a:lnTo>
                  <a:lnTo>
                    <a:pt x="49" y="7"/>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39" name="Freeform 172"/>
            <p:cNvSpPr>
              <a:spLocks/>
            </p:cNvSpPr>
            <p:nvPr/>
          </p:nvSpPr>
          <p:spPr bwMode="auto">
            <a:xfrm>
              <a:off x="5218796" y="5548429"/>
              <a:ext cx="160674" cy="98263"/>
            </a:xfrm>
            <a:custGeom>
              <a:avLst/>
              <a:gdLst>
                <a:gd name="T0" fmla="*/ 2147483647 w 358"/>
                <a:gd name="T1" fmla="*/ 2147483647 h 219"/>
                <a:gd name="T2" fmla="*/ 2147483647 w 358"/>
                <a:gd name="T3" fmla="*/ 2147483647 h 219"/>
                <a:gd name="T4" fmla="*/ 2147483647 w 358"/>
                <a:gd name="T5" fmla="*/ 2147483647 h 219"/>
                <a:gd name="T6" fmla="*/ 2147483647 w 358"/>
                <a:gd name="T7" fmla="*/ 2147483647 h 219"/>
                <a:gd name="T8" fmla="*/ 2147483647 w 358"/>
                <a:gd name="T9" fmla="*/ 2147483647 h 219"/>
                <a:gd name="T10" fmla="*/ 2147483647 w 358"/>
                <a:gd name="T11" fmla="*/ 2147483647 h 219"/>
                <a:gd name="T12" fmla="*/ 2147483647 w 358"/>
                <a:gd name="T13" fmla="*/ 2147483647 h 219"/>
                <a:gd name="T14" fmla="*/ 2147483647 w 358"/>
                <a:gd name="T15" fmla="*/ 0 h 219"/>
                <a:gd name="T16" fmla="*/ 2147483647 w 358"/>
                <a:gd name="T17" fmla="*/ 2147483647 h 219"/>
                <a:gd name="T18" fmla="*/ 2147483647 w 358"/>
                <a:gd name="T19" fmla="*/ 2147483647 h 219"/>
                <a:gd name="T20" fmla="*/ 2147483647 w 358"/>
                <a:gd name="T21" fmla="*/ 2147483647 h 219"/>
                <a:gd name="T22" fmla="*/ 2147483647 w 358"/>
                <a:gd name="T23" fmla="*/ 2147483647 h 219"/>
                <a:gd name="T24" fmla="*/ 2147483647 w 358"/>
                <a:gd name="T25" fmla="*/ 2147483647 h 219"/>
                <a:gd name="T26" fmla="*/ 2147483647 w 358"/>
                <a:gd name="T27" fmla="*/ 2147483647 h 219"/>
                <a:gd name="T28" fmla="*/ 2147483647 w 358"/>
                <a:gd name="T29" fmla="*/ 2147483647 h 219"/>
                <a:gd name="T30" fmla="*/ 2147483647 w 358"/>
                <a:gd name="T31" fmla="*/ 2147483647 h 219"/>
                <a:gd name="T32" fmla="*/ 2147483647 w 358"/>
                <a:gd name="T33" fmla="*/ 2147483647 h 219"/>
                <a:gd name="T34" fmla="*/ 2147483647 w 358"/>
                <a:gd name="T35" fmla="*/ 2147483647 h 219"/>
                <a:gd name="T36" fmla="*/ 2147483647 w 358"/>
                <a:gd name="T37" fmla="*/ 2147483647 h 219"/>
                <a:gd name="T38" fmla="*/ 2147483647 w 358"/>
                <a:gd name="T39" fmla="*/ 2147483647 h 219"/>
                <a:gd name="T40" fmla="*/ 2147483647 w 358"/>
                <a:gd name="T41" fmla="*/ 2147483647 h 219"/>
                <a:gd name="T42" fmla="*/ 0 w 358"/>
                <a:gd name="T43" fmla="*/ 2147483647 h 219"/>
                <a:gd name="T44" fmla="*/ 2147483647 w 358"/>
                <a:gd name="T45" fmla="*/ 2147483647 h 219"/>
                <a:gd name="T46" fmla="*/ 2147483647 w 358"/>
                <a:gd name="T47" fmla="*/ 2147483647 h 219"/>
                <a:gd name="T48" fmla="*/ 2147483647 w 358"/>
                <a:gd name="T49" fmla="*/ 2147483647 h 2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58"/>
                <a:gd name="T76" fmla="*/ 0 h 219"/>
                <a:gd name="T77" fmla="*/ 358 w 358"/>
                <a:gd name="T78" fmla="*/ 219 h 2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58" h="219">
                  <a:moveTo>
                    <a:pt x="35" y="35"/>
                  </a:moveTo>
                  <a:lnTo>
                    <a:pt x="57" y="5"/>
                  </a:lnTo>
                  <a:lnTo>
                    <a:pt x="85" y="18"/>
                  </a:lnTo>
                  <a:lnTo>
                    <a:pt x="126" y="7"/>
                  </a:lnTo>
                  <a:lnTo>
                    <a:pt x="139" y="16"/>
                  </a:lnTo>
                  <a:lnTo>
                    <a:pt x="205" y="3"/>
                  </a:lnTo>
                  <a:lnTo>
                    <a:pt x="296" y="8"/>
                  </a:lnTo>
                  <a:lnTo>
                    <a:pt x="309" y="0"/>
                  </a:lnTo>
                  <a:lnTo>
                    <a:pt x="342" y="2"/>
                  </a:lnTo>
                  <a:lnTo>
                    <a:pt x="358" y="63"/>
                  </a:lnTo>
                  <a:lnTo>
                    <a:pt x="342" y="111"/>
                  </a:lnTo>
                  <a:lnTo>
                    <a:pt x="297" y="165"/>
                  </a:lnTo>
                  <a:lnTo>
                    <a:pt x="293" y="205"/>
                  </a:lnTo>
                  <a:lnTo>
                    <a:pt x="241" y="219"/>
                  </a:lnTo>
                  <a:lnTo>
                    <a:pt x="203" y="178"/>
                  </a:lnTo>
                  <a:lnTo>
                    <a:pt x="88" y="133"/>
                  </a:lnTo>
                  <a:lnTo>
                    <a:pt x="83" y="147"/>
                  </a:lnTo>
                  <a:lnTo>
                    <a:pt x="61" y="135"/>
                  </a:lnTo>
                  <a:lnTo>
                    <a:pt x="81" y="87"/>
                  </a:lnTo>
                  <a:lnTo>
                    <a:pt x="49" y="69"/>
                  </a:lnTo>
                  <a:lnTo>
                    <a:pt x="40" y="82"/>
                  </a:lnTo>
                  <a:lnTo>
                    <a:pt x="0" y="48"/>
                  </a:lnTo>
                  <a:lnTo>
                    <a:pt x="35" y="35"/>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40" name="Freeform 173"/>
            <p:cNvSpPr>
              <a:spLocks/>
            </p:cNvSpPr>
            <p:nvPr/>
          </p:nvSpPr>
          <p:spPr bwMode="auto">
            <a:xfrm>
              <a:off x="5532514" y="5569967"/>
              <a:ext cx="139132" cy="95571"/>
            </a:xfrm>
            <a:custGeom>
              <a:avLst/>
              <a:gdLst>
                <a:gd name="T0" fmla="*/ 2147483647 w 310"/>
                <a:gd name="T1" fmla="*/ 2147483647 h 213"/>
                <a:gd name="T2" fmla="*/ 2147483647 w 310"/>
                <a:gd name="T3" fmla="*/ 2147483647 h 213"/>
                <a:gd name="T4" fmla="*/ 2147483647 w 310"/>
                <a:gd name="T5" fmla="*/ 2147483647 h 213"/>
                <a:gd name="T6" fmla="*/ 2147483647 w 310"/>
                <a:gd name="T7" fmla="*/ 2147483647 h 213"/>
                <a:gd name="T8" fmla="*/ 2147483647 w 310"/>
                <a:gd name="T9" fmla="*/ 2147483647 h 213"/>
                <a:gd name="T10" fmla="*/ 2147483647 w 310"/>
                <a:gd name="T11" fmla="*/ 2147483647 h 213"/>
                <a:gd name="T12" fmla="*/ 2147483647 w 310"/>
                <a:gd name="T13" fmla="*/ 2147483647 h 213"/>
                <a:gd name="T14" fmla="*/ 2147483647 w 310"/>
                <a:gd name="T15" fmla="*/ 0 h 213"/>
                <a:gd name="T16" fmla="*/ 2147483647 w 310"/>
                <a:gd name="T17" fmla="*/ 2147483647 h 213"/>
                <a:gd name="T18" fmla="*/ 2147483647 w 310"/>
                <a:gd name="T19" fmla="*/ 2147483647 h 213"/>
                <a:gd name="T20" fmla="*/ 2147483647 w 310"/>
                <a:gd name="T21" fmla="*/ 2147483647 h 213"/>
                <a:gd name="T22" fmla="*/ 0 w 310"/>
                <a:gd name="T23" fmla="*/ 2147483647 h 213"/>
                <a:gd name="T24" fmla="*/ 2147483647 w 310"/>
                <a:gd name="T25" fmla="*/ 2147483647 h 213"/>
                <a:gd name="T26" fmla="*/ 2147483647 w 310"/>
                <a:gd name="T27" fmla="*/ 2147483647 h 213"/>
                <a:gd name="T28" fmla="*/ 2147483647 w 310"/>
                <a:gd name="T29" fmla="*/ 2147483647 h 213"/>
                <a:gd name="T30" fmla="*/ 2147483647 w 310"/>
                <a:gd name="T31" fmla="*/ 2147483647 h 213"/>
                <a:gd name="T32" fmla="*/ 2147483647 w 310"/>
                <a:gd name="T33" fmla="*/ 2147483647 h 213"/>
                <a:gd name="T34" fmla="*/ 2147483647 w 310"/>
                <a:gd name="T35" fmla="*/ 2147483647 h 213"/>
                <a:gd name="T36" fmla="*/ 2147483647 w 310"/>
                <a:gd name="T37" fmla="*/ 2147483647 h 213"/>
                <a:gd name="T38" fmla="*/ 2147483647 w 310"/>
                <a:gd name="T39" fmla="*/ 2147483647 h 213"/>
                <a:gd name="T40" fmla="*/ 2147483647 w 310"/>
                <a:gd name="T41" fmla="*/ 2147483647 h 213"/>
                <a:gd name="T42" fmla="*/ 2147483647 w 310"/>
                <a:gd name="T43" fmla="*/ 2147483647 h 213"/>
                <a:gd name="T44" fmla="*/ 2147483647 w 310"/>
                <a:gd name="T45" fmla="*/ 2147483647 h 213"/>
                <a:gd name="T46" fmla="*/ 2147483647 w 310"/>
                <a:gd name="T47" fmla="*/ 2147483647 h 213"/>
                <a:gd name="T48" fmla="*/ 2147483647 w 310"/>
                <a:gd name="T49" fmla="*/ 2147483647 h 213"/>
                <a:gd name="T50" fmla="*/ 2147483647 w 310"/>
                <a:gd name="T51" fmla="*/ 2147483647 h 213"/>
                <a:gd name="T52" fmla="*/ 2147483647 w 310"/>
                <a:gd name="T53" fmla="*/ 2147483647 h 2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10"/>
                <a:gd name="T82" fmla="*/ 0 h 213"/>
                <a:gd name="T83" fmla="*/ 310 w 310"/>
                <a:gd name="T84" fmla="*/ 213 h 21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10" h="213">
                  <a:moveTo>
                    <a:pt x="275" y="123"/>
                  </a:moveTo>
                  <a:lnTo>
                    <a:pt x="289" y="91"/>
                  </a:lnTo>
                  <a:lnTo>
                    <a:pt x="310" y="63"/>
                  </a:lnTo>
                  <a:lnTo>
                    <a:pt x="233" y="27"/>
                  </a:lnTo>
                  <a:lnTo>
                    <a:pt x="216" y="51"/>
                  </a:lnTo>
                  <a:lnTo>
                    <a:pt x="169" y="31"/>
                  </a:lnTo>
                  <a:lnTo>
                    <a:pt x="177" y="8"/>
                  </a:lnTo>
                  <a:lnTo>
                    <a:pt x="109" y="0"/>
                  </a:lnTo>
                  <a:lnTo>
                    <a:pt x="105" y="15"/>
                  </a:lnTo>
                  <a:lnTo>
                    <a:pt x="67" y="8"/>
                  </a:lnTo>
                  <a:lnTo>
                    <a:pt x="32" y="5"/>
                  </a:lnTo>
                  <a:lnTo>
                    <a:pt x="0" y="50"/>
                  </a:lnTo>
                  <a:lnTo>
                    <a:pt x="6" y="72"/>
                  </a:lnTo>
                  <a:lnTo>
                    <a:pt x="51" y="91"/>
                  </a:lnTo>
                  <a:lnTo>
                    <a:pt x="59" y="158"/>
                  </a:lnTo>
                  <a:lnTo>
                    <a:pt x="32" y="166"/>
                  </a:lnTo>
                  <a:lnTo>
                    <a:pt x="53" y="197"/>
                  </a:lnTo>
                  <a:lnTo>
                    <a:pt x="78" y="190"/>
                  </a:lnTo>
                  <a:lnTo>
                    <a:pt x="96" y="213"/>
                  </a:lnTo>
                  <a:lnTo>
                    <a:pt x="133" y="198"/>
                  </a:lnTo>
                  <a:lnTo>
                    <a:pt x="128" y="166"/>
                  </a:lnTo>
                  <a:lnTo>
                    <a:pt x="208" y="168"/>
                  </a:lnTo>
                  <a:lnTo>
                    <a:pt x="230" y="146"/>
                  </a:lnTo>
                  <a:lnTo>
                    <a:pt x="272" y="165"/>
                  </a:lnTo>
                  <a:lnTo>
                    <a:pt x="275" y="123"/>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41" name="Freeform 174"/>
            <p:cNvSpPr>
              <a:spLocks/>
            </p:cNvSpPr>
            <p:nvPr/>
          </p:nvSpPr>
          <p:spPr bwMode="auto">
            <a:xfrm>
              <a:off x="5244378" y="5430872"/>
              <a:ext cx="149005" cy="125633"/>
            </a:xfrm>
            <a:custGeom>
              <a:avLst/>
              <a:gdLst>
                <a:gd name="T0" fmla="*/ 2147483647 w 332"/>
                <a:gd name="T1" fmla="*/ 2147483647 h 280"/>
                <a:gd name="T2" fmla="*/ 2147483647 w 332"/>
                <a:gd name="T3" fmla="*/ 2147483647 h 280"/>
                <a:gd name="T4" fmla="*/ 2147483647 w 332"/>
                <a:gd name="T5" fmla="*/ 2147483647 h 280"/>
                <a:gd name="T6" fmla="*/ 2147483647 w 332"/>
                <a:gd name="T7" fmla="*/ 0 h 280"/>
                <a:gd name="T8" fmla="*/ 2147483647 w 332"/>
                <a:gd name="T9" fmla="*/ 2147483647 h 280"/>
                <a:gd name="T10" fmla="*/ 2147483647 w 332"/>
                <a:gd name="T11" fmla="*/ 2147483647 h 280"/>
                <a:gd name="T12" fmla="*/ 2147483647 w 332"/>
                <a:gd name="T13" fmla="*/ 2147483647 h 280"/>
                <a:gd name="T14" fmla="*/ 2147483647 w 332"/>
                <a:gd name="T15" fmla="*/ 2147483647 h 280"/>
                <a:gd name="T16" fmla="*/ 2147483647 w 332"/>
                <a:gd name="T17" fmla="*/ 2147483647 h 280"/>
                <a:gd name="T18" fmla="*/ 2147483647 w 332"/>
                <a:gd name="T19" fmla="*/ 2147483647 h 280"/>
                <a:gd name="T20" fmla="*/ 2147483647 w 332"/>
                <a:gd name="T21" fmla="*/ 2147483647 h 280"/>
                <a:gd name="T22" fmla="*/ 2147483647 w 332"/>
                <a:gd name="T23" fmla="*/ 2147483647 h 280"/>
                <a:gd name="T24" fmla="*/ 2147483647 w 332"/>
                <a:gd name="T25" fmla="*/ 2147483647 h 280"/>
                <a:gd name="T26" fmla="*/ 2147483647 w 332"/>
                <a:gd name="T27" fmla="*/ 2147483647 h 280"/>
                <a:gd name="T28" fmla="*/ 2147483647 w 332"/>
                <a:gd name="T29" fmla="*/ 2147483647 h 280"/>
                <a:gd name="T30" fmla="*/ 2147483647 w 332"/>
                <a:gd name="T31" fmla="*/ 2147483647 h 280"/>
                <a:gd name="T32" fmla="*/ 2147483647 w 332"/>
                <a:gd name="T33" fmla="*/ 2147483647 h 280"/>
                <a:gd name="T34" fmla="*/ 2147483647 w 332"/>
                <a:gd name="T35" fmla="*/ 2147483647 h 280"/>
                <a:gd name="T36" fmla="*/ 2147483647 w 332"/>
                <a:gd name="T37" fmla="*/ 2147483647 h 280"/>
                <a:gd name="T38" fmla="*/ 2147483647 w 332"/>
                <a:gd name="T39" fmla="*/ 2147483647 h 280"/>
                <a:gd name="T40" fmla="*/ 2147483647 w 332"/>
                <a:gd name="T41" fmla="*/ 2147483647 h 280"/>
                <a:gd name="T42" fmla="*/ 2147483647 w 332"/>
                <a:gd name="T43" fmla="*/ 2147483647 h 280"/>
                <a:gd name="T44" fmla="*/ 2147483647 w 332"/>
                <a:gd name="T45" fmla="*/ 2147483647 h 280"/>
                <a:gd name="T46" fmla="*/ 0 w 332"/>
                <a:gd name="T47" fmla="*/ 2147483647 h 280"/>
                <a:gd name="T48" fmla="*/ 2147483647 w 332"/>
                <a:gd name="T49" fmla="*/ 2147483647 h 280"/>
                <a:gd name="T50" fmla="*/ 2147483647 w 332"/>
                <a:gd name="T51" fmla="*/ 2147483647 h 280"/>
                <a:gd name="T52" fmla="*/ 2147483647 w 332"/>
                <a:gd name="T53" fmla="*/ 2147483647 h 28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32"/>
                <a:gd name="T82" fmla="*/ 0 h 280"/>
                <a:gd name="T83" fmla="*/ 332 w 332"/>
                <a:gd name="T84" fmla="*/ 280 h 28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32" h="280">
                  <a:moveTo>
                    <a:pt x="13" y="238"/>
                  </a:moveTo>
                  <a:lnTo>
                    <a:pt x="47" y="113"/>
                  </a:lnTo>
                  <a:lnTo>
                    <a:pt x="64" y="14"/>
                  </a:lnTo>
                  <a:lnTo>
                    <a:pt x="116" y="0"/>
                  </a:lnTo>
                  <a:lnTo>
                    <a:pt x="112" y="27"/>
                  </a:lnTo>
                  <a:lnTo>
                    <a:pt x="180" y="25"/>
                  </a:lnTo>
                  <a:lnTo>
                    <a:pt x="234" y="72"/>
                  </a:lnTo>
                  <a:lnTo>
                    <a:pt x="231" y="91"/>
                  </a:lnTo>
                  <a:lnTo>
                    <a:pt x="263" y="96"/>
                  </a:lnTo>
                  <a:lnTo>
                    <a:pt x="266" y="75"/>
                  </a:lnTo>
                  <a:lnTo>
                    <a:pt x="284" y="89"/>
                  </a:lnTo>
                  <a:lnTo>
                    <a:pt x="284" y="107"/>
                  </a:lnTo>
                  <a:lnTo>
                    <a:pt x="332" y="118"/>
                  </a:lnTo>
                  <a:lnTo>
                    <a:pt x="320" y="157"/>
                  </a:lnTo>
                  <a:lnTo>
                    <a:pt x="319" y="181"/>
                  </a:lnTo>
                  <a:lnTo>
                    <a:pt x="298" y="160"/>
                  </a:lnTo>
                  <a:lnTo>
                    <a:pt x="268" y="169"/>
                  </a:lnTo>
                  <a:lnTo>
                    <a:pt x="252" y="262"/>
                  </a:lnTo>
                  <a:lnTo>
                    <a:pt x="239" y="270"/>
                  </a:lnTo>
                  <a:lnTo>
                    <a:pt x="148" y="265"/>
                  </a:lnTo>
                  <a:lnTo>
                    <a:pt x="82" y="278"/>
                  </a:lnTo>
                  <a:lnTo>
                    <a:pt x="69" y="269"/>
                  </a:lnTo>
                  <a:lnTo>
                    <a:pt x="28" y="280"/>
                  </a:lnTo>
                  <a:lnTo>
                    <a:pt x="0" y="267"/>
                  </a:lnTo>
                  <a:lnTo>
                    <a:pt x="13" y="238"/>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42" name="Freeform 175"/>
            <p:cNvSpPr>
              <a:spLocks/>
            </p:cNvSpPr>
            <p:nvPr/>
          </p:nvSpPr>
          <p:spPr bwMode="auto">
            <a:xfrm>
              <a:off x="5608364" y="5503112"/>
              <a:ext cx="149005" cy="95122"/>
            </a:xfrm>
            <a:custGeom>
              <a:avLst/>
              <a:gdLst>
                <a:gd name="T0" fmla="*/ 2147483647 w 332"/>
                <a:gd name="T1" fmla="*/ 2147483647 h 212"/>
                <a:gd name="T2" fmla="*/ 2147483647 w 332"/>
                <a:gd name="T3" fmla="*/ 2147483647 h 212"/>
                <a:gd name="T4" fmla="*/ 2147483647 w 332"/>
                <a:gd name="T5" fmla="*/ 2147483647 h 212"/>
                <a:gd name="T6" fmla="*/ 2147483647 w 332"/>
                <a:gd name="T7" fmla="*/ 2147483647 h 212"/>
                <a:gd name="T8" fmla="*/ 2147483647 w 332"/>
                <a:gd name="T9" fmla="*/ 2147483647 h 212"/>
                <a:gd name="T10" fmla="*/ 2147483647 w 332"/>
                <a:gd name="T11" fmla="*/ 2147483647 h 212"/>
                <a:gd name="T12" fmla="*/ 2147483647 w 332"/>
                <a:gd name="T13" fmla="*/ 2147483647 h 212"/>
                <a:gd name="T14" fmla="*/ 2147483647 w 332"/>
                <a:gd name="T15" fmla="*/ 2147483647 h 212"/>
                <a:gd name="T16" fmla="*/ 2147483647 w 332"/>
                <a:gd name="T17" fmla="*/ 2147483647 h 212"/>
                <a:gd name="T18" fmla="*/ 0 w 332"/>
                <a:gd name="T19" fmla="*/ 2147483647 h 212"/>
                <a:gd name="T20" fmla="*/ 2147483647 w 332"/>
                <a:gd name="T21" fmla="*/ 2147483647 h 212"/>
                <a:gd name="T22" fmla="*/ 2147483647 w 332"/>
                <a:gd name="T23" fmla="*/ 2147483647 h 212"/>
                <a:gd name="T24" fmla="*/ 2147483647 w 332"/>
                <a:gd name="T25" fmla="*/ 2147483647 h 212"/>
                <a:gd name="T26" fmla="*/ 2147483647 w 332"/>
                <a:gd name="T27" fmla="*/ 2147483647 h 212"/>
                <a:gd name="T28" fmla="*/ 2147483647 w 332"/>
                <a:gd name="T29" fmla="*/ 2147483647 h 212"/>
                <a:gd name="T30" fmla="*/ 2147483647 w 332"/>
                <a:gd name="T31" fmla="*/ 2147483647 h 212"/>
                <a:gd name="T32" fmla="*/ 2147483647 w 332"/>
                <a:gd name="T33" fmla="*/ 2147483647 h 212"/>
                <a:gd name="T34" fmla="*/ 2147483647 w 332"/>
                <a:gd name="T35" fmla="*/ 2147483647 h 212"/>
                <a:gd name="T36" fmla="*/ 2147483647 w 332"/>
                <a:gd name="T37" fmla="*/ 2147483647 h 212"/>
                <a:gd name="T38" fmla="*/ 2147483647 w 332"/>
                <a:gd name="T39" fmla="*/ 2147483647 h 212"/>
                <a:gd name="T40" fmla="*/ 2147483647 w 332"/>
                <a:gd name="T41" fmla="*/ 0 h 212"/>
                <a:gd name="T42" fmla="*/ 2147483647 w 332"/>
                <a:gd name="T43" fmla="*/ 2147483647 h 212"/>
                <a:gd name="T44" fmla="*/ 2147483647 w 332"/>
                <a:gd name="T45" fmla="*/ 2147483647 h 212"/>
                <a:gd name="T46" fmla="*/ 2147483647 w 332"/>
                <a:gd name="T47" fmla="*/ 2147483647 h 212"/>
                <a:gd name="T48" fmla="*/ 2147483647 w 332"/>
                <a:gd name="T49" fmla="*/ 2147483647 h 212"/>
                <a:gd name="T50" fmla="*/ 2147483647 w 332"/>
                <a:gd name="T51" fmla="*/ 2147483647 h 212"/>
                <a:gd name="T52" fmla="*/ 2147483647 w 332"/>
                <a:gd name="T53" fmla="*/ 2147483647 h 212"/>
                <a:gd name="T54" fmla="*/ 2147483647 w 332"/>
                <a:gd name="T55" fmla="*/ 2147483647 h 212"/>
                <a:gd name="T56" fmla="*/ 2147483647 w 332"/>
                <a:gd name="T57" fmla="*/ 2147483647 h 212"/>
                <a:gd name="T58" fmla="*/ 2147483647 w 332"/>
                <a:gd name="T59" fmla="*/ 2147483647 h 21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32"/>
                <a:gd name="T91" fmla="*/ 0 h 212"/>
                <a:gd name="T92" fmla="*/ 332 w 332"/>
                <a:gd name="T93" fmla="*/ 212 h 21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32" h="212">
                  <a:moveTo>
                    <a:pt x="293" y="116"/>
                  </a:moveTo>
                  <a:lnTo>
                    <a:pt x="266" y="132"/>
                  </a:lnTo>
                  <a:lnTo>
                    <a:pt x="252" y="149"/>
                  </a:lnTo>
                  <a:lnTo>
                    <a:pt x="220" y="167"/>
                  </a:lnTo>
                  <a:lnTo>
                    <a:pt x="196" y="196"/>
                  </a:lnTo>
                  <a:lnTo>
                    <a:pt x="173" y="191"/>
                  </a:lnTo>
                  <a:lnTo>
                    <a:pt x="141" y="212"/>
                  </a:lnTo>
                  <a:lnTo>
                    <a:pt x="64" y="176"/>
                  </a:lnTo>
                  <a:lnTo>
                    <a:pt x="47" y="200"/>
                  </a:lnTo>
                  <a:lnTo>
                    <a:pt x="0" y="180"/>
                  </a:lnTo>
                  <a:lnTo>
                    <a:pt x="8" y="157"/>
                  </a:lnTo>
                  <a:lnTo>
                    <a:pt x="24" y="143"/>
                  </a:lnTo>
                  <a:lnTo>
                    <a:pt x="18" y="93"/>
                  </a:lnTo>
                  <a:lnTo>
                    <a:pt x="52" y="101"/>
                  </a:lnTo>
                  <a:lnTo>
                    <a:pt x="80" y="84"/>
                  </a:lnTo>
                  <a:lnTo>
                    <a:pt x="104" y="77"/>
                  </a:lnTo>
                  <a:lnTo>
                    <a:pt x="104" y="44"/>
                  </a:lnTo>
                  <a:lnTo>
                    <a:pt x="133" y="47"/>
                  </a:lnTo>
                  <a:lnTo>
                    <a:pt x="159" y="16"/>
                  </a:lnTo>
                  <a:lnTo>
                    <a:pt x="202" y="34"/>
                  </a:lnTo>
                  <a:lnTo>
                    <a:pt x="240" y="0"/>
                  </a:lnTo>
                  <a:lnTo>
                    <a:pt x="258" y="12"/>
                  </a:lnTo>
                  <a:lnTo>
                    <a:pt x="250" y="28"/>
                  </a:lnTo>
                  <a:lnTo>
                    <a:pt x="274" y="28"/>
                  </a:lnTo>
                  <a:lnTo>
                    <a:pt x="322" y="69"/>
                  </a:lnTo>
                  <a:lnTo>
                    <a:pt x="332" y="92"/>
                  </a:lnTo>
                  <a:lnTo>
                    <a:pt x="311" y="116"/>
                  </a:lnTo>
                  <a:lnTo>
                    <a:pt x="293" y="116"/>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43" name="Freeform 176"/>
            <p:cNvSpPr>
              <a:spLocks/>
            </p:cNvSpPr>
            <p:nvPr/>
          </p:nvSpPr>
          <p:spPr bwMode="auto">
            <a:xfrm>
              <a:off x="5646513" y="5380619"/>
              <a:ext cx="92007" cy="105443"/>
            </a:xfrm>
            <a:custGeom>
              <a:avLst/>
              <a:gdLst>
                <a:gd name="T0" fmla="*/ 2147483647 w 205"/>
                <a:gd name="T1" fmla="*/ 2147483647 h 235"/>
                <a:gd name="T2" fmla="*/ 2147483647 w 205"/>
                <a:gd name="T3" fmla="*/ 0 h 235"/>
                <a:gd name="T4" fmla="*/ 2147483647 w 205"/>
                <a:gd name="T5" fmla="*/ 2147483647 h 235"/>
                <a:gd name="T6" fmla="*/ 2147483647 w 205"/>
                <a:gd name="T7" fmla="*/ 2147483647 h 235"/>
                <a:gd name="T8" fmla="*/ 2147483647 w 205"/>
                <a:gd name="T9" fmla="*/ 2147483647 h 235"/>
                <a:gd name="T10" fmla="*/ 2147483647 w 205"/>
                <a:gd name="T11" fmla="*/ 2147483647 h 235"/>
                <a:gd name="T12" fmla="*/ 2147483647 w 205"/>
                <a:gd name="T13" fmla="*/ 2147483647 h 235"/>
                <a:gd name="T14" fmla="*/ 2147483647 w 205"/>
                <a:gd name="T15" fmla="*/ 2147483647 h 235"/>
                <a:gd name="T16" fmla="*/ 2147483647 w 205"/>
                <a:gd name="T17" fmla="*/ 2147483647 h 235"/>
                <a:gd name="T18" fmla="*/ 2147483647 w 205"/>
                <a:gd name="T19" fmla="*/ 2147483647 h 235"/>
                <a:gd name="T20" fmla="*/ 2147483647 w 205"/>
                <a:gd name="T21" fmla="*/ 2147483647 h 235"/>
                <a:gd name="T22" fmla="*/ 2147483647 w 205"/>
                <a:gd name="T23" fmla="*/ 2147483647 h 235"/>
                <a:gd name="T24" fmla="*/ 2147483647 w 205"/>
                <a:gd name="T25" fmla="*/ 2147483647 h 235"/>
                <a:gd name="T26" fmla="*/ 2147483647 w 205"/>
                <a:gd name="T27" fmla="*/ 2147483647 h 235"/>
                <a:gd name="T28" fmla="*/ 2147483647 w 205"/>
                <a:gd name="T29" fmla="*/ 2147483647 h 235"/>
                <a:gd name="T30" fmla="*/ 0 w 205"/>
                <a:gd name="T31" fmla="*/ 2147483647 h 235"/>
                <a:gd name="T32" fmla="*/ 2147483647 w 205"/>
                <a:gd name="T33" fmla="*/ 2147483647 h 235"/>
                <a:gd name="T34" fmla="*/ 2147483647 w 205"/>
                <a:gd name="T35" fmla="*/ 2147483647 h 235"/>
                <a:gd name="T36" fmla="*/ 2147483647 w 205"/>
                <a:gd name="T37" fmla="*/ 2147483647 h 235"/>
                <a:gd name="T38" fmla="*/ 2147483647 w 205"/>
                <a:gd name="T39" fmla="*/ 2147483647 h 2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05"/>
                <a:gd name="T61" fmla="*/ 0 h 235"/>
                <a:gd name="T62" fmla="*/ 205 w 205"/>
                <a:gd name="T63" fmla="*/ 235 h 23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05" h="235">
                  <a:moveTo>
                    <a:pt x="40" y="32"/>
                  </a:moveTo>
                  <a:lnTo>
                    <a:pt x="75" y="0"/>
                  </a:lnTo>
                  <a:lnTo>
                    <a:pt x="99" y="46"/>
                  </a:lnTo>
                  <a:lnTo>
                    <a:pt x="131" y="26"/>
                  </a:lnTo>
                  <a:lnTo>
                    <a:pt x="173" y="64"/>
                  </a:lnTo>
                  <a:lnTo>
                    <a:pt x="205" y="141"/>
                  </a:lnTo>
                  <a:lnTo>
                    <a:pt x="184" y="160"/>
                  </a:lnTo>
                  <a:lnTo>
                    <a:pt x="195" y="203"/>
                  </a:lnTo>
                  <a:lnTo>
                    <a:pt x="179" y="233"/>
                  </a:lnTo>
                  <a:lnTo>
                    <a:pt x="135" y="217"/>
                  </a:lnTo>
                  <a:lnTo>
                    <a:pt x="130" y="235"/>
                  </a:lnTo>
                  <a:lnTo>
                    <a:pt x="98" y="232"/>
                  </a:lnTo>
                  <a:lnTo>
                    <a:pt x="79" y="219"/>
                  </a:lnTo>
                  <a:lnTo>
                    <a:pt x="35" y="200"/>
                  </a:lnTo>
                  <a:lnTo>
                    <a:pt x="29" y="129"/>
                  </a:lnTo>
                  <a:lnTo>
                    <a:pt x="0" y="93"/>
                  </a:lnTo>
                  <a:lnTo>
                    <a:pt x="29" y="19"/>
                  </a:lnTo>
                  <a:lnTo>
                    <a:pt x="40" y="32"/>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44" name="Freeform 177"/>
            <p:cNvSpPr>
              <a:spLocks/>
            </p:cNvSpPr>
            <p:nvPr/>
          </p:nvSpPr>
          <p:spPr bwMode="auto">
            <a:xfrm>
              <a:off x="5383060" y="5289535"/>
              <a:ext cx="128360" cy="139094"/>
            </a:xfrm>
            <a:custGeom>
              <a:avLst/>
              <a:gdLst>
                <a:gd name="T0" fmla="*/ 2147483647 w 286"/>
                <a:gd name="T1" fmla="*/ 2147483647 h 310"/>
                <a:gd name="T2" fmla="*/ 2147483647 w 286"/>
                <a:gd name="T3" fmla="*/ 2147483647 h 310"/>
                <a:gd name="T4" fmla="*/ 2147483647 w 286"/>
                <a:gd name="T5" fmla="*/ 2147483647 h 310"/>
                <a:gd name="T6" fmla="*/ 2147483647 w 286"/>
                <a:gd name="T7" fmla="*/ 2147483647 h 310"/>
                <a:gd name="T8" fmla="*/ 2147483647 w 286"/>
                <a:gd name="T9" fmla="*/ 2147483647 h 310"/>
                <a:gd name="T10" fmla="*/ 2147483647 w 286"/>
                <a:gd name="T11" fmla="*/ 2147483647 h 310"/>
                <a:gd name="T12" fmla="*/ 2147483647 w 286"/>
                <a:gd name="T13" fmla="*/ 2147483647 h 310"/>
                <a:gd name="T14" fmla="*/ 2147483647 w 286"/>
                <a:gd name="T15" fmla="*/ 2147483647 h 310"/>
                <a:gd name="T16" fmla="*/ 2147483647 w 286"/>
                <a:gd name="T17" fmla="*/ 2147483647 h 310"/>
                <a:gd name="T18" fmla="*/ 2147483647 w 286"/>
                <a:gd name="T19" fmla="*/ 2147483647 h 310"/>
                <a:gd name="T20" fmla="*/ 2147483647 w 286"/>
                <a:gd name="T21" fmla="*/ 2147483647 h 310"/>
                <a:gd name="T22" fmla="*/ 2147483647 w 286"/>
                <a:gd name="T23" fmla="*/ 2147483647 h 310"/>
                <a:gd name="T24" fmla="*/ 2147483647 w 286"/>
                <a:gd name="T25" fmla="*/ 2147483647 h 310"/>
                <a:gd name="T26" fmla="*/ 2147483647 w 286"/>
                <a:gd name="T27" fmla="*/ 2147483647 h 310"/>
                <a:gd name="T28" fmla="*/ 2147483647 w 286"/>
                <a:gd name="T29" fmla="*/ 2147483647 h 310"/>
                <a:gd name="T30" fmla="*/ 2147483647 w 286"/>
                <a:gd name="T31" fmla="*/ 2147483647 h 310"/>
                <a:gd name="T32" fmla="*/ 2147483647 w 286"/>
                <a:gd name="T33" fmla="*/ 2147483647 h 310"/>
                <a:gd name="T34" fmla="*/ 2147483647 w 286"/>
                <a:gd name="T35" fmla="*/ 2147483647 h 310"/>
                <a:gd name="T36" fmla="*/ 2147483647 w 286"/>
                <a:gd name="T37" fmla="*/ 2147483647 h 310"/>
                <a:gd name="T38" fmla="*/ 2147483647 w 286"/>
                <a:gd name="T39" fmla="*/ 2147483647 h 310"/>
                <a:gd name="T40" fmla="*/ 0 w 286"/>
                <a:gd name="T41" fmla="*/ 2147483647 h 310"/>
                <a:gd name="T42" fmla="*/ 2147483647 w 286"/>
                <a:gd name="T43" fmla="*/ 2147483647 h 310"/>
                <a:gd name="T44" fmla="*/ 2147483647 w 286"/>
                <a:gd name="T45" fmla="*/ 2147483647 h 310"/>
                <a:gd name="T46" fmla="*/ 2147483647 w 286"/>
                <a:gd name="T47" fmla="*/ 2147483647 h 310"/>
                <a:gd name="T48" fmla="*/ 2147483647 w 286"/>
                <a:gd name="T49" fmla="*/ 2147483647 h 310"/>
                <a:gd name="T50" fmla="*/ 2147483647 w 286"/>
                <a:gd name="T51" fmla="*/ 2147483647 h 310"/>
                <a:gd name="T52" fmla="*/ 2147483647 w 286"/>
                <a:gd name="T53" fmla="*/ 0 h 310"/>
                <a:gd name="T54" fmla="*/ 2147483647 w 286"/>
                <a:gd name="T55" fmla="*/ 2147483647 h 310"/>
                <a:gd name="T56" fmla="*/ 2147483647 w 286"/>
                <a:gd name="T57" fmla="*/ 2147483647 h 310"/>
                <a:gd name="T58" fmla="*/ 2147483647 w 286"/>
                <a:gd name="T59" fmla="*/ 2147483647 h 3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86"/>
                <a:gd name="T91" fmla="*/ 0 h 310"/>
                <a:gd name="T92" fmla="*/ 286 w 286"/>
                <a:gd name="T93" fmla="*/ 310 h 31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86" h="310">
                  <a:moveTo>
                    <a:pt x="160" y="9"/>
                  </a:moveTo>
                  <a:lnTo>
                    <a:pt x="160" y="33"/>
                  </a:lnTo>
                  <a:lnTo>
                    <a:pt x="202" y="27"/>
                  </a:lnTo>
                  <a:lnTo>
                    <a:pt x="251" y="73"/>
                  </a:lnTo>
                  <a:lnTo>
                    <a:pt x="262" y="94"/>
                  </a:lnTo>
                  <a:lnTo>
                    <a:pt x="248" y="115"/>
                  </a:lnTo>
                  <a:lnTo>
                    <a:pt x="251" y="152"/>
                  </a:lnTo>
                  <a:lnTo>
                    <a:pt x="275" y="161"/>
                  </a:lnTo>
                  <a:lnTo>
                    <a:pt x="283" y="190"/>
                  </a:lnTo>
                  <a:lnTo>
                    <a:pt x="286" y="229"/>
                  </a:lnTo>
                  <a:lnTo>
                    <a:pt x="219" y="310"/>
                  </a:lnTo>
                  <a:lnTo>
                    <a:pt x="195" y="294"/>
                  </a:lnTo>
                  <a:lnTo>
                    <a:pt x="168" y="305"/>
                  </a:lnTo>
                  <a:lnTo>
                    <a:pt x="165" y="280"/>
                  </a:lnTo>
                  <a:lnTo>
                    <a:pt x="78" y="288"/>
                  </a:lnTo>
                  <a:lnTo>
                    <a:pt x="62" y="257"/>
                  </a:lnTo>
                  <a:lnTo>
                    <a:pt x="59" y="225"/>
                  </a:lnTo>
                  <a:lnTo>
                    <a:pt x="40" y="241"/>
                  </a:lnTo>
                  <a:lnTo>
                    <a:pt x="3" y="235"/>
                  </a:lnTo>
                  <a:lnTo>
                    <a:pt x="21" y="163"/>
                  </a:lnTo>
                  <a:lnTo>
                    <a:pt x="0" y="158"/>
                  </a:lnTo>
                  <a:lnTo>
                    <a:pt x="11" y="133"/>
                  </a:lnTo>
                  <a:lnTo>
                    <a:pt x="34" y="133"/>
                  </a:lnTo>
                  <a:lnTo>
                    <a:pt x="59" y="109"/>
                  </a:lnTo>
                  <a:lnTo>
                    <a:pt x="58" y="81"/>
                  </a:lnTo>
                  <a:lnTo>
                    <a:pt x="98" y="51"/>
                  </a:lnTo>
                  <a:lnTo>
                    <a:pt x="133" y="0"/>
                  </a:lnTo>
                  <a:lnTo>
                    <a:pt x="160" y="9"/>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45" name="Freeform 178"/>
            <p:cNvSpPr>
              <a:spLocks/>
            </p:cNvSpPr>
            <p:nvPr/>
          </p:nvSpPr>
          <p:spPr bwMode="auto">
            <a:xfrm>
              <a:off x="5566175" y="5320494"/>
              <a:ext cx="113998" cy="101853"/>
            </a:xfrm>
            <a:custGeom>
              <a:avLst/>
              <a:gdLst>
                <a:gd name="T0" fmla="*/ 2147483647 w 254"/>
                <a:gd name="T1" fmla="*/ 2147483647 h 227"/>
                <a:gd name="T2" fmla="*/ 2147483647 w 254"/>
                <a:gd name="T3" fmla="*/ 2147483647 h 227"/>
                <a:gd name="T4" fmla="*/ 2147483647 w 254"/>
                <a:gd name="T5" fmla="*/ 2147483647 h 227"/>
                <a:gd name="T6" fmla="*/ 2147483647 w 254"/>
                <a:gd name="T7" fmla="*/ 2147483647 h 227"/>
                <a:gd name="T8" fmla="*/ 0 w 254"/>
                <a:gd name="T9" fmla="*/ 2147483647 h 227"/>
                <a:gd name="T10" fmla="*/ 2147483647 w 254"/>
                <a:gd name="T11" fmla="*/ 2147483647 h 227"/>
                <a:gd name="T12" fmla="*/ 2147483647 w 254"/>
                <a:gd name="T13" fmla="*/ 2147483647 h 227"/>
                <a:gd name="T14" fmla="*/ 2147483647 w 254"/>
                <a:gd name="T15" fmla="*/ 2147483647 h 227"/>
                <a:gd name="T16" fmla="*/ 2147483647 w 254"/>
                <a:gd name="T17" fmla="*/ 2147483647 h 227"/>
                <a:gd name="T18" fmla="*/ 2147483647 w 254"/>
                <a:gd name="T19" fmla="*/ 2147483647 h 227"/>
                <a:gd name="T20" fmla="*/ 2147483647 w 254"/>
                <a:gd name="T21" fmla="*/ 2147483647 h 227"/>
                <a:gd name="T22" fmla="*/ 2147483647 w 254"/>
                <a:gd name="T23" fmla="*/ 2147483647 h 227"/>
                <a:gd name="T24" fmla="*/ 2147483647 w 254"/>
                <a:gd name="T25" fmla="*/ 2147483647 h 227"/>
                <a:gd name="T26" fmla="*/ 2147483647 w 254"/>
                <a:gd name="T27" fmla="*/ 2147483647 h 227"/>
                <a:gd name="T28" fmla="*/ 2147483647 w 254"/>
                <a:gd name="T29" fmla="*/ 2147483647 h 227"/>
                <a:gd name="T30" fmla="*/ 2147483647 w 254"/>
                <a:gd name="T31" fmla="*/ 2147483647 h 227"/>
                <a:gd name="T32" fmla="*/ 2147483647 w 254"/>
                <a:gd name="T33" fmla="*/ 2147483647 h 227"/>
                <a:gd name="T34" fmla="*/ 2147483647 w 254"/>
                <a:gd name="T35" fmla="*/ 2147483647 h 227"/>
                <a:gd name="T36" fmla="*/ 2147483647 w 254"/>
                <a:gd name="T37" fmla="*/ 2147483647 h 227"/>
                <a:gd name="T38" fmla="*/ 2147483647 w 254"/>
                <a:gd name="T39" fmla="*/ 2147483647 h 227"/>
                <a:gd name="T40" fmla="*/ 2147483647 w 254"/>
                <a:gd name="T41" fmla="*/ 2147483647 h 227"/>
                <a:gd name="T42" fmla="*/ 2147483647 w 254"/>
                <a:gd name="T43" fmla="*/ 0 h 227"/>
                <a:gd name="T44" fmla="*/ 2147483647 w 254"/>
                <a:gd name="T45" fmla="*/ 2147483647 h 227"/>
                <a:gd name="T46" fmla="*/ 2147483647 w 254"/>
                <a:gd name="T47" fmla="*/ 2147483647 h 227"/>
                <a:gd name="T48" fmla="*/ 2147483647 w 254"/>
                <a:gd name="T49" fmla="*/ 2147483647 h 227"/>
                <a:gd name="T50" fmla="*/ 2147483647 w 254"/>
                <a:gd name="T51" fmla="*/ 2147483647 h 227"/>
                <a:gd name="T52" fmla="*/ 2147483647 w 254"/>
                <a:gd name="T53" fmla="*/ 2147483647 h 2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54"/>
                <a:gd name="T82" fmla="*/ 0 h 227"/>
                <a:gd name="T83" fmla="*/ 254 w 254"/>
                <a:gd name="T84" fmla="*/ 227 h 2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54" h="227">
                  <a:moveTo>
                    <a:pt x="26" y="72"/>
                  </a:moveTo>
                  <a:lnTo>
                    <a:pt x="32" y="84"/>
                  </a:lnTo>
                  <a:lnTo>
                    <a:pt x="8" y="116"/>
                  </a:lnTo>
                  <a:lnTo>
                    <a:pt x="18" y="132"/>
                  </a:lnTo>
                  <a:lnTo>
                    <a:pt x="0" y="134"/>
                  </a:lnTo>
                  <a:lnTo>
                    <a:pt x="19" y="188"/>
                  </a:lnTo>
                  <a:lnTo>
                    <a:pt x="16" y="209"/>
                  </a:lnTo>
                  <a:lnTo>
                    <a:pt x="24" y="225"/>
                  </a:lnTo>
                  <a:lnTo>
                    <a:pt x="82" y="225"/>
                  </a:lnTo>
                  <a:lnTo>
                    <a:pt x="110" y="168"/>
                  </a:lnTo>
                  <a:lnTo>
                    <a:pt x="134" y="144"/>
                  </a:lnTo>
                  <a:lnTo>
                    <a:pt x="141" y="166"/>
                  </a:lnTo>
                  <a:lnTo>
                    <a:pt x="155" y="164"/>
                  </a:lnTo>
                  <a:lnTo>
                    <a:pt x="179" y="227"/>
                  </a:lnTo>
                  <a:lnTo>
                    <a:pt x="208" y="153"/>
                  </a:lnTo>
                  <a:lnTo>
                    <a:pt x="219" y="166"/>
                  </a:lnTo>
                  <a:lnTo>
                    <a:pt x="254" y="134"/>
                  </a:lnTo>
                  <a:lnTo>
                    <a:pt x="224" y="52"/>
                  </a:lnTo>
                  <a:lnTo>
                    <a:pt x="197" y="48"/>
                  </a:lnTo>
                  <a:lnTo>
                    <a:pt x="171" y="44"/>
                  </a:lnTo>
                  <a:lnTo>
                    <a:pt x="166" y="28"/>
                  </a:lnTo>
                  <a:lnTo>
                    <a:pt x="86" y="0"/>
                  </a:lnTo>
                  <a:lnTo>
                    <a:pt x="86" y="25"/>
                  </a:lnTo>
                  <a:lnTo>
                    <a:pt x="64" y="20"/>
                  </a:lnTo>
                  <a:lnTo>
                    <a:pt x="26" y="72"/>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46" name="Freeform 179"/>
            <p:cNvSpPr>
              <a:spLocks/>
            </p:cNvSpPr>
            <p:nvPr/>
          </p:nvSpPr>
          <p:spPr bwMode="auto">
            <a:xfrm>
              <a:off x="5442752" y="5206078"/>
              <a:ext cx="108163" cy="116211"/>
            </a:xfrm>
            <a:custGeom>
              <a:avLst/>
              <a:gdLst>
                <a:gd name="T0" fmla="*/ 2147483647 w 241"/>
                <a:gd name="T1" fmla="*/ 2147483647 h 259"/>
                <a:gd name="T2" fmla="*/ 2147483647 w 241"/>
                <a:gd name="T3" fmla="*/ 2147483647 h 259"/>
                <a:gd name="T4" fmla="*/ 2147483647 w 241"/>
                <a:gd name="T5" fmla="*/ 2147483647 h 259"/>
                <a:gd name="T6" fmla="*/ 2147483647 w 241"/>
                <a:gd name="T7" fmla="*/ 2147483647 h 259"/>
                <a:gd name="T8" fmla="*/ 2147483647 w 241"/>
                <a:gd name="T9" fmla="*/ 2147483647 h 259"/>
                <a:gd name="T10" fmla="*/ 0 w 241"/>
                <a:gd name="T11" fmla="*/ 2147483647 h 259"/>
                <a:gd name="T12" fmla="*/ 2147483647 w 241"/>
                <a:gd name="T13" fmla="*/ 2147483647 h 259"/>
                <a:gd name="T14" fmla="*/ 2147483647 w 241"/>
                <a:gd name="T15" fmla="*/ 2147483647 h 259"/>
                <a:gd name="T16" fmla="*/ 2147483647 w 241"/>
                <a:gd name="T17" fmla="*/ 2147483647 h 259"/>
                <a:gd name="T18" fmla="*/ 2147483647 w 241"/>
                <a:gd name="T19" fmla="*/ 2147483647 h 259"/>
                <a:gd name="T20" fmla="*/ 2147483647 w 241"/>
                <a:gd name="T21" fmla="*/ 2147483647 h 259"/>
                <a:gd name="T22" fmla="*/ 2147483647 w 241"/>
                <a:gd name="T23" fmla="*/ 2147483647 h 259"/>
                <a:gd name="T24" fmla="*/ 2147483647 w 241"/>
                <a:gd name="T25" fmla="*/ 2147483647 h 259"/>
                <a:gd name="T26" fmla="*/ 2147483647 w 241"/>
                <a:gd name="T27" fmla="*/ 2147483647 h 259"/>
                <a:gd name="T28" fmla="*/ 2147483647 w 241"/>
                <a:gd name="T29" fmla="*/ 0 h 259"/>
                <a:gd name="T30" fmla="*/ 2147483647 w 241"/>
                <a:gd name="T31" fmla="*/ 2147483647 h 259"/>
                <a:gd name="T32" fmla="*/ 2147483647 w 241"/>
                <a:gd name="T33" fmla="*/ 2147483647 h 259"/>
                <a:gd name="T34" fmla="*/ 2147483647 w 241"/>
                <a:gd name="T35" fmla="*/ 2147483647 h 259"/>
                <a:gd name="T36" fmla="*/ 2147483647 w 241"/>
                <a:gd name="T37" fmla="*/ 2147483647 h 259"/>
                <a:gd name="T38" fmla="*/ 2147483647 w 241"/>
                <a:gd name="T39" fmla="*/ 2147483647 h 259"/>
                <a:gd name="T40" fmla="*/ 2147483647 w 241"/>
                <a:gd name="T41" fmla="*/ 2147483647 h 259"/>
                <a:gd name="T42" fmla="*/ 2147483647 w 241"/>
                <a:gd name="T43" fmla="*/ 2147483647 h 259"/>
                <a:gd name="T44" fmla="*/ 2147483647 w 241"/>
                <a:gd name="T45" fmla="*/ 2147483647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41"/>
                <a:gd name="T70" fmla="*/ 0 h 259"/>
                <a:gd name="T71" fmla="*/ 241 w 241"/>
                <a:gd name="T72" fmla="*/ 259 h 25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41" h="259">
                  <a:moveTo>
                    <a:pt x="241" y="194"/>
                  </a:moveTo>
                  <a:lnTo>
                    <a:pt x="118" y="259"/>
                  </a:lnTo>
                  <a:lnTo>
                    <a:pt x="69" y="213"/>
                  </a:lnTo>
                  <a:lnTo>
                    <a:pt x="27" y="219"/>
                  </a:lnTo>
                  <a:lnTo>
                    <a:pt x="27" y="195"/>
                  </a:lnTo>
                  <a:lnTo>
                    <a:pt x="0" y="186"/>
                  </a:lnTo>
                  <a:lnTo>
                    <a:pt x="35" y="149"/>
                  </a:lnTo>
                  <a:lnTo>
                    <a:pt x="38" y="127"/>
                  </a:lnTo>
                  <a:lnTo>
                    <a:pt x="54" y="127"/>
                  </a:lnTo>
                  <a:lnTo>
                    <a:pt x="62" y="109"/>
                  </a:lnTo>
                  <a:lnTo>
                    <a:pt x="40" y="93"/>
                  </a:lnTo>
                  <a:lnTo>
                    <a:pt x="41" y="64"/>
                  </a:lnTo>
                  <a:lnTo>
                    <a:pt x="35" y="45"/>
                  </a:lnTo>
                  <a:lnTo>
                    <a:pt x="109" y="2"/>
                  </a:lnTo>
                  <a:lnTo>
                    <a:pt x="144" y="0"/>
                  </a:lnTo>
                  <a:lnTo>
                    <a:pt x="158" y="13"/>
                  </a:lnTo>
                  <a:lnTo>
                    <a:pt x="149" y="53"/>
                  </a:lnTo>
                  <a:lnTo>
                    <a:pt x="168" y="72"/>
                  </a:lnTo>
                  <a:lnTo>
                    <a:pt x="189" y="147"/>
                  </a:lnTo>
                  <a:lnTo>
                    <a:pt x="241" y="162"/>
                  </a:lnTo>
                  <a:lnTo>
                    <a:pt x="241" y="194"/>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47" name="Freeform 180"/>
            <p:cNvSpPr>
              <a:spLocks/>
            </p:cNvSpPr>
            <p:nvPr/>
          </p:nvSpPr>
          <p:spPr bwMode="auto">
            <a:xfrm>
              <a:off x="5383957" y="5107815"/>
              <a:ext cx="107714" cy="139094"/>
            </a:xfrm>
            <a:custGeom>
              <a:avLst/>
              <a:gdLst>
                <a:gd name="T0" fmla="*/ 0 w 240"/>
                <a:gd name="T1" fmla="*/ 2147483647 h 310"/>
                <a:gd name="T2" fmla="*/ 2147483647 w 240"/>
                <a:gd name="T3" fmla="*/ 0 h 310"/>
                <a:gd name="T4" fmla="*/ 2147483647 w 240"/>
                <a:gd name="T5" fmla="*/ 2147483647 h 310"/>
                <a:gd name="T6" fmla="*/ 2147483647 w 240"/>
                <a:gd name="T7" fmla="*/ 2147483647 h 310"/>
                <a:gd name="T8" fmla="*/ 2147483647 w 240"/>
                <a:gd name="T9" fmla="*/ 2147483647 h 310"/>
                <a:gd name="T10" fmla="*/ 2147483647 w 240"/>
                <a:gd name="T11" fmla="*/ 2147483647 h 310"/>
                <a:gd name="T12" fmla="*/ 2147483647 w 240"/>
                <a:gd name="T13" fmla="*/ 2147483647 h 310"/>
                <a:gd name="T14" fmla="*/ 2147483647 w 240"/>
                <a:gd name="T15" fmla="*/ 2147483647 h 310"/>
                <a:gd name="T16" fmla="*/ 2147483647 w 240"/>
                <a:gd name="T17" fmla="*/ 2147483647 h 310"/>
                <a:gd name="T18" fmla="*/ 2147483647 w 240"/>
                <a:gd name="T19" fmla="*/ 2147483647 h 310"/>
                <a:gd name="T20" fmla="*/ 2147483647 w 240"/>
                <a:gd name="T21" fmla="*/ 2147483647 h 310"/>
                <a:gd name="T22" fmla="*/ 2147483647 w 240"/>
                <a:gd name="T23" fmla="*/ 2147483647 h 310"/>
                <a:gd name="T24" fmla="*/ 2147483647 w 240"/>
                <a:gd name="T25" fmla="*/ 2147483647 h 310"/>
                <a:gd name="T26" fmla="*/ 2147483647 w 240"/>
                <a:gd name="T27" fmla="*/ 2147483647 h 310"/>
                <a:gd name="T28" fmla="*/ 2147483647 w 240"/>
                <a:gd name="T29" fmla="*/ 2147483647 h 310"/>
                <a:gd name="T30" fmla="*/ 2147483647 w 240"/>
                <a:gd name="T31" fmla="*/ 2147483647 h 310"/>
                <a:gd name="T32" fmla="*/ 2147483647 w 240"/>
                <a:gd name="T33" fmla="*/ 2147483647 h 310"/>
                <a:gd name="T34" fmla="*/ 2147483647 w 240"/>
                <a:gd name="T35" fmla="*/ 2147483647 h 310"/>
                <a:gd name="T36" fmla="*/ 2147483647 w 240"/>
                <a:gd name="T37" fmla="*/ 2147483647 h 310"/>
                <a:gd name="T38" fmla="*/ 2147483647 w 240"/>
                <a:gd name="T39" fmla="*/ 2147483647 h 310"/>
                <a:gd name="T40" fmla="*/ 2147483647 w 240"/>
                <a:gd name="T41" fmla="*/ 2147483647 h 310"/>
                <a:gd name="T42" fmla="*/ 2147483647 w 240"/>
                <a:gd name="T43" fmla="*/ 2147483647 h 310"/>
                <a:gd name="T44" fmla="*/ 2147483647 w 240"/>
                <a:gd name="T45" fmla="*/ 2147483647 h 310"/>
                <a:gd name="T46" fmla="*/ 2147483647 w 240"/>
                <a:gd name="T47" fmla="*/ 2147483647 h 310"/>
                <a:gd name="T48" fmla="*/ 0 w 240"/>
                <a:gd name="T49" fmla="*/ 2147483647 h 310"/>
                <a:gd name="T50" fmla="*/ 0 w 240"/>
                <a:gd name="T51" fmla="*/ 2147483647 h 310"/>
                <a:gd name="T52" fmla="*/ 0 w 240"/>
                <a:gd name="T53" fmla="*/ 2147483647 h 31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0"/>
                <a:gd name="T82" fmla="*/ 0 h 310"/>
                <a:gd name="T83" fmla="*/ 240 w 240"/>
                <a:gd name="T84" fmla="*/ 310 h 31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0" h="310">
                  <a:moveTo>
                    <a:pt x="0" y="27"/>
                  </a:moveTo>
                  <a:lnTo>
                    <a:pt x="30" y="0"/>
                  </a:lnTo>
                  <a:lnTo>
                    <a:pt x="78" y="40"/>
                  </a:lnTo>
                  <a:lnTo>
                    <a:pt x="80" y="66"/>
                  </a:lnTo>
                  <a:lnTo>
                    <a:pt x="144" y="56"/>
                  </a:lnTo>
                  <a:lnTo>
                    <a:pt x="187" y="123"/>
                  </a:lnTo>
                  <a:lnTo>
                    <a:pt x="188" y="160"/>
                  </a:lnTo>
                  <a:lnTo>
                    <a:pt x="233" y="187"/>
                  </a:lnTo>
                  <a:lnTo>
                    <a:pt x="240" y="221"/>
                  </a:lnTo>
                  <a:lnTo>
                    <a:pt x="166" y="264"/>
                  </a:lnTo>
                  <a:lnTo>
                    <a:pt x="172" y="283"/>
                  </a:lnTo>
                  <a:lnTo>
                    <a:pt x="126" y="302"/>
                  </a:lnTo>
                  <a:lnTo>
                    <a:pt x="105" y="287"/>
                  </a:lnTo>
                  <a:lnTo>
                    <a:pt x="99" y="310"/>
                  </a:lnTo>
                  <a:lnTo>
                    <a:pt x="49" y="299"/>
                  </a:lnTo>
                  <a:lnTo>
                    <a:pt x="54" y="283"/>
                  </a:lnTo>
                  <a:lnTo>
                    <a:pt x="35" y="271"/>
                  </a:lnTo>
                  <a:lnTo>
                    <a:pt x="48" y="227"/>
                  </a:lnTo>
                  <a:lnTo>
                    <a:pt x="24" y="235"/>
                  </a:lnTo>
                  <a:lnTo>
                    <a:pt x="9" y="189"/>
                  </a:lnTo>
                  <a:lnTo>
                    <a:pt x="21" y="157"/>
                  </a:lnTo>
                  <a:lnTo>
                    <a:pt x="8" y="146"/>
                  </a:lnTo>
                  <a:lnTo>
                    <a:pt x="19" y="125"/>
                  </a:lnTo>
                  <a:lnTo>
                    <a:pt x="16" y="67"/>
                  </a:lnTo>
                  <a:lnTo>
                    <a:pt x="0" y="27"/>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48" name="Freeform 181"/>
            <p:cNvSpPr>
              <a:spLocks/>
            </p:cNvSpPr>
            <p:nvPr/>
          </p:nvSpPr>
          <p:spPr bwMode="auto">
            <a:xfrm>
              <a:off x="5698125" y="5110955"/>
              <a:ext cx="156187" cy="119801"/>
            </a:xfrm>
            <a:custGeom>
              <a:avLst/>
              <a:gdLst>
                <a:gd name="T0" fmla="*/ 2147483647 w 348"/>
                <a:gd name="T1" fmla="*/ 2147483647 h 267"/>
                <a:gd name="T2" fmla="*/ 0 w 348"/>
                <a:gd name="T3" fmla="*/ 2147483647 h 267"/>
                <a:gd name="T4" fmla="*/ 2147483647 w 348"/>
                <a:gd name="T5" fmla="*/ 2147483647 h 267"/>
                <a:gd name="T6" fmla="*/ 2147483647 w 348"/>
                <a:gd name="T7" fmla="*/ 2147483647 h 267"/>
                <a:gd name="T8" fmla="*/ 2147483647 w 348"/>
                <a:gd name="T9" fmla="*/ 2147483647 h 267"/>
                <a:gd name="T10" fmla="*/ 2147483647 w 348"/>
                <a:gd name="T11" fmla="*/ 2147483647 h 267"/>
                <a:gd name="T12" fmla="*/ 2147483647 w 348"/>
                <a:gd name="T13" fmla="*/ 0 h 267"/>
                <a:gd name="T14" fmla="*/ 2147483647 w 348"/>
                <a:gd name="T15" fmla="*/ 2147483647 h 267"/>
                <a:gd name="T16" fmla="*/ 2147483647 w 348"/>
                <a:gd name="T17" fmla="*/ 2147483647 h 267"/>
                <a:gd name="T18" fmla="*/ 2147483647 w 348"/>
                <a:gd name="T19" fmla="*/ 2147483647 h 267"/>
                <a:gd name="T20" fmla="*/ 2147483647 w 348"/>
                <a:gd name="T21" fmla="*/ 2147483647 h 267"/>
                <a:gd name="T22" fmla="*/ 2147483647 w 348"/>
                <a:gd name="T23" fmla="*/ 2147483647 h 267"/>
                <a:gd name="T24" fmla="*/ 2147483647 w 348"/>
                <a:gd name="T25" fmla="*/ 2147483647 h 267"/>
                <a:gd name="T26" fmla="*/ 2147483647 w 348"/>
                <a:gd name="T27" fmla="*/ 2147483647 h 267"/>
                <a:gd name="T28" fmla="*/ 2147483647 w 348"/>
                <a:gd name="T29" fmla="*/ 2147483647 h 267"/>
                <a:gd name="T30" fmla="*/ 2147483647 w 348"/>
                <a:gd name="T31" fmla="*/ 2147483647 h 267"/>
                <a:gd name="T32" fmla="*/ 2147483647 w 348"/>
                <a:gd name="T33" fmla="*/ 2147483647 h 267"/>
                <a:gd name="T34" fmla="*/ 2147483647 w 348"/>
                <a:gd name="T35" fmla="*/ 2147483647 h 267"/>
                <a:gd name="T36" fmla="*/ 2147483647 w 348"/>
                <a:gd name="T37" fmla="*/ 2147483647 h 267"/>
                <a:gd name="T38" fmla="*/ 2147483647 w 348"/>
                <a:gd name="T39" fmla="*/ 2147483647 h 267"/>
                <a:gd name="T40" fmla="*/ 2147483647 w 348"/>
                <a:gd name="T41" fmla="*/ 2147483647 h 267"/>
                <a:gd name="T42" fmla="*/ 2147483647 w 348"/>
                <a:gd name="T43" fmla="*/ 2147483647 h 267"/>
                <a:gd name="T44" fmla="*/ 2147483647 w 348"/>
                <a:gd name="T45" fmla="*/ 2147483647 h 267"/>
                <a:gd name="T46" fmla="*/ 2147483647 w 348"/>
                <a:gd name="T47" fmla="*/ 2147483647 h 267"/>
                <a:gd name="T48" fmla="*/ 2147483647 w 348"/>
                <a:gd name="T49" fmla="*/ 2147483647 h 267"/>
                <a:gd name="T50" fmla="*/ 2147483647 w 348"/>
                <a:gd name="T51" fmla="*/ 2147483647 h 267"/>
                <a:gd name="T52" fmla="*/ 2147483647 w 348"/>
                <a:gd name="T53" fmla="*/ 2147483647 h 267"/>
                <a:gd name="T54" fmla="*/ 2147483647 w 348"/>
                <a:gd name="T55" fmla="*/ 2147483647 h 267"/>
                <a:gd name="T56" fmla="*/ 2147483647 w 348"/>
                <a:gd name="T57" fmla="*/ 2147483647 h 267"/>
                <a:gd name="T58" fmla="*/ 2147483647 w 348"/>
                <a:gd name="T59" fmla="*/ 2147483647 h 267"/>
                <a:gd name="T60" fmla="*/ 2147483647 w 348"/>
                <a:gd name="T61" fmla="*/ 2147483647 h 267"/>
                <a:gd name="T62" fmla="*/ 2147483647 w 348"/>
                <a:gd name="T63" fmla="*/ 2147483647 h 26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48"/>
                <a:gd name="T97" fmla="*/ 0 h 267"/>
                <a:gd name="T98" fmla="*/ 348 w 348"/>
                <a:gd name="T99" fmla="*/ 267 h 26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48" h="267">
                  <a:moveTo>
                    <a:pt x="24" y="152"/>
                  </a:moveTo>
                  <a:lnTo>
                    <a:pt x="0" y="113"/>
                  </a:lnTo>
                  <a:lnTo>
                    <a:pt x="28" y="113"/>
                  </a:lnTo>
                  <a:lnTo>
                    <a:pt x="39" y="124"/>
                  </a:lnTo>
                  <a:lnTo>
                    <a:pt x="87" y="99"/>
                  </a:lnTo>
                  <a:lnTo>
                    <a:pt x="82" y="11"/>
                  </a:lnTo>
                  <a:lnTo>
                    <a:pt x="114" y="0"/>
                  </a:lnTo>
                  <a:lnTo>
                    <a:pt x="207" y="64"/>
                  </a:lnTo>
                  <a:lnTo>
                    <a:pt x="247" y="49"/>
                  </a:lnTo>
                  <a:lnTo>
                    <a:pt x="306" y="44"/>
                  </a:lnTo>
                  <a:lnTo>
                    <a:pt x="348" y="81"/>
                  </a:lnTo>
                  <a:lnTo>
                    <a:pt x="325" y="84"/>
                  </a:lnTo>
                  <a:lnTo>
                    <a:pt x="346" y="136"/>
                  </a:lnTo>
                  <a:lnTo>
                    <a:pt x="330" y="164"/>
                  </a:lnTo>
                  <a:lnTo>
                    <a:pt x="348" y="177"/>
                  </a:lnTo>
                  <a:lnTo>
                    <a:pt x="319" y="188"/>
                  </a:lnTo>
                  <a:lnTo>
                    <a:pt x="298" y="171"/>
                  </a:lnTo>
                  <a:lnTo>
                    <a:pt x="277" y="177"/>
                  </a:lnTo>
                  <a:lnTo>
                    <a:pt x="253" y="171"/>
                  </a:lnTo>
                  <a:lnTo>
                    <a:pt x="226" y="267"/>
                  </a:lnTo>
                  <a:lnTo>
                    <a:pt x="216" y="265"/>
                  </a:lnTo>
                  <a:lnTo>
                    <a:pt x="210" y="235"/>
                  </a:lnTo>
                  <a:lnTo>
                    <a:pt x="154" y="238"/>
                  </a:lnTo>
                  <a:lnTo>
                    <a:pt x="152" y="265"/>
                  </a:lnTo>
                  <a:lnTo>
                    <a:pt x="61" y="267"/>
                  </a:lnTo>
                  <a:lnTo>
                    <a:pt x="58" y="240"/>
                  </a:lnTo>
                  <a:lnTo>
                    <a:pt x="74" y="230"/>
                  </a:lnTo>
                  <a:lnTo>
                    <a:pt x="74" y="188"/>
                  </a:lnTo>
                  <a:lnTo>
                    <a:pt x="26" y="169"/>
                  </a:lnTo>
                  <a:lnTo>
                    <a:pt x="24" y="152"/>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49" name="Freeform 182"/>
            <p:cNvSpPr>
              <a:spLocks/>
            </p:cNvSpPr>
            <p:nvPr/>
          </p:nvSpPr>
          <p:spPr bwMode="auto">
            <a:xfrm>
              <a:off x="5835462" y="5090765"/>
              <a:ext cx="82581" cy="126980"/>
            </a:xfrm>
            <a:custGeom>
              <a:avLst/>
              <a:gdLst>
                <a:gd name="T0" fmla="*/ 0 w 184"/>
                <a:gd name="T1" fmla="*/ 2147483647 h 283"/>
                <a:gd name="T2" fmla="*/ 2147483647 w 184"/>
                <a:gd name="T3" fmla="*/ 2147483647 h 283"/>
                <a:gd name="T4" fmla="*/ 2147483647 w 184"/>
                <a:gd name="T5" fmla="*/ 0 h 283"/>
                <a:gd name="T6" fmla="*/ 2147483647 w 184"/>
                <a:gd name="T7" fmla="*/ 2147483647 h 283"/>
                <a:gd name="T8" fmla="*/ 2147483647 w 184"/>
                <a:gd name="T9" fmla="*/ 2147483647 h 283"/>
                <a:gd name="T10" fmla="*/ 2147483647 w 184"/>
                <a:gd name="T11" fmla="*/ 2147483647 h 283"/>
                <a:gd name="T12" fmla="*/ 2147483647 w 184"/>
                <a:gd name="T13" fmla="*/ 2147483647 h 283"/>
                <a:gd name="T14" fmla="*/ 2147483647 w 184"/>
                <a:gd name="T15" fmla="*/ 2147483647 h 283"/>
                <a:gd name="T16" fmla="*/ 2147483647 w 184"/>
                <a:gd name="T17" fmla="*/ 2147483647 h 283"/>
                <a:gd name="T18" fmla="*/ 2147483647 w 184"/>
                <a:gd name="T19" fmla="*/ 2147483647 h 283"/>
                <a:gd name="T20" fmla="*/ 2147483647 w 184"/>
                <a:gd name="T21" fmla="*/ 2147483647 h 283"/>
                <a:gd name="T22" fmla="*/ 2147483647 w 184"/>
                <a:gd name="T23" fmla="*/ 2147483647 h 283"/>
                <a:gd name="T24" fmla="*/ 2147483647 w 184"/>
                <a:gd name="T25" fmla="*/ 2147483647 h 283"/>
                <a:gd name="T26" fmla="*/ 2147483647 w 184"/>
                <a:gd name="T27" fmla="*/ 2147483647 h 283"/>
                <a:gd name="T28" fmla="*/ 2147483647 w 184"/>
                <a:gd name="T29" fmla="*/ 2147483647 h 283"/>
                <a:gd name="T30" fmla="*/ 2147483647 w 184"/>
                <a:gd name="T31" fmla="*/ 2147483647 h 283"/>
                <a:gd name="T32" fmla="*/ 2147483647 w 184"/>
                <a:gd name="T33" fmla="*/ 2147483647 h 283"/>
                <a:gd name="T34" fmla="*/ 2147483647 w 184"/>
                <a:gd name="T35" fmla="*/ 2147483647 h 283"/>
                <a:gd name="T36" fmla="*/ 2147483647 w 184"/>
                <a:gd name="T37" fmla="*/ 2147483647 h 283"/>
                <a:gd name="T38" fmla="*/ 2147483647 w 184"/>
                <a:gd name="T39" fmla="*/ 2147483647 h 283"/>
                <a:gd name="T40" fmla="*/ 2147483647 w 184"/>
                <a:gd name="T41" fmla="*/ 2147483647 h 283"/>
                <a:gd name="T42" fmla="*/ 2147483647 w 184"/>
                <a:gd name="T43" fmla="*/ 2147483647 h 283"/>
                <a:gd name="T44" fmla="*/ 2147483647 w 184"/>
                <a:gd name="T45" fmla="*/ 2147483647 h 283"/>
                <a:gd name="T46" fmla="*/ 0 w 184"/>
                <a:gd name="T47" fmla="*/ 2147483647 h 283"/>
                <a:gd name="T48" fmla="*/ 0 w 184"/>
                <a:gd name="T49" fmla="*/ 2147483647 h 283"/>
                <a:gd name="T50" fmla="*/ 0 w 184"/>
                <a:gd name="T51" fmla="*/ 2147483647 h 2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4"/>
                <a:gd name="T79" fmla="*/ 0 h 283"/>
                <a:gd name="T80" fmla="*/ 184 w 184"/>
                <a:gd name="T81" fmla="*/ 283 h 2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4" h="283">
                  <a:moveTo>
                    <a:pt x="0" y="89"/>
                  </a:moveTo>
                  <a:lnTo>
                    <a:pt x="37" y="38"/>
                  </a:lnTo>
                  <a:lnTo>
                    <a:pt x="46" y="0"/>
                  </a:lnTo>
                  <a:lnTo>
                    <a:pt x="83" y="8"/>
                  </a:lnTo>
                  <a:lnTo>
                    <a:pt x="106" y="35"/>
                  </a:lnTo>
                  <a:lnTo>
                    <a:pt x="96" y="69"/>
                  </a:lnTo>
                  <a:lnTo>
                    <a:pt x="138" y="81"/>
                  </a:lnTo>
                  <a:lnTo>
                    <a:pt x="144" y="107"/>
                  </a:lnTo>
                  <a:lnTo>
                    <a:pt x="184" y="133"/>
                  </a:lnTo>
                  <a:lnTo>
                    <a:pt x="157" y="182"/>
                  </a:lnTo>
                  <a:lnTo>
                    <a:pt x="168" y="190"/>
                  </a:lnTo>
                  <a:lnTo>
                    <a:pt x="178" y="198"/>
                  </a:lnTo>
                  <a:lnTo>
                    <a:pt x="163" y="233"/>
                  </a:lnTo>
                  <a:lnTo>
                    <a:pt x="126" y="280"/>
                  </a:lnTo>
                  <a:lnTo>
                    <a:pt x="102" y="278"/>
                  </a:lnTo>
                  <a:lnTo>
                    <a:pt x="85" y="261"/>
                  </a:lnTo>
                  <a:lnTo>
                    <a:pt x="56" y="283"/>
                  </a:lnTo>
                  <a:lnTo>
                    <a:pt x="13" y="233"/>
                  </a:lnTo>
                  <a:lnTo>
                    <a:pt x="42" y="222"/>
                  </a:lnTo>
                  <a:lnTo>
                    <a:pt x="24" y="209"/>
                  </a:lnTo>
                  <a:lnTo>
                    <a:pt x="40" y="181"/>
                  </a:lnTo>
                  <a:lnTo>
                    <a:pt x="19" y="129"/>
                  </a:lnTo>
                  <a:lnTo>
                    <a:pt x="42" y="126"/>
                  </a:lnTo>
                  <a:lnTo>
                    <a:pt x="0" y="89"/>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50" name="Freeform 183"/>
            <p:cNvSpPr>
              <a:spLocks/>
            </p:cNvSpPr>
            <p:nvPr/>
          </p:nvSpPr>
          <p:spPr bwMode="auto">
            <a:xfrm>
              <a:off x="5467885" y="5096597"/>
              <a:ext cx="109061" cy="115314"/>
            </a:xfrm>
            <a:custGeom>
              <a:avLst/>
              <a:gdLst>
                <a:gd name="T0" fmla="*/ 2147483647 w 243"/>
                <a:gd name="T1" fmla="*/ 2147483647 h 257"/>
                <a:gd name="T2" fmla="*/ 2147483647 w 243"/>
                <a:gd name="T3" fmla="*/ 2147483647 h 257"/>
                <a:gd name="T4" fmla="*/ 2147483647 w 243"/>
                <a:gd name="T5" fmla="*/ 2147483647 h 257"/>
                <a:gd name="T6" fmla="*/ 2147483647 w 243"/>
                <a:gd name="T7" fmla="*/ 2147483647 h 257"/>
                <a:gd name="T8" fmla="*/ 2147483647 w 243"/>
                <a:gd name="T9" fmla="*/ 2147483647 h 257"/>
                <a:gd name="T10" fmla="*/ 2147483647 w 243"/>
                <a:gd name="T11" fmla="*/ 2147483647 h 257"/>
                <a:gd name="T12" fmla="*/ 2147483647 w 243"/>
                <a:gd name="T13" fmla="*/ 2147483647 h 257"/>
                <a:gd name="T14" fmla="*/ 2147483647 w 243"/>
                <a:gd name="T15" fmla="*/ 2147483647 h 257"/>
                <a:gd name="T16" fmla="*/ 2147483647 w 243"/>
                <a:gd name="T17" fmla="*/ 2147483647 h 257"/>
                <a:gd name="T18" fmla="*/ 2147483647 w 243"/>
                <a:gd name="T19" fmla="*/ 2147483647 h 257"/>
                <a:gd name="T20" fmla="*/ 2147483647 w 243"/>
                <a:gd name="T21" fmla="*/ 2147483647 h 257"/>
                <a:gd name="T22" fmla="*/ 2147483647 w 243"/>
                <a:gd name="T23" fmla="*/ 2147483647 h 257"/>
                <a:gd name="T24" fmla="*/ 2147483647 w 243"/>
                <a:gd name="T25" fmla="*/ 2147483647 h 257"/>
                <a:gd name="T26" fmla="*/ 2147483647 w 243"/>
                <a:gd name="T27" fmla="*/ 2147483647 h 257"/>
                <a:gd name="T28" fmla="*/ 2147483647 w 243"/>
                <a:gd name="T29" fmla="*/ 2147483647 h 257"/>
                <a:gd name="T30" fmla="*/ 2147483647 w 243"/>
                <a:gd name="T31" fmla="*/ 2147483647 h 257"/>
                <a:gd name="T32" fmla="*/ 0 w 243"/>
                <a:gd name="T33" fmla="*/ 2147483647 h 257"/>
                <a:gd name="T34" fmla="*/ 2147483647 w 243"/>
                <a:gd name="T35" fmla="*/ 2147483647 h 257"/>
                <a:gd name="T36" fmla="*/ 2147483647 w 243"/>
                <a:gd name="T37" fmla="*/ 2147483647 h 257"/>
                <a:gd name="T38" fmla="*/ 2147483647 w 243"/>
                <a:gd name="T39" fmla="*/ 2147483647 h 257"/>
                <a:gd name="T40" fmla="*/ 2147483647 w 243"/>
                <a:gd name="T41" fmla="*/ 2147483647 h 257"/>
                <a:gd name="T42" fmla="*/ 2147483647 w 243"/>
                <a:gd name="T43" fmla="*/ 2147483647 h 257"/>
                <a:gd name="T44" fmla="*/ 2147483647 w 243"/>
                <a:gd name="T45" fmla="*/ 0 h 257"/>
                <a:gd name="T46" fmla="*/ 2147483647 w 243"/>
                <a:gd name="T47" fmla="*/ 2147483647 h 257"/>
                <a:gd name="T48" fmla="*/ 2147483647 w 243"/>
                <a:gd name="T49" fmla="*/ 2147483647 h 257"/>
                <a:gd name="T50" fmla="*/ 2147483647 w 243"/>
                <a:gd name="T51" fmla="*/ 2147483647 h 257"/>
                <a:gd name="T52" fmla="*/ 2147483647 w 243"/>
                <a:gd name="T53" fmla="*/ 2147483647 h 257"/>
                <a:gd name="T54" fmla="*/ 2147483647 w 243"/>
                <a:gd name="T55" fmla="*/ 2147483647 h 257"/>
                <a:gd name="T56" fmla="*/ 2147483647 w 243"/>
                <a:gd name="T57" fmla="*/ 2147483647 h 257"/>
                <a:gd name="T58" fmla="*/ 2147483647 w 243"/>
                <a:gd name="T59" fmla="*/ 2147483647 h 25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43"/>
                <a:gd name="T91" fmla="*/ 0 h 257"/>
                <a:gd name="T92" fmla="*/ 243 w 243"/>
                <a:gd name="T93" fmla="*/ 257 h 25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43" h="257">
                  <a:moveTo>
                    <a:pt x="229" y="80"/>
                  </a:moveTo>
                  <a:lnTo>
                    <a:pt x="222" y="97"/>
                  </a:lnTo>
                  <a:lnTo>
                    <a:pt x="238" y="104"/>
                  </a:lnTo>
                  <a:lnTo>
                    <a:pt x="221" y="126"/>
                  </a:lnTo>
                  <a:lnTo>
                    <a:pt x="232" y="139"/>
                  </a:lnTo>
                  <a:lnTo>
                    <a:pt x="224" y="150"/>
                  </a:lnTo>
                  <a:lnTo>
                    <a:pt x="243" y="177"/>
                  </a:lnTo>
                  <a:lnTo>
                    <a:pt x="241" y="236"/>
                  </a:lnTo>
                  <a:lnTo>
                    <a:pt x="163" y="230"/>
                  </a:lnTo>
                  <a:lnTo>
                    <a:pt x="160" y="244"/>
                  </a:lnTo>
                  <a:lnTo>
                    <a:pt x="115" y="240"/>
                  </a:lnTo>
                  <a:lnTo>
                    <a:pt x="102" y="257"/>
                  </a:lnTo>
                  <a:lnTo>
                    <a:pt x="88" y="244"/>
                  </a:lnTo>
                  <a:lnTo>
                    <a:pt x="53" y="246"/>
                  </a:lnTo>
                  <a:lnTo>
                    <a:pt x="46" y="212"/>
                  </a:lnTo>
                  <a:lnTo>
                    <a:pt x="1" y="185"/>
                  </a:lnTo>
                  <a:lnTo>
                    <a:pt x="0" y="148"/>
                  </a:lnTo>
                  <a:lnTo>
                    <a:pt x="17" y="142"/>
                  </a:lnTo>
                  <a:lnTo>
                    <a:pt x="37" y="70"/>
                  </a:lnTo>
                  <a:lnTo>
                    <a:pt x="70" y="68"/>
                  </a:lnTo>
                  <a:lnTo>
                    <a:pt x="91" y="41"/>
                  </a:lnTo>
                  <a:lnTo>
                    <a:pt x="85" y="25"/>
                  </a:lnTo>
                  <a:lnTo>
                    <a:pt x="142" y="0"/>
                  </a:lnTo>
                  <a:lnTo>
                    <a:pt x="184" y="20"/>
                  </a:lnTo>
                  <a:lnTo>
                    <a:pt x="169" y="43"/>
                  </a:lnTo>
                  <a:lnTo>
                    <a:pt x="190" y="51"/>
                  </a:lnTo>
                  <a:lnTo>
                    <a:pt x="208" y="43"/>
                  </a:lnTo>
                  <a:lnTo>
                    <a:pt x="229" y="80"/>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51" name="Freeform 184"/>
            <p:cNvSpPr>
              <a:spLocks/>
            </p:cNvSpPr>
            <p:nvPr/>
          </p:nvSpPr>
          <p:spPr bwMode="auto">
            <a:xfrm>
              <a:off x="5735826" y="5002372"/>
              <a:ext cx="120281" cy="137299"/>
            </a:xfrm>
            <a:custGeom>
              <a:avLst/>
              <a:gdLst>
                <a:gd name="T0" fmla="*/ 2147483647 w 268"/>
                <a:gd name="T1" fmla="*/ 2147483647 h 306"/>
                <a:gd name="T2" fmla="*/ 2147483647 w 268"/>
                <a:gd name="T3" fmla="*/ 2147483647 h 306"/>
                <a:gd name="T4" fmla="*/ 2147483647 w 268"/>
                <a:gd name="T5" fmla="*/ 2147483647 h 306"/>
                <a:gd name="T6" fmla="*/ 2147483647 w 268"/>
                <a:gd name="T7" fmla="*/ 2147483647 h 306"/>
                <a:gd name="T8" fmla="*/ 2147483647 w 268"/>
                <a:gd name="T9" fmla="*/ 2147483647 h 306"/>
                <a:gd name="T10" fmla="*/ 2147483647 w 268"/>
                <a:gd name="T11" fmla="*/ 2147483647 h 306"/>
                <a:gd name="T12" fmla="*/ 2147483647 w 268"/>
                <a:gd name="T13" fmla="*/ 2147483647 h 306"/>
                <a:gd name="T14" fmla="*/ 2147483647 w 268"/>
                <a:gd name="T15" fmla="*/ 2147483647 h 306"/>
                <a:gd name="T16" fmla="*/ 2147483647 w 268"/>
                <a:gd name="T17" fmla="*/ 2147483647 h 306"/>
                <a:gd name="T18" fmla="*/ 2147483647 w 268"/>
                <a:gd name="T19" fmla="*/ 2147483647 h 306"/>
                <a:gd name="T20" fmla="*/ 0 w 268"/>
                <a:gd name="T21" fmla="*/ 2147483647 h 306"/>
                <a:gd name="T22" fmla="*/ 2147483647 w 268"/>
                <a:gd name="T23" fmla="*/ 2147483647 h 306"/>
                <a:gd name="T24" fmla="*/ 2147483647 w 268"/>
                <a:gd name="T25" fmla="*/ 2147483647 h 306"/>
                <a:gd name="T26" fmla="*/ 2147483647 w 268"/>
                <a:gd name="T27" fmla="*/ 2147483647 h 306"/>
                <a:gd name="T28" fmla="*/ 2147483647 w 268"/>
                <a:gd name="T29" fmla="*/ 0 h 306"/>
                <a:gd name="T30" fmla="*/ 2147483647 w 268"/>
                <a:gd name="T31" fmla="*/ 2147483647 h 306"/>
                <a:gd name="T32" fmla="*/ 2147483647 w 268"/>
                <a:gd name="T33" fmla="*/ 2147483647 h 306"/>
                <a:gd name="T34" fmla="*/ 2147483647 w 268"/>
                <a:gd name="T35" fmla="*/ 2147483647 h 306"/>
                <a:gd name="T36" fmla="*/ 2147483647 w 268"/>
                <a:gd name="T37" fmla="*/ 2147483647 h 306"/>
                <a:gd name="T38" fmla="*/ 2147483647 w 268"/>
                <a:gd name="T39" fmla="*/ 2147483647 h 306"/>
                <a:gd name="T40" fmla="*/ 2147483647 w 268"/>
                <a:gd name="T41" fmla="*/ 2147483647 h 306"/>
                <a:gd name="T42" fmla="*/ 2147483647 w 268"/>
                <a:gd name="T43" fmla="*/ 2147483647 h 306"/>
                <a:gd name="T44" fmla="*/ 2147483647 w 268"/>
                <a:gd name="T45" fmla="*/ 2147483647 h 306"/>
                <a:gd name="T46" fmla="*/ 2147483647 w 268"/>
                <a:gd name="T47" fmla="*/ 2147483647 h 306"/>
                <a:gd name="T48" fmla="*/ 2147483647 w 268"/>
                <a:gd name="T49" fmla="*/ 2147483647 h 3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68"/>
                <a:gd name="T76" fmla="*/ 0 h 306"/>
                <a:gd name="T77" fmla="*/ 268 w 268"/>
                <a:gd name="T78" fmla="*/ 306 h 30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68" h="306">
                  <a:moveTo>
                    <a:pt x="259" y="107"/>
                  </a:moveTo>
                  <a:lnTo>
                    <a:pt x="264" y="130"/>
                  </a:lnTo>
                  <a:lnTo>
                    <a:pt x="248" y="146"/>
                  </a:lnTo>
                  <a:lnTo>
                    <a:pt x="268" y="197"/>
                  </a:lnTo>
                  <a:lnTo>
                    <a:pt x="259" y="235"/>
                  </a:lnTo>
                  <a:lnTo>
                    <a:pt x="222" y="286"/>
                  </a:lnTo>
                  <a:lnTo>
                    <a:pt x="163" y="291"/>
                  </a:lnTo>
                  <a:lnTo>
                    <a:pt x="123" y="306"/>
                  </a:lnTo>
                  <a:lnTo>
                    <a:pt x="30" y="242"/>
                  </a:lnTo>
                  <a:lnTo>
                    <a:pt x="8" y="192"/>
                  </a:lnTo>
                  <a:lnTo>
                    <a:pt x="0" y="171"/>
                  </a:lnTo>
                  <a:lnTo>
                    <a:pt x="44" y="67"/>
                  </a:lnTo>
                  <a:lnTo>
                    <a:pt x="33" y="24"/>
                  </a:lnTo>
                  <a:lnTo>
                    <a:pt x="84" y="15"/>
                  </a:lnTo>
                  <a:lnTo>
                    <a:pt x="84" y="0"/>
                  </a:lnTo>
                  <a:lnTo>
                    <a:pt x="113" y="2"/>
                  </a:lnTo>
                  <a:lnTo>
                    <a:pt x="128" y="8"/>
                  </a:lnTo>
                  <a:lnTo>
                    <a:pt x="169" y="56"/>
                  </a:lnTo>
                  <a:lnTo>
                    <a:pt x="158" y="67"/>
                  </a:lnTo>
                  <a:lnTo>
                    <a:pt x="166" y="87"/>
                  </a:lnTo>
                  <a:lnTo>
                    <a:pt x="222" y="112"/>
                  </a:lnTo>
                  <a:lnTo>
                    <a:pt x="241" y="112"/>
                  </a:lnTo>
                  <a:lnTo>
                    <a:pt x="259" y="107"/>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52" name="Freeform 185"/>
            <p:cNvSpPr>
              <a:spLocks/>
            </p:cNvSpPr>
            <p:nvPr/>
          </p:nvSpPr>
          <p:spPr bwMode="auto">
            <a:xfrm>
              <a:off x="5633048" y="4960194"/>
              <a:ext cx="122525" cy="131018"/>
            </a:xfrm>
            <a:custGeom>
              <a:avLst/>
              <a:gdLst>
                <a:gd name="T0" fmla="*/ 2147483647 w 273"/>
                <a:gd name="T1" fmla="*/ 2147483647 h 292"/>
                <a:gd name="T2" fmla="*/ 2147483647 w 273"/>
                <a:gd name="T3" fmla="*/ 2147483647 h 292"/>
                <a:gd name="T4" fmla="*/ 2147483647 w 273"/>
                <a:gd name="T5" fmla="*/ 0 h 292"/>
                <a:gd name="T6" fmla="*/ 2147483647 w 273"/>
                <a:gd name="T7" fmla="*/ 2147483647 h 292"/>
                <a:gd name="T8" fmla="*/ 2147483647 w 273"/>
                <a:gd name="T9" fmla="*/ 2147483647 h 292"/>
                <a:gd name="T10" fmla="*/ 2147483647 w 273"/>
                <a:gd name="T11" fmla="*/ 2147483647 h 292"/>
                <a:gd name="T12" fmla="*/ 2147483647 w 273"/>
                <a:gd name="T13" fmla="*/ 2147483647 h 292"/>
                <a:gd name="T14" fmla="*/ 2147483647 w 273"/>
                <a:gd name="T15" fmla="*/ 2147483647 h 292"/>
                <a:gd name="T16" fmla="*/ 2147483647 w 273"/>
                <a:gd name="T17" fmla="*/ 2147483647 h 292"/>
                <a:gd name="T18" fmla="*/ 2147483647 w 273"/>
                <a:gd name="T19" fmla="*/ 2147483647 h 292"/>
                <a:gd name="T20" fmla="*/ 2147483647 w 273"/>
                <a:gd name="T21" fmla="*/ 2147483647 h 292"/>
                <a:gd name="T22" fmla="*/ 2147483647 w 273"/>
                <a:gd name="T23" fmla="*/ 2147483647 h 292"/>
                <a:gd name="T24" fmla="*/ 2147483647 w 273"/>
                <a:gd name="T25" fmla="*/ 2147483647 h 292"/>
                <a:gd name="T26" fmla="*/ 2147483647 w 273"/>
                <a:gd name="T27" fmla="*/ 2147483647 h 292"/>
                <a:gd name="T28" fmla="*/ 2147483647 w 273"/>
                <a:gd name="T29" fmla="*/ 2147483647 h 292"/>
                <a:gd name="T30" fmla="*/ 2147483647 w 273"/>
                <a:gd name="T31" fmla="*/ 2147483647 h 292"/>
                <a:gd name="T32" fmla="*/ 2147483647 w 273"/>
                <a:gd name="T33" fmla="*/ 2147483647 h 292"/>
                <a:gd name="T34" fmla="*/ 2147483647 w 273"/>
                <a:gd name="T35" fmla="*/ 2147483647 h 292"/>
                <a:gd name="T36" fmla="*/ 0 w 273"/>
                <a:gd name="T37" fmla="*/ 2147483647 h 292"/>
                <a:gd name="T38" fmla="*/ 2147483647 w 273"/>
                <a:gd name="T39" fmla="*/ 2147483647 h 292"/>
                <a:gd name="T40" fmla="*/ 2147483647 w 273"/>
                <a:gd name="T41" fmla="*/ 2147483647 h 292"/>
                <a:gd name="T42" fmla="*/ 2147483647 w 273"/>
                <a:gd name="T43" fmla="*/ 2147483647 h 292"/>
                <a:gd name="T44" fmla="*/ 2147483647 w 273"/>
                <a:gd name="T45" fmla="*/ 2147483647 h 292"/>
                <a:gd name="T46" fmla="*/ 2147483647 w 273"/>
                <a:gd name="T47" fmla="*/ 2147483647 h 292"/>
                <a:gd name="T48" fmla="*/ 2147483647 w 273"/>
                <a:gd name="T49" fmla="*/ 2147483647 h 292"/>
                <a:gd name="T50" fmla="*/ 2147483647 w 273"/>
                <a:gd name="T51" fmla="*/ 2147483647 h 292"/>
                <a:gd name="T52" fmla="*/ 2147483647 w 273"/>
                <a:gd name="T53" fmla="*/ 2147483647 h 2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73"/>
                <a:gd name="T82" fmla="*/ 0 h 292"/>
                <a:gd name="T83" fmla="*/ 273 w 273"/>
                <a:gd name="T84" fmla="*/ 292 h 29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73" h="292">
                  <a:moveTo>
                    <a:pt x="33" y="38"/>
                  </a:moveTo>
                  <a:lnTo>
                    <a:pt x="33" y="9"/>
                  </a:lnTo>
                  <a:lnTo>
                    <a:pt x="102" y="0"/>
                  </a:lnTo>
                  <a:lnTo>
                    <a:pt x="126" y="11"/>
                  </a:lnTo>
                  <a:lnTo>
                    <a:pt x="150" y="67"/>
                  </a:lnTo>
                  <a:lnTo>
                    <a:pt x="163" y="57"/>
                  </a:lnTo>
                  <a:lnTo>
                    <a:pt x="197" y="121"/>
                  </a:lnTo>
                  <a:lnTo>
                    <a:pt x="262" y="118"/>
                  </a:lnTo>
                  <a:lnTo>
                    <a:pt x="273" y="161"/>
                  </a:lnTo>
                  <a:lnTo>
                    <a:pt x="229" y="265"/>
                  </a:lnTo>
                  <a:lnTo>
                    <a:pt x="237" y="286"/>
                  </a:lnTo>
                  <a:lnTo>
                    <a:pt x="214" y="292"/>
                  </a:lnTo>
                  <a:lnTo>
                    <a:pt x="208" y="273"/>
                  </a:lnTo>
                  <a:lnTo>
                    <a:pt x="166" y="270"/>
                  </a:lnTo>
                  <a:lnTo>
                    <a:pt x="125" y="236"/>
                  </a:lnTo>
                  <a:lnTo>
                    <a:pt x="86" y="251"/>
                  </a:lnTo>
                  <a:lnTo>
                    <a:pt x="45" y="224"/>
                  </a:lnTo>
                  <a:lnTo>
                    <a:pt x="24" y="225"/>
                  </a:lnTo>
                  <a:lnTo>
                    <a:pt x="0" y="174"/>
                  </a:lnTo>
                  <a:lnTo>
                    <a:pt x="32" y="166"/>
                  </a:lnTo>
                  <a:lnTo>
                    <a:pt x="30" y="134"/>
                  </a:lnTo>
                  <a:lnTo>
                    <a:pt x="53" y="113"/>
                  </a:lnTo>
                  <a:lnTo>
                    <a:pt x="30" y="69"/>
                  </a:lnTo>
                  <a:lnTo>
                    <a:pt x="14" y="62"/>
                  </a:lnTo>
                  <a:lnTo>
                    <a:pt x="33" y="38"/>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53" name="Freeform 186"/>
            <p:cNvSpPr>
              <a:spLocks/>
            </p:cNvSpPr>
            <p:nvPr/>
          </p:nvSpPr>
          <p:spPr bwMode="auto">
            <a:xfrm>
              <a:off x="5397422" y="5044100"/>
              <a:ext cx="111306" cy="118904"/>
            </a:xfrm>
            <a:custGeom>
              <a:avLst/>
              <a:gdLst>
                <a:gd name="T0" fmla="*/ 2147483647 w 248"/>
                <a:gd name="T1" fmla="*/ 2147483647 h 265"/>
                <a:gd name="T2" fmla="*/ 2147483647 w 248"/>
                <a:gd name="T3" fmla="*/ 2147483647 h 265"/>
                <a:gd name="T4" fmla="*/ 2147483647 w 248"/>
                <a:gd name="T5" fmla="*/ 0 h 265"/>
                <a:gd name="T6" fmla="*/ 2147483647 w 248"/>
                <a:gd name="T7" fmla="*/ 2147483647 h 265"/>
                <a:gd name="T8" fmla="*/ 2147483647 w 248"/>
                <a:gd name="T9" fmla="*/ 2147483647 h 265"/>
                <a:gd name="T10" fmla="*/ 2147483647 w 248"/>
                <a:gd name="T11" fmla="*/ 2147483647 h 265"/>
                <a:gd name="T12" fmla="*/ 2147483647 w 248"/>
                <a:gd name="T13" fmla="*/ 2147483647 h 265"/>
                <a:gd name="T14" fmla="*/ 2147483647 w 248"/>
                <a:gd name="T15" fmla="*/ 2147483647 h 265"/>
                <a:gd name="T16" fmla="*/ 2147483647 w 248"/>
                <a:gd name="T17" fmla="*/ 2147483647 h 265"/>
                <a:gd name="T18" fmla="*/ 2147483647 w 248"/>
                <a:gd name="T19" fmla="*/ 2147483647 h 265"/>
                <a:gd name="T20" fmla="*/ 2147483647 w 248"/>
                <a:gd name="T21" fmla="*/ 2147483647 h 265"/>
                <a:gd name="T22" fmla="*/ 2147483647 w 248"/>
                <a:gd name="T23" fmla="*/ 2147483647 h 265"/>
                <a:gd name="T24" fmla="*/ 2147483647 w 248"/>
                <a:gd name="T25" fmla="*/ 2147483647 h 265"/>
                <a:gd name="T26" fmla="*/ 2147483647 w 248"/>
                <a:gd name="T27" fmla="*/ 2147483647 h 265"/>
                <a:gd name="T28" fmla="*/ 2147483647 w 248"/>
                <a:gd name="T29" fmla="*/ 2147483647 h 265"/>
                <a:gd name="T30" fmla="*/ 2147483647 w 248"/>
                <a:gd name="T31" fmla="*/ 2147483647 h 265"/>
                <a:gd name="T32" fmla="*/ 2147483647 w 248"/>
                <a:gd name="T33" fmla="*/ 2147483647 h 265"/>
                <a:gd name="T34" fmla="*/ 0 w 248"/>
                <a:gd name="T35" fmla="*/ 2147483647 h 265"/>
                <a:gd name="T36" fmla="*/ 2147483647 w 248"/>
                <a:gd name="T37" fmla="*/ 2147483647 h 265"/>
                <a:gd name="T38" fmla="*/ 2147483647 w 248"/>
                <a:gd name="T39" fmla="*/ 2147483647 h 265"/>
                <a:gd name="T40" fmla="*/ 2147483647 w 248"/>
                <a:gd name="T41" fmla="*/ 2147483647 h 2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48"/>
                <a:gd name="T64" fmla="*/ 0 h 265"/>
                <a:gd name="T65" fmla="*/ 248 w 248"/>
                <a:gd name="T66" fmla="*/ 265 h 2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48" h="265">
                  <a:moveTo>
                    <a:pt x="42" y="22"/>
                  </a:moveTo>
                  <a:lnTo>
                    <a:pt x="59" y="29"/>
                  </a:lnTo>
                  <a:lnTo>
                    <a:pt x="109" y="0"/>
                  </a:lnTo>
                  <a:lnTo>
                    <a:pt x="157" y="6"/>
                  </a:lnTo>
                  <a:lnTo>
                    <a:pt x="155" y="21"/>
                  </a:lnTo>
                  <a:lnTo>
                    <a:pt x="192" y="29"/>
                  </a:lnTo>
                  <a:lnTo>
                    <a:pt x="205" y="115"/>
                  </a:lnTo>
                  <a:lnTo>
                    <a:pt x="224" y="115"/>
                  </a:lnTo>
                  <a:lnTo>
                    <a:pt x="242" y="142"/>
                  </a:lnTo>
                  <a:lnTo>
                    <a:pt x="248" y="158"/>
                  </a:lnTo>
                  <a:lnTo>
                    <a:pt x="227" y="185"/>
                  </a:lnTo>
                  <a:lnTo>
                    <a:pt x="194" y="187"/>
                  </a:lnTo>
                  <a:lnTo>
                    <a:pt x="174" y="259"/>
                  </a:lnTo>
                  <a:lnTo>
                    <a:pt x="157" y="265"/>
                  </a:lnTo>
                  <a:lnTo>
                    <a:pt x="114" y="198"/>
                  </a:lnTo>
                  <a:lnTo>
                    <a:pt x="50" y="208"/>
                  </a:lnTo>
                  <a:lnTo>
                    <a:pt x="48" y="182"/>
                  </a:lnTo>
                  <a:lnTo>
                    <a:pt x="0" y="142"/>
                  </a:lnTo>
                  <a:lnTo>
                    <a:pt x="42" y="22"/>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54" name="Freeform 187"/>
            <p:cNvSpPr>
              <a:spLocks/>
            </p:cNvSpPr>
            <p:nvPr/>
          </p:nvSpPr>
          <p:spPr bwMode="auto">
            <a:xfrm>
              <a:off x="5843989" y="4997436"/>
              <a:ext cx="119833" cy="96918"/>
            </a:xfrm>
            <a:custGeom>
              <a:avLst/>
              <a:gdLst>
                <a:gd name="T0" fmla="*/ 2147483647 w 267"/>
                <a:gd name="T1" fmla="*/ 2147483647 h 216"/>
                <a:gd name="T2" fmla="*/ 2147483647 w 267"/>
                <a:gd name="T3" fmla="*/ 2147483647 h 216"/>
                <a:gd name="T4" fmla="*/ 2147483647 w 267"/>
                <a:gd name="T5" fmla="*/ 2147483647 h 216"/>
                <a:gd name="T6" fmla="*/ 2147483647 w 267"/>
                <a:gd name="T7" fmla="*/ 2147483647 h 216"/>
                <a:gd name="T8" fmla="*/ 2147483647 w 267"/>
                <a:gd name="T9" fmla="*/ 2147483647 h 216"/>
                <a:gd name="T10" fmla="*/ 2147483647 w 267"/>
                <a:gd name="T11" fmla="*/ 2147483647 h 216"/>
                <a:gd name="T12" fmla="*/ 2147483647 w 267"/>
                <a:gd name="T13" fmla="*/ 2147483647 h 216"/>
                <a:gd name="T14" fmla="*/ 2147483647 w 267"/>
                <a:gd name="T15" fmla="*/ 2147483647 h 216"/>
                <a:gd name="T16" fmla="*/ 2147483647 w 267"/>
                <a:gd name="T17" fmla="*/ 0 h 216"/>
                <a:gd name="T18" fmla="*/ 2147483647 w 267"/>
                <a:gd name="T19" fmla="*/ 2147483647 h 216"/>
                <a:gd name="T20" fmla="*/ 2147483647 w 267"/>
                <a:gd name="T21" fmla="*/ 2147483647 h 216"/>
                <a:gd name="T22" fmla="*/ 2147483647 w 267"/>
                <a:gd name="T23" fmla="*/ 2147483647 h 216"/>
                <a:gd name="T24" fmla="*/ 2147483647 w 267"/>
                <a:gd name="T25" fmla="*/ 2147483647 h 216"/>
                <a:gd name="T26" fmla="*/ 0 w 267"/>
                <a:gd name="T27" fmla="*/ 2147483647 h 216"/>
                <a:gd name="T28" fmla="*/ 2147483647 w 267"/>
                <a:gd name="T29" fmla="*/ 2147483647 h 216"/>
                <a:gd name="T30" fmla="*/ 2147483647 w 267"/>
                <a:gd name="T31" fmla="*/ 2147483647 h 216"/>
                <a:gd name="T32" fmla="*/ 2147483647 w 267"/>
                <a:gd name="T33" fmla="*/ 2147483647 h 216"/>
                <a:gd name="T34" fmla="*/ 2147483647 w 267"/>
                <a:gd name="T35" fmla="*/ 2147483647 h 216"/>
                <a:gd name="T36" fmla="*/ 2147483647 w 267"/>
                <a:gd name="T37" fmla="*/ 2147483647 h 216"/>
                <a:gd name="T38" fmla="*/ 2147483647 w 267"/>
                <a:gd name="T39" fmla="*/ 2147483647 h 216"/>
                <a:gd name="T40" fmla="*/ 2147483647 w 267"/>
                <a:gd name="T41" fmla="*/ 2147483647 h 216"/>
                <a:gd name="T42" fmla="*/ 2147483647 w 267"/>
                <a:gd name="T43" fmla="*/ 2147483647 h 216"/>
                <a:gd name="T44" fmla="*/ 2147483647 w 267"/>
                <a:gd name="T45" fmla="*/ 2147483647 h 216"/>
                <a:gd name="T46" fmla="*/ 2147483647 w 267"/>
                <a:gd name="T47" fmla="*/ 2147483647 h 216"/>
                <a:gd name="T48" fmla="*/ 2147483647 w 267"/>
                <a:gd name="T49" fmla="*/ 2147483647 h 2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67"/>
                <a:gd name="T76" fmla="*/ 0 h 216"/>
                <a:gd name="T77" fmla="*/ 267 w 267"/>
                <a:gd name="T78" fmla="*/ 216 h 21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67" h="216">
                  <a:moveTo>
                    <a:pt x="243" y="123"/>
                  </a:moveTo>
                  <a:lnTo>
                    <a:pt x="267" y="126"/>
                  </a:lnTo>
                  <a:lnTo>
                    <a:pt x="253" y="70"/>
                  </a:lnTo>
                  <a:lnTo>
                    <a:pt x="267" y="51"/>
                  </a:lnTo>
                  <a:lnTo>
                    <a:pt x="223" y="21"/>
                  </a:lnTo>
                  <a:lnTo>
                    <a:pt x="203" y="34"/>
                  </a:lnTo>
                  <a:lnTo>
                    <a:pt x="181" y="16"/>
                  </a:lnTo>
                  <a:lnTo>
                    <a:pt x="149" y="24"/>
                  </a:lnTo>
                  <a:lnTo>
                    <a:pt x="135" y="0"/>
                  </a:lnTo>
                  <a:lnTo>
                    <a:pt x="91" y="30"/>
                  </a:lnTo>
                  <a:lnTo>
                    <a:pt x="56" y="67"/>
                  </a:lnTo>
                  <a:lnTo>
                    <a:pt x="56" y="98"/>
                  </a:lnTo>
                  <a:lnTo>
                    <a:pt x="7" y="102"/>
                  </a:lnTo>
                  <a:lnTo>
                    <a:pt x="0" y="123"/>
                  </a:lnTo>
                  <a:lnTo>
                    <a:pt x="18" y="118"/>
                  </a:lnTo>
                  <a:lnTo>
                    <a:pt x="23" y="141"/>
                  </a:lnTo>
                  <a:lnTo>
                    <a:pt x="7" y="157"/>
                  </a:lnTo>
                  <a:lnTo>
                    <a:pt x="27" y="208"/>
                  </a:lnTo>
                  <a:lnTo>
                    <a:pt x="64" y="216"/>
                  </a:lnTo>
                  <a:lnTo>
                    <a:pt x="163" y="166"/>
                  </a:lnTo>
                  <a:lnTo>
                    <a:pt x="184" y="137"/>
                  </a:lnTo>
                  <a:lnTo>
                    <a:pt x="219" y="141"/>
                  </a:lnTo>
                  <a:lnTo>
                    <a:pt x="243" y="123"/>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55" name="Freeform 188"/>
            <p:cNvSpPr>
              <a:spLocks/>
            </p:cNvSpPr>
            <p:nvPr/>
          </p:nvSpPr>
          <p:spPr bwMode="auto">
            <a:xfrm>
              <a:off x="5522191" y="4968721"/>
              <a:ext cx="134643" cy="102750"/>
            </a:xfrm>
            <a:custGeom>
              <a:avLst/>
              <a:gdLst>
                <a:gd name="T0" fmla="*/ 2147483647 w 300"/>
                <a:gd name="T1" fmla="*/ 2147483647 h 229"/>
                <a:gd name="T2" fmla="*/ 2147483647 w 300"/>
                <a:gd name="T3" fmla="*/ 0 h 229"/>
                <a:gd name="T4" fmla="*/ 2147483647 w 300"/>
                <a:gd name="T5" fmla="*/ 2147483647 h 229"/>
                <a:gd name="T6" fmla="*/ 2147483647 w 300"/>
                <a:gd name="T7" fmla="*/ 2147483647 h 229"/>
                <a:gd name="T8" fmla="*/ 2147483647 w 300"/>
                <a:gd name="T9" fmla="*/ 2147483647 h 229"/>
                <a:gd name="T10" fmla="*/ 2147483647 w 300"/>
                <a:gd name="T11" fmla="*/ 2147483647 h 229"/>
                <a:gd name="T12" fmla="*/ 2147483647 w 300"/>
                <a:gd name="T13" fmla="*/ 2147483647 h 229"/>
                <a:gd name="T14" fmla="*/ 2147483647 w 300"/>
                <a:gd name="T15" fmla="*/ 2147483647 h 229"/>
                <a:gd name="T16" fmla="*/ 2147483647 w 300"/>
                <a:gd name="T17" fmla="*/ 2147483647 h 229"/>
                <a:gd name="T18" fmla="*/ 2147483647 w 300"/>
                <a:gd name="T19" fmla="*/ 2147483647 h 229"/>
                <a:gd name="T20" fmla="*/ 2147483647 w 300"/>
                <a:gd name="T21" fmla="*/ 2147483647 h 229"/>
                <a:gd name="T22" fmla="*/ 2147483647 w 300"/>
                <a:gd name="T23" fmla="*/ 2147483647 h 229"/>
                <a:gd name="T24" fmla="*/ 2147483647 w 300"/>
                <a:gd name="T25" fmla="*/ 2147483647 h 229"/>
                <a:gd name="T26" fmla="*/ 2147483647 w 300"/>
                <a:gd name="T27" fmla="*/ 2147483647 h 229"/>
                <a:gd name="T28" fmla="*/ 2147483647 w 300"/>
                <a:gd name="T29" fmla="*/ 2147483647 h 229"/>
                <a:gd name="T30" fmla="*/ 2147483647 w 300"/>
                <a:gd name="T31" fmla="*/ 2147483647 h 229"/>
                <a:gd name="T32" fmla="*/ 2147483647 w 300"/>
                <a:gd name="T33" fmla="*/ 2147483647 h 229"/>
                <a:gd name="T34" fmla="*/ 2147483647 w 300"/>
                <a:gd name="T35" fmla="*/ 2147483647 h 229"/>
                <a:gd name="T36" fmla="*/ 2147483647 w 300"/>
                <a:gd name="T37" fmla="*/ 2147483647 h 229"/>
                <a:gd name="T38" fmla="*/ 2147483647 w 300"/>
                <a:gd name="T39" fmla="*/ 2147483647 h 229"/>
                <a:gd name="T40" fmla="*/ 2147483647 w 300"/>
                <a:gd name="T41" fmla="*/ 2147483647 h 229"/>
                <a:gd name="T42" fmla="*/ 2147483647 w 300"/>
                <a:gd name="T43" fmla="*/ 2147483647 h 229"/>
                <a:gd name="T44" fmla="*/ 0 w 300"/>
                <a:gd name="T45" fmla="*/ 2147483647 h 229"/>
                <a:gd name="T46" fmla="*/ 2147483647 w 300"/>
                <a:gd name="T47" fmla="*/ 2147483647 h 229"/>
                <a:gd name="T48" fmla="*/ 2147483647 w 300"/>
                <a:gd name="T49" fmla="*/ 2147483647 h 229"/>
                <a:gd name="T50" fmla="*/ 2147483647 w 300"/>
                <a:gd name="T51" fmla="*/ 2147483647 h 229"/>
                <a:gd name="T52" fmla="*/ 2147483647 w 300"/>
                <a:gd name="T53" fmla="*/ 2147483647 h 22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0"/>
                <a:gd name="T82" fmla="*/ 0 h 229"/>
                <a:gd name="T83" fmla="*/ 300 w 300"/>
                <a:gd name="T84" fmla="*/ 229 h 22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0" h="229">
                  <a:moveTo>
                    <a:pt x="90" y="8"/>
                  </a:moveTo>
                  <a:lnTo>
                    <a:pt x="162" y="0"/>
                  </a:lnTo>
                  <a:lnTo>
                    <a:pt x="186" y="32"/>
                  </a:lnTo>
                  <a:lnTo>
                    <a:pt x="175" y="54"/>
                  </a:lnTo>
                  <a:lnTo>
                    <a:pt x="261" y="43"/>
                  </a:lnTo>
                  <a:lnTo>
                    <a:pt x="277" y="50"/>
                  </a:lnTo>
                  <a:lnTo>
                    <a:pt x="300" y="94"/>
                  </a:lnTo>
                  <a:lnTo>
                    <a:pt x="277" y="115"/>
                  </a:lnTo>
                  <a:lnTo>
                    <a:pt x="279" y="147"/>
                  </a:lnTo>
                  <a:lnTo>
                    <a:pt x="247" y="155"/>
                  </a:lnTo>
                  <a:lnTo>
                    <a:pt x="271" y="206"/>
                  </a:lnTo>
                  <a:lnTo>
                    <a:pt x="250" y="217"/>
                  </a:lnTo>
                  <a:lnTo>
                    <a:pt x="218" y="229"/>
                  </a:lnTo>
                  <a:lnTo>
                    <a:pt x="192" y="206"/>
                  </a:lnTo>
                  <a:lnTo>
                    <a:pt x="136" y="190"/>
                  </a:lnTo>
                  <a:lnTo>
                    <a:pt x="128" y="177"/>
                  </a:lnTo>
                  <a:lnTo>
                    <a:pt x="40" y="181"/>
                  </a:lnTo>
                  <a:lnTo>
                    <a:pt x="37" y="162"/>
                  </a:lnTo>
                  <a:lnTo>
                    <a:pt x="10" y="155"/>
                  </a:lnTo>
                  <a:lnTo>
                    <a:pt x="4" y="134"/>
                  </a:lnTo>
                  <a:lnTo>
                    <a:pt x="13" y="122"/>
                  </a:lnTo>
                  <a:lnTo>
                    <a:pt x="2" y="90"/>
                  </a:lnTo>
                  <a:lnTo>
                    <a:pt x="0" y="78"/>
                  </a:lnTo>
                  <a:lnTo>
                    <a:pt x="69" y="59"/>
                  </a:lnTo>
                  <a:lnTo>
                    <a:pt x="90" y="8"/>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56" name="Freeform 189"/>
            <p:cNvSpPr>
              <a:spLocks/>
            </p:cNvSpPr>
            <p:nvPr/>
          </p:nvSpPr>
          <p:spPr bwMode="auto">
            <a:xfrm>
              <a:off x="5461153" y="4891994"/>
              <a:ext cx="101431" cy="121147"/>
            </a:xfrm>
            <a:custGeom>
              <a:avLst/>
              <a:gdLst>
                <a:gd name="T0" fmla="*/ 2147483647 w 226"/>
                <a:gd name="T1" fmla="*/ 2147483647 h 270"/>
                <a:gd name="T2" fmla="*/ 2147483647 w 226"/>
                <a:gd name="T3" fmla="*/ 2147483647 h 270"/>
                <a:gd name="T4" fmla="*/ 2147483647 w 226"/>
                <a:gd name="T5" fmla="*/ 2147483647 h 270"/>
                <a:gd name="T6" fmla="*/ 2147483647 w 226"/>
                <a:gd name="T7" fmla="*/ 2147483647 h 270"/>
                <a:gd name="T8" fmla="*/ 2147483647 w 226"/>
                <a:gd name="T9" fmla="*/ 0 h 270"/>
                <a:gd name="T10" fmla="*/ 2147483647 w 226"/>
                <a:gd name="T11" fmla="*/ 2147483647 h 270"/>
                <a:gd name="T12" fmla="*/ 2147483647 w 226"/>
                <a:gd name="T13" fmla="*/ 2147483647 h 270"/>
                <a:gd name="T14" fmla="*/ 2147483647 w 226"/>
                <a:gd name="T15" fmla="*/ 2147483647 h 270"/>
                <a:gd name="T16" fmla="*/ 2147483647 w 226"/>
                <a:gd name="T17" fmla="*/ 2147483647 h 270"/>
                <a:gd name="T18" fmla="*/ 2147483647 w 226"/>
                <a:gd name="T19" fmla="*/ 2147483647 h 270"/>
                <a:gd name="T20" fmla="*/ 2147483647 w 226"/>
                <a:gd name="T21" fmla="*/ 2147483647 h 270"/>
                <a:gd name="T22" fmla="*/ 2147483647 w 226"/>
                <a:gd name="T23" fmla="*/ 2147483647 h 270"/>
                <a:gd name="T24" fmla="*/ 2147483647 w 226"/>
                <a:gd name="T25" fmla="*/ 2147483647 h 270"/>
                <a:gd name="T26" fmla="*/ 2147483647 w 226"/>
                <a:gd name="T27" fmla="*/ 2147483647 h 270"/>
                <a:gd name="T28" fmla="*/ 2147483647 w 226"/>
                <a:gd name="T29" fmla="*/ 2147483647 h 270"/>
                <a:gd name="T30" fmla="*/ 2147483647 w 226"/>
                <a:gd name="T31" fmla="*/ 2147483647 h 270"/>
                <a:gd name="T32" fmla="*/ 2147483647 w 226"/>
                <a:gd name="T33" fmla="*/ 2147483647 h 270"/>
                <a:gd name="T34" fmla="*/ 0 w 226"/>
                <a:gd name="T35" fmla="*/ 2147483647 h 270"/>
                <a:gd name="T36" fmla="*/ 2147483647 w 226"/>
                <a:gd name="T37" fmla="*/ 2147483647 h 270"/>
                <a:gd name="T38" fmla="*/ 2147483647 w 226"/>
                <a:gd name="T39" fmla="*/ 2147483647 h 270"/>
                <a:gd name="T40" fmla="*/ 2147483647 w 226"/>
                <a:gd name="T41" fmla="*/ 2147483647 h 270"/>
                <a:gd name="T42" fmla="*/ 2147483647 w 226"/>
                <a:gd name="T43" fmla="*/ 2147483647 h 270"/>
                <a:gd name="T44" fmla="*/ 2147483647 w 226"/>
                <a:gd name="T45" fmla="*/ 2147483647 h 2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26"/>
                <a:gd name="T70" fmla="*/ 0 h 270"/>
                <a:gd name="T71" fmla="*/ 226 w 226"/>
                <a:gd name="T72" fmla="*/ 270 h 2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26" h="270">
                  <a:moveTo>
                    <a:pt x="5" y="73"/>
                  </a:moveTo>
                  <a:lnTo>
                    <a:pt x="69" y="46"/>
                  </a:lnTo>
                  <a:lnTo>
                    <a:pt x="111" y="48"/>
                  </a:lnTo>
                  <a:lnTo>
                    <a:pt x="111" y="32"/>
                  </a:lnTo>
                  <a:lnTo>
                    <a:pt x="136" y="0"/>
                  </a:lnTo>
                  <a:lnTo>
                    <a:pt x="149" y="21"/>
                  </a:lnTo>
                  <a:lnTo>
                    <a:pt x="154" y="72"/>
                  </a:lnTo>
                  <a:lnTo>
                    <a:pt x="197" y="137"/>
                  </a:lnTo>
                  <a:lnTo>
                    <a:pt x="213" y="139"/>
                  </a:lnTo>
                  <a:lnTo>
                    <a:pt x="226" y="179"/>
                  </a:lnTo>
                  <a:lnTo>
                    <a:pt x="205" y="230"/>
                  </a:lnTo>
                  <a:lnTo>
                    <a:pt x="136" y="249"/>
                  </a:lnTo>
                  <a:lnTo>
                    <a:pt x="138" y="261"/>
                  </a:lnTo>
                  <a:lnTo>
                    <a:pt x="88" y="270"/>
                  </a:lnTo>
                  <a:lnTo>
                    <a:pt x="50" y="230"/>
                  </a:lnTo>
                  <a:lnTo>
                    <a:pt x="20" y="227"/>
                  </a:lnTo>
                  <a:lnTo>
                    <a:pt x="8" y="201"/>
                  </a:lnTo>
                  <a:lnTo>
                    <a:pt x="0" y="168"/>
                  </a:lnTo>
                  <a:lnTo>
                    <a:pt x="32" y="152"/>
                  </a:lnTo>
                  <a:lnTo>
                    <a:pt x="36" y="113"/>
                  </a:lnTo>
                  <a:lnTo>
                    <a:pt x="5" y="73"/>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57" name="Freeform 190"/>
            <p:cNvSpPr>
              <a:spLocks/>
            </p:cNvSpPr>
            <p:nvPr/>
          </p:nvSpPr>
          <p:spPr bwMode="auto">
            <a:xfrm>
              <a:off x="5642474" y="4753348"/>
              <a:ext cx="99636" cy="150760"/>
            </a:xfrm>
            <a:custGeom>
              <a:avLst/>
              <a:gdLst>
                <a:gd name="T0" fmla="*/ 2147483647 w 222"/>
                <a:gd name="T1" fmla="*/ 2147483647 h 336"/>
                <a:gd name="T2" fmla="*/ 2147483647 w 222"/>
                <a:gd name="T3" fmla="*/ 2147483647 h 336"/>
                <a:gd name="T4" fmla="*/ 2147483647 w 222"/>
                <a:gd name="T5" fmla="*/ 2147483647 h 336"/>
                <a:gd name="T6" fmla="*/ 2147483647 w 222"/>
                <a:gd name="T7" fmla="*/ 2147483647 h 336"/>
                <a:gd name="T8" fmla="*/ 2147483647 w 222"/>
                <a:gd name="T9" fmla="*/ 2147483647 h 336"/>
                <a:gd name="T10" fmla="*/ 2147483647 w 222"/>
                <a:gd name="T11" fmla="*/ 2147483647 h 336"/>
                <a:gd name="T12" fmla="*/ 2147483647 w 222"/>
                <a:gd name="T13" fmla="*/ 2147483647 h 336"/>
                <a:gd name="T14" fmla="*/ 2147483647 w 222"/>
                <a:gd name="T15" fmla="*/ 2147483647 h 336"/>
                <a:gd name="T16" fmla="*/ 2147483647 w 222"/>
                <a:gd name="T17" fmla="*/ 2147483647 h 336"/>
                <a:gd name="T18" fmla="*/ 2147483647 w 222"/>
                <a:gd name="T19" fmla="*/ 2147483647 h 336"/>
                <a:gd name="T20" fmla="*/ 2147483647 w 222"/>
                <a:gd name="T21" fmla="*/ 2147483647 h 336"/>
                <a:gd name="T22" fmla="*/ 2147483647 w 222"/>
                <a:gd name="T23" fmla="*/ 2147483647 h 336"/>
                <a:gd name="T24" fmla="*/ 2147483647 w 222"/>
                <a:gd name="T25" fmla="*/ 2147483647 h 336"/>
                <a:gd name="T26" fmla="*/ 2147483647 w 222"/>
                <a:gd name="T27" fmla="*/ 2147483647 h 336"/>
                <a:gd name="T28" fmla="*/ 2147483647 w 222"/>
                <a:gd name="T29" fmla="*/ 2147483647 h 336"/>
                <a:gd name="T30" fmla="*/ 0 w 222"/>
                <a:gd name="T31" fmla="*/ 2147483647 h 336"/>
                <a:gd name="T32" fmla="*/ 2147483647 w 222"/>
                <a:gd name="T33" fmla="*/ 2147483647 h 336"/>
                <a:gd name="T34" fmla="*/ 2147483647 w 222"/>
                <a:gd name="T35" fmla="*/ 2147483647 h 336"/>
                <a:gd name="T36" fmla="*/ 2147483647 w 222"/>
                <a:gd name="T37" fmla="*/ 2147483647 h 336"/>
                <a:gd name="T38" fmla="*/ 2147483647 w 222"/>
                <a:gd name="T39" fmla="*/ 2147483647 h 336"/>
                <a:gd name="T40" fmla="*/ 2147483647 w 222"/>
                <a:gd name="T41" fmla="*/ 0 h 336"/>
                <a:gd name="T42" fmla="*/ 2147483647 w 222"/>
                <a:gd name="T43" fmla="*/ 2147483647 h 336"/>
                <a:gd name="T44" fmla="*/ 2147483647 w 222"/>
                <a:gd name="T45" fmla="*/ 2147483647 h 336"/>
                <a:gd name="T46" fmla="*/ 2147483647 w 222"/>
                <a:gd name="T47" fmla="*/ 2147483647 h 3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22"/>
                <a:gd name="T73" fmla="*/ 0 h 336"/>
                <a:gd name="T74" fmla="*/ 222 w 222"/>
                <a:gd name="T75" fmla="*/ 336 h 3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22" h="336">
                  <a:moveTo>
                    <a:pt x="204" y="21"/>
                  </a:moveTo>
                  <a:lnTo>
                    <a:pt x="220" y="26"/>
                  </a:lnTo>
                  <a:lnTo>
                    <a:pt x="222" y="85"/>
                  </a:lnTo>
                  <a:lnTo>
                    <a:pt x="192" y="123"/>
                  </a:lnTo>
                  <a:lnTo>
                    <a:pt x="190" y="179"/>
                  </a:lnTo>
                  <a:lnTo>
                    <a:pt x="190" y="192"/>
                  </a:lnTo>
                  <a:lnTo>
                    <a:pt x="169" y="181"/>
                  </a:lnTo>
                  <a:lnTo>
                    <a:pt x="116" y="207"/>
                  </a:lnTo>
                  <a:lnTo>
                    <a:pt x="137" y="248"/>
                  </a:lnTo>
                  <a:lnTo>
                    <a:pt x="116" y="251"/>
                  </a:lnTo>
                  <a:lnTo>
                    <a:pt x="110" y="280"/>
                  </a:lnTo>
                  <a:lnTo>
                    <a:pt x="128" y="283"/>
                  </a:lnTo>
                  <a:lnTo>
                    <a:pt x="91" y="336"/>
                  </a:lnTo>
                  <a:lnTo>
                    <a:pt x="41" y="293"/>
                  </a:lnTo>
                  <a:lnTo>
                    <a:pt x="28" y="262"/>
                  </a:lnTo>
                  <a:lnTo>
                    <a:pt x="0" y="203"/>
                  </a:lnTo>
                  <a:lnTo>
                    <a:pt x="20" y="192"/>
                  </a:lnTo>
                  <a:lnTo>
                    <a:pt x="24" y="99"/>
                  </a:lnTo>
                  <a:lnTo>
                    <a:pt x="16" y="66"/>
                  </a:lnTo>
                  <a:lnTo>
                    <a:pt x="35" y="13"/>
                  </a:lnTo>
                  <a:lnTo>
                    <a:pt x="132" y="0"/>
                  </a:lnTo>
                  <a:lnTo>
                    <a:pt x="204" y="21"/>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58" name="Freeform 191"/>
            <p:cNvSpPr>
              <a:spLocks/>
            </p:cNvSpPr>
            <p:nvPr/>
          </p:nvSpPr>
          <p:spPr bwMode="auto">
            <a:xfrm>
              <a:off x="5425248" y="4822895"/>
              <a:ext cx="120730" cy="101853"/>
            </a:xfrm>
            <a:custGeom>
              <a:avLst/>
              <a:gdLst>
                <a:gd name="T0" fmla="*/ 2147483647 w 269"/>
                <a:gd name="T1" fmla="*/ 2147483647 h 227"/>
                <a:gd name="T2" fmla="*/ 2147483647 w 269"/>
                <a:gd name="T3" fmla="*/ 2147483647 h 227"/>
                <a:gd name="T4" fmla="*/ 2147483647 w 269"/>
                <a:gd name="T5" fmla="*/ 2147483647 h 227"/>
                <a:gd name="T6" fmla="*/ 2147483647 w 269"/>
                <a:gd name="T7" fmla="*/ 2147483647 h 227"/>
                <a:gd name="T8" fmla="*/ 2147483647 w 269"/>
                <a:gd name="T9" fmla="*/ 2147483647 h 227"/>
                <a:gd name="T10" fmla="*/ 2147483647 w 269"/>
                <a:gd name="T11" fmla="*/ 0 h 227"/>
                <a:gd name="T12" fmla="*/ 2147483647 w 269"/>
                <a:gd name="T13" fmla="*/ 2147483647 h 227"/>
                <a:gd name="T14" fmla="*/ 0 w 269"/>
                <a:gd name="T15" fmla="*/ 2147483647 h 227"/>
                <a:gd name="T16" fmla="*/ 2147483647 w 269"/>
                <a:gd name="T17" fmla="*/ 2147483647 h 227"/>
                <a:gd name="T18" fmla="*/ 2147483647 w 269"/>
                <a:gd name="T19" fmla="*/ 2147483647 h 227"/>
                <a:gd name="T20" fmla="*/ 2147483647 w 269"/>
                <a:gd name="T21" fmla="*/ 2147483647 h 227"/>
                <a:gd name="T22" fmla="*/ 2147483647 w 269"/>
                <a:gd name="T23" fmla="*/ 2147483647 h 227"/>
                <a:gd name="T24" fmla="*/ 2147483647 w 269"/>
                <a:gd name="T25" fmla="*/ 2147483647 h 227"/>
                <a:gd name="T26" fmla="*/ 2147483647 w 269"/>
                <a:gd name="T27" fmla="*/ 2147483647 h 227"/>
                <a:gd name="T28" fmla="*/ 2147483647 w 269"/>
                <a:gd name="T29" fmla="*/ 2147483647 h 227"/>
                <a:gd name="T30" fmla="*/ 2147483647 w 269"/>
                <a:gd name="T31" fmla="*/ 2147483647 h 227"/>
                <a:gd name="T32" fmla="*/ 2147483647 w 269"/>
                <a:gd name="T33" fmla="*/ 2147483647 h 227"/>
                <a:gd name="T34" fmla="*/ 2147483647 w 269"/>
                <a:gd name="T35" fmla="*/ 2147483647 h 227"/>
                <a:gd name="T36" fmla="*/ 2147483647 w 269"/>
                <a:gd name="T37" fmla="*/ 2147483647 h 227"/>
                <a:gd name="T38" fmla="*/ 2147483647 w 269"/>
                <a:gd name="T39" fmla="*/ 2147483647 h 227"/>
                <a:gd name="T40" fmla="*/ 2147483647 w 269"/>
                <a:gd name="T41" fmla="*/ 2147483647 h 227"/>
                <a:gd name="T42" fmla="*/ 2147483647 w 269"/>
                <a:gd name="T43" fmla="*/ 2147483647 h 227"/>
                <a:gd name="T44" fmla="*/ 2147483647 w 269"/>
                <a:gd name="T45" fmla="*/ 2147483647 h 227"/>
                <a:gd name="T46" fmla="*/ 2147483647 w 269"/>
                <a:gd name="T47" fmla="*/ 2147483647 h 227"/>
                <a:gd name="T48" fmla="*/ 2147483647 w 269"/>
                <a:gd name="T49" fmla="*/ 2147483647 h 227"/>
                <a:gd name="T50" fmla="*/ 2147483647 w 269"/>
                <a:gd name="T51" fmla="*/ 2147483647 h 227"/>
                <a:gd name="T52" fmla="*/ 2147483647 w 269"/>
                <a:gd name="T53" fmla="*/ 2147483647 h 227"/>
                <a:gd name="T54" fmla="*/ 2147483647 w 269"/>
                <a:gd name="T55" fmla="*/ 2147483647 h 227"/>
                <a:gd name="T56" fmla="*/ 2147483647 w 269"/>
                <a:gd name="T57" fmla="*/ 2147483647 h 22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69"/>
                <a:gd name="T88" fmla="*/ 0 h 227"/>
                <a:gd name="T89" fmla="*/ 269 w 269"/>
                <a:gd name="T90" fmla="*/ 227 h 22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69" h="227">
                  <a:moveTo>
                    <a:pt x="128" y="66"/>
                  </a:moveTo>
                  <a:lnTo>
                    <a:pt x="106" y="47"/>
                  </a:lnTo>
                  <a:lnTo>
                    <a:pt x="116" y="34"/>
                  </a:lnTo>
                  <a:lnTo>
                    <a:pt x="90" y="21"/>
                  </a:lnTo>
                  <a:lnTo>
                    <a:pt x="63" y="23"/>
                  </a:lnTo>
                  <a:lnTo>
                    <a:pt x="40" y="0"/>
                  </a:lnTo>
                  <a:lnTo>
                    <a:pt x="16" y="13"/>
                  </a:lnTo>
                  <a:lnTo>
                    <a:pt x="0" y="16"/>
                  </a:lnTo>
                  <a:lnTo>
                    <a:pt x="20" y="103"/>
                  </a:lnTo>
                  <a:lnTo>
                    <a:pt x="13" y="123"/>
                  </a:lnTo>
                  <a:lnTo>
                    <a:pt x="26" y="128"/>
                  </a:lnTo>
                  <a:lnTo>
                    <a:pt x="21" y="146"/>
                  </a:lnTo>
                  <a:lnTo>
                    <a:pt x="13" y="160"/>
                  </a:lnTo>
                  <a:lnTo>
                    <a:pt x="53" y="173"/>
                  </a:lnTo>
                  <a:lnTo>
                    <a:pt x="77" y="202"/>
                  </a:lnTo>
                  <a:lnTo>
                    <a:pt x="85" y="227"/>
                  </a:lnTo>
                  <a:lnTo>
                    <a:pt x="149" y="200"/>
                  </a:lnTo>
                  <a:lnTo>
                    <a:pt x="191" y="202"/>
                  </a:lnTo>
                  <a:lnTo>
                    <a:pt x="191" y="186"/>
                  </a:lnTo>
                  <a:lnTo>
                    <a:pt x="216" y="154"/>
                  </a:lnTo>
                  <a:lnTo>
                    <a:pt x="208" y="122"/>
                  </a:lnTo>
                  <a:lnTo>
                    <a:pt x="240" y="112"/>
                  </a:lnTo>
                  <a:lnTo>
                    <a:pt x="255" y="69"/>
                  </a:lnTo>
                  <a:lnTo>
                    <a:pt x="269" y="64"/>
                  </a:lnTo>
                  <a:lnTo>
                    <a:pt x="258" y="28"/>
                  </a:lnTo>
                  <a:lnTo>
                    <a:pt x="200" y="12"/>
                  </a:lnTo>
                  <a:lnTo>
                    <a:pt x="128" y="66"/>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59" name="Freeform 192"/>
            <p:cNvSpPr>
              <a:spLocks/>
            </p:cNvSpPr>
            <p:nvPr/>
          </p:nvSpPr>
          <p:spPr bwMode="auto">
            <a:xfrm>
              <a:off x="5539695" y="4788795"/>
              <a:ext cx="115345" cy="87495"/>
            </a:xfrm>
            <a:custGeom>
              <a:avLst/>
              <a:gdLst>
                <a:gd name="T0" fmla="*/ 2147483647 w 257"/>
                <a:gd name="T1" fmla="*/ 2147483647 h 195"/>
                <a:gd name="T2" fmla="*/ 2147483647 w 257"/>
                <a:gd name="T3" fmla="*/ 2147483647 h 195"/>
                <a:gd name="T4" fmla="*/ 2147483647 w 257"/>
                <a:gd name="T5" fmla="*/ 2147483647 h 195"/>
                <a:gd name="T6" fmla="*/ 2147483647 w 257"/>
                <a:gd name="T7" fmla="*/ 2147483647 h 195"/>
                <a:gd name="T8" fmla="*/ 2147483647 w 257"/>
                <a:gd name="T9" fmla="*/ 2147483647 h 195"/>
                <a:gd name="T10" fmla="*/ 2147483647 w 257"/>
                <a:gd name="T11" fmla="*/ 2147483647 h 195"/>
                <a:gd name="T12" fmla="*/ 2147483647 w 257"/>
                <a:gd name="T13" fmla="*/ 2147483647 h 195"/>
                <a:gd name="T14" fmla="*/ 2147483647 w 257"/>
                <a:gd name="T15" fmla="*/ 2147483647 h 195"/>
                <a:gd name="T16" fmla="*/ 2147483647 w 257"/>
                <a:gd name="T17" fmla="*/ 2147483647 h 195"/>
                <a:gd name="T18" fmla="*/ 2147483647 w 257"/>
                <a:gd name="T19" fmla="*/ 2147483647 h 195"/>
                <a:gd name="T20" fmla="*/ 0 w 257"/>
                <a:gd name="T21" fmla="*/ 2147483647 h 195"/>
                <a:gd name="T22" fmla="*/ 2147483647 w 257"/>
                <a:gd name="T23" fmla="*/ 2147483647 h 195"/>
                <a:gd name="T24" fmla="*/ 2147483647 w 257"/>
                <a:gd name="T25" fmla="*/ 2147483647 h 195"/>
                <a:gd name="T26" fmla="*/ 2147483647 w 257"/>
                <a:gd name="T27" fmla="*/ 2147483647 h 195"/>
                <a:gd name="T28" fmla="*/ 0 w 257"/>
                <a:gd name="T29" fmla="*/ 2147483647 h 195"/>
                <a:gd name="T30" fmla="*/ 2147483647 w 257"/>
                <a:gd name="T31" fmla="*/ 0 h 195"/>
                <a:gd name="T32" fmla="*/ 2147483647 w 257"/>
                <a:gd name="T33" fmla="*/ 2147483647 h 195"/>
                <a:gd name="T34" fmla="*/ 2147483647 w 257"/>
                <a:gd name="T35" fmla="*/ 2147483647 h 195"/>
                <a:gd name="T36" fmla="*/ 2147483647 w 257"/>
                <a:gd name="T37" fmla="*/ 2147483647 h 195"/>
                <a:gd name="T38" fmla="*/ 2147483647 w 257"/>
                <a:gd name="T39" fmla="*/ 2147483647 h 195"/>
                <a:gd name="T40" fmla="*/ 2147483647 w 257"/>
                <a:gd name="T41" fmla="*/ 2147483647 h 195"/>
                <a:gd name="T42" fmla="*/ 2147483647 w 257"/>
                <a:gd name="T43" fmla="*/ 2147483647 h 195"/>
                <a:gd name="T44" fmla="*/ 2147483647 w 257"/>
                <a:gd name="T45" fmla="*/ 2147483647 h 19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57"/>
                <a:gd name="T70" fmla="*/ 0 h 195"/>
                <a:gd name="T71" fmla="*/ 257 w 257"/>
                <a:gd name="T72" fmla="*/ 195 h 19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57" h="195">
                  <a:moveTo>
                    <a:pt x="253" y="20"/>
                  </a:moveTo>
                  <a:lnTo>
                    <a:pt x="249" y="113"/>
                  </a:lnTo>
                  <a:lnTo>
                    <a:pt x="229" y="124"/>
                  </a:lnTo>
                  <a:lnTo>
                    <a:pt x="257" y="183"/>
                  </a:lnTo>
                  <a:lnTo>
                    <a:pt x="190" y="195"/>
                  </a:lnTo>
                  <a:lnTo>
                    <a:pt x="160" y="187"/>
                  </a:lnTo>
                  <a:lnTo>
                    <a:pt x="110" y="167"/>
                  </a:lnTo>
                  <a:lnTo>
                    <a:pt x="64" y="159"/>
                  </a:lnTo>
                  <a:lnTo>
                    <a:pt x="35" y="167"/>
                  </a:lnTo>
                  <a:lnTo>
                    <a:pt x="6" y="163"/>
                  </a:lnTo>
                  <a:lnTo>
                    <a:pt x="0" y="145"/>
                  </a:lnTo>
                  <a:lnTo>
                    <a:pt x="14" y="140"/>
                  </a:lnTo>
                  <a:lnTo>
                    <a:pt x="3" y="104"/>
                  </a:lnTo>
                  <a:lnTo>
                    <a:pt x="8" y="81"/>
                  </a:lnTo>
                  <a:lnTo>
                    <a:pt x="0" y="22"/>
                  </a:lnTo>
                  <a:lnTo>
                    <a:pt x="11" y="0"/>
                  </a:lnTo>
                  <a:lnTo>
                    <a:pt x="27" y="19"/>
                  </a:lnTo>
                  <a:lnTo>
                    <a:pt x="99" y="24"/>
                  </a:lnTo>
                  <a:lnTo>
                    <a:pt x="171" y="52"/>
                  </a:lnTo>
                  <a:lnTo>
                    <a:pt x="214" y="24"/>
                  </a:lnTo>
                  <a:lnTo>
                    <a:pt x="253" y="20"/>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60" name="Freeform 193"/>
            <p:cNvSpPr>
              <a:spLocks/>
            </p:cNvSpPr>
            <p:nvPr/>
          </p:nvSpPr>
          <p:spPr bwMode="auto">
            <a:xfrm>
              <a:off x="5673890" y="5443884"/>
              <a:ext cx="140927" cy="122493"/>
            </a:xfrm>
            <a:custGeom>
              <a:avLst/>
              <a:gdLst>
                <a:gd name="T0" fmla="*/ 2147483647 w 314"/>
                <a:gd name="T1" fmla="*/ 2147483647 h 273"/>
                <a:gd name="T2" fmla="*/ 2147483647 w 314"/>
                <a:gd name="T3" fmla="*/ 2147483647 h 273"/>
                <a:gd name="T4" fmla="*/ 2147483647 w 314"/>
                <a:gd name="T5" fmla="*/ 2147483647 h 273"/>
                <a:gd name="T6" fmla="*/ 2147483647 w 314"/>
                <a:gd name="T7" fmla="*/ 2147483647 h 273"/>
                <a:gd name="T8" fmla="*/ 2147483647 w 314"/>
                <a:gd name="T9" fmla="*/ 2147483647 h 273"/>
                <a:gd name="T10" fmla="*/ 2147483647 w 314"/>
                <a:gd name="T11" fmla="*/ 2147483647 h 273"/>
                <a:gd name="T12" fmla="*/ 2147483647 w 314"/>
                <a:gd name="T13" fmla="*/ 2147483647 h 273"/>
                <a:gd name="T14" fmla="*/ 2147483647 w 314"/>
                <a:gd name="T15" fmla="*/ 2147483647 h 273"/>
                <a:gd name="T16" fmla="*/ 2147483647 w 314"/>
                <a:gd name="T17" fmla="*/ 2147483647 h 273"/>
                <a:gd name="T18" fmla="*/ 2147483647 w 314"/>
                <a:gd name="T19" fmla="*/ 2147483647 h 273"/>
                <a:gd name="T20" fmla="*/ 2147483647 w 314"/>
                <a:gd name="T21" fmla="*/ 2147483647 h 273"/>
                <a:gd name="T22" fmla="*/ 2147483647 w 314"/>
                <a:gd name="T23" fmla="*/ 2147483647 h 273"/>
                <a:gd name="T24" fmla="*/ 2147483647 w 314"/>
                <a:gd name="T25" fmla="*/ 2147483647 h 273"/>
                <a:gd name="T26" fmla="*/ 2147483647 w 314"/>
                <a:gd name="T27" fmla="*/ 2147483647 h 273"/>
                <a:gd name="T28" fmla="*/ 2147483647 w 314"/>
                <a:gd name="T29" fmla="*/ 2147483647 h 273"/>
                <a:gd name="T30" fmla="*/ 2147483647 w 314"/>
                <a:gd name="T31" fmla="*/ 2147483647 h 273"/>
                <a:gd name="T32" fmla="*/ 2147483647 w 314"/>
                <a:gd name="T33" fmla="*/ 2147483647 h 273"/>
                <a:gd name="T34" fmla="*/ 2147483647 w 314"/>
                <a:gd name="T35" fmla="*/ 2147483647 h 273"/>
                <a:gd name="T36" fmla="*/ 2147483647 w 314"/>
                <a:gd name="T37" fmla="*/ 2147483647 h 273"/>
                <a:gd name="T38" fmla="*/ 2147483647 w 314"/>
                <a:gd name="T39" fmla="*/ 2147483647 h 273"/>
                <a:gd name="T40" fmla="*/ 0 w 314"/>
                <a:gd name="T41" fmla="*/ 2147483647 h 273"/>
                <a:gd name="T42" fmla="*/ 2147483647 w 314"/>
                <a:gd name="T43" fmla="*/ 2147483647 h 273"/>
                <a:gd name="T44" fmla="*/ 2147483647 w 314"/>
                <a:gd name="T45" fmla="*/ 2147483647 h 273"/>
                <a:gd name="T46" fmla="*/ 2147483647 w 314"/>
                <a:gd name="T47" fmla="*/ 2147483647 h 273"/>
                <a:gd name="T48" fmla="*/ 2147483647 w 314"/>
                <a:gd name="T49" fmla="*/ 2147483647 h 273"/>
                <a:gd name="T50" fmla="*/ 2147483647 w 314"/>
                <a:gd name="T51" fmla="*/ 2147483647 h 273"/>
                <a:gd name="T52" fmla="*/ 2147483647 w 314"/>
                <a:gd name="T53" fmla="*/ 2147483647 h 273"/>
                <a:gd name="T54" fmla="*/ 2147483647 w 314"/>
                <a:gd name="T55" fmla="*/ 2147483647 h 273"/>
                <a:gd name="T56" fmla="*/ 2147483647 w 314"/>
                <a:gd name="T57" fmla="*/ 0 h 273"/>
                <a:gd name="T58" fmla="*/ 2147483647 w 314"/>
                <a:gd name="T59" fmla="*/ 2147483647 h 273"/>
                <a:gd name="T60" fmla="*/ 2147483647 w 314"/>
                <a:gd name="T61" fmla="*/ 2147483647 h 273"/>
                <a:gd name="T62" fmla="*/ 2147483647 w 314"/>
                <a:gd name="T63" fmla="*/ 2147483647 h 273"/>
                <a:gd name="T64" fmla="*/ 2147483647 w 314"/>
                <a:gd name="T65" fmla="*/ 2147483647 h 273"/>
                <a:gd name="T66" fmla="*/ 2147483647 w 314"/>
                <a:gd name="T67" fmla="*/ 2147483647 h 273"/>
                <a:gd name="T68" fmla="*/ 2147483647 w 314"/>
                <a:gd name="T69" fmla="*/ 2147483647 h 273"/>
                <a:gd name="T70" fmla="*/ 2147483647 w 314"/>
                <a:gd name="T71" fmla="*/ 2147483647 h 273"/>
                <a:gd name="T72" fmla="*/ 2147483647 w 314"/>
                <a:gd name="T73" fmla="*/ 2147483647 h 273"/>
                <a:gd name="T74" fmla="*/ 2147483647 w 314"/>
                <a:gd name="T75" fmla="*/ 2147483647 h 273"/>
                <a:gd name="T76" fmla="*/ 2147483647 w 314"/>
                <a:gd name="T77" fmla="*/ 2147483647 h 273"/>
                <a:gd name="T78" fmla="*/ 2147483647 w 314"/>
                <a:gd name="T79" fmla="*/ 2147483647 h 273"/>
                <a:gd name="T80" fmla="*/ 2147483647 w 314"/>
                <a:gd name="T81" fmla="*/ 2147483647 h 273"/>
                <a:gd name="T82" fmla="*/ 2147483647 w 314"/>
                <a:gd name="T83" fmla="*/ 2147483647 h 273"/>
                <a:gd name="T84" fmla="*/ 2147483647 w 314"/>
                <a:gd name="T85" fmla="*/ 2147483647 h 273"/>
                <a:gd name="T86" fmla="*/ 2147483647 w 314"/>
                <a:gd name="T87" fmla="*/ 2147483647 h 273"/>
                <a:gd name="T88" fmla="*/ 2147483647 w 314"/>
                <a:gd name="T89" fmla="*/ 2147483647 h 27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14"/>
                <a:gd name="T136" fmla="*/ 0 h 273"/>
                <a:gd name="T137" fmla="*/ 314 w 314"/>
                <a:gd name="T138" fmla="*/ 273 h 27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14" h="273">
                  <a:moveTo>
                    <a:pt x="251" y="204"/>
                  </a:moveTo>
                  <a:lnTo>
                    <a:pt x="243" y="208"/>
                  </a:lnTo>
                  <a:lnTo>
                    <a:pt x="232" y="227"/>
                  </a:lnTo>
                  <a:lnTo>
                    <a:pt x="242" y="235"/>
                  </a:lnTo>
                  <a:lnTo>
                    <a:pt x="195" y="264"/>
                  </a:lnTo>
                  <a:lnTo>
                    <a:pt x="194" y="273"/>
                  </a:lnTo>
                  <a:lnTo>
                    <a:pt x="176" y="268"/>
                  </a:lnTo>
                  <a:lnTo>
                    <a:pt x="171" y="262"/>
                  </a:lnTo>
                  <a:lnTo>
                    <a:pt x="174" y="256"/>
                  </a:lnTo>
                  <a:lnTo>
                    <a:pt x="173" y="251"/>
                  </a:lnTo>
                  <a:lnTo>
                    <a:pt x="165" y="248"/>
                  </a:lnTo>
                  <a:lnTo>
                    <a:pt x="186" y="224"/>
                  </a:lnTo>
                  <a:lnTo>
                    <a:pt x="176" y="201"/>
                  </a:lnTo>
                  <a:lnTo>
                    <a:pt x="128" y="160"/>
                  </a:lnTo>
                  <a:lnTo>
                    <a:pt x="104" y="160"/>
                  </a:lnTo>
                  <a:lnTo>
                    <a:pt x="112" y="144"/>
                  </a:lnTo>
                  <a:lnTo>
                    <a:pt x="94" y="132"/>
                  </a:lnTo>
                  <a:lnTo>
                    <a:pt x="56" y="166"/>
                  </a:lnTo>
                  <a:lnTo>
                    <a:pt x="13" y="148"/>
                  </a:lnTo>
                  <a:lnTo>
                    <a:pt x="37" y="121"/>
                  </a:lnTo>
                  <a:lnTo>
                    <a:pt x="0" y="105"/>
                  </a:lnTo>
                  <a:lnTo>
                    <a:pt x="18" y="78"/>
                  </a:lnTo>
                  <a:lnTo>
                    <a:pt x="37" y="91"/>
                  </a:lnTo>
                  <a:lnTo>
                    <a:pt x="69" y="94"/>
                  </a:lnTo>
                  <a:lnTo>
                    <a:pt x="74" y="76"/>
                  </a:lnTo>
                  <a:lnTo>
                    <a:pt x="118" y="92"/>
                  </a:lnTo>
                  <a:lnTo>
                    <a:pt x="134" y="62"/>
                  </a:lnTo>
                  <a:lnTo>
                    <a:pt x="123" y="19"/>
                  </a:lnTo>
                  <a:lnTo>
                    <a:pt x="144" y="0"/>
                  </a:lnTo>
                  <a:lnTo>
                    <a:pt x="157" y="30"/>
                  </a:lnTo>
                  <a:lnTo>
                    <a:pt x="195" y="51"/>
                  </a:lnTo>
                  <a:lnTo>
                    <a:pt x="206" y="33"/>
                  </a:lnTo>
                  <a:lnTo>
                    <a:pt x="245" y="33"/>
                  </a:lnTo>
                  <a:lnTo>
                    <a:pt x="272" y="49"/>
                  </a:lnTo>
                  <a:lnTo>
                    <a:pt x="286" y="73"/>
                  </a:lnTo>
                  <a:lnTo>
                    <a:pt x="285" y="91"/>
                  </a:lnTo>
                  <a:lnTo>
                    <a:pt x="314" y="121"/>
                  </a:lnTo>
                  <a:lnTo>
                    <a:pt x="293" y="144"/>
                  </a:lnTo>
                  <a:lnTo>
                    <a:pt x="275" y="158"/>
                  </a:lnTo>
                  <a:lnTo>
                    <a:pt x="277" y="179"/>
                  </a:lnTo>
                  <a:lnTo>
                    <a:pt x="267" y="198"/>
                  </a:lnTo>
                  <a:lnTo>
                    <a:pt x="272" y="209"/>
                  </a:lnTo>
                  <a:lnTo>
                    <a:pt x="251" y="204"/>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61" name="Freeform 194"/>
            <p:cNvSpPr>
              <a:spLocks/>
            </p:cNvSpPr>
            <p:nvPr/>
          </p:nvSpPr>
          <p:spPr bwMode="auto">
            <a:xfrm>
              <a:off x="5494365" y="5285048"/>
              <a:ext cx="110407" cy="100507"/>
            </a:xfrm>
            <a:custGeom>
              <a:avLst/>
              <a:gdLst>
                <a:gd name="T0" fmla="*/ 2147483647 w 246"/>
                <a:gd name="T1" fmla="*/ 2147483647 h 224"/>
                <a:gd name="T2" fmla="*/ 2147483647 w 246"/>
                <a:gd name="T3" fmla="*/ 2147483647 h 224"/>
                <a:gd name="T4" fmla="*/ 2147483647 w 246"/>
                <a:gd name="T5" fmla="*/ 2147483647 h 224"/>
                <a:gd name="T6" fmla="*/ 2147483647 w 246"/>
                <a:gd name="T7" fmla="*/ 2147483647 h 224"/>
                <a:gd name="T8" fmla="*/ 0 w 246"/>
                <a:gd name="T9" fmla="*/ 2147483647 h 224"/>
                <a:gd name="T10" fmla="*/ 2147483647 w 246"/>
                <a:gd name="T11" fmla="*/ 2147483647 h 224"/>
                <a:gd name="T12" fmla="*/ 2147483647 w 246"/>
                <a:gd name="T13" fmla="*/ 2147483647 h 224"/>
                <a:gd name="T14" fmla="*/ 2147483647 w 246"/>
                <a:gd name="T15" fmla="*/ 2147483647 h 224"/>
                <a:gd name="T16" fmla="*/ 2147483647 w 246"/>
                <a:gd name="T17" fmla="*/ 0 h 224"/>
                <a:gd name="T18" fmla="*/ 2147483647 w 246"/>
                <a:gd name="T19" fmla="*/ 2147483647 h 224"/>
                <a:gd name="T20" fmla="*/ 2147483647 w 246"/>
                <a:gd name="T21" fmla="*/ 2147483647 h 224"/>
                <a:gd name="T22" fmla="*/ 2147483647 w 246"/>
                <a:gd name="T23" fmla="*/ 2147483647 h 224"/>
                <a:gd name="T24" fmla="*/ 2147483647 w 246"/>
                <a:gd name="T25" fmla="*/ 2147483647 h 224"/>
                <a:gd name="T26" fmla="*/ 2147483647 w 246"/>
                <a:gd name="T27" fmla="*/ 2147483647 h 224"/>
                <a:gd name="T28" fmla="*/ 2147483647 w 246"/>
                <a:gd name="T29" fmla="*/ 2147483647 h 224"/>
                <a:gd name="T30" fmla="*/ 2147483647 w 246"/>
                <a:gd name="T31" fmla="*/ 2147483647 h 224"/>
                <a:gd name="T32" fmla="*/ 2147483647 w 246"/>
                <a:gd name="T33" fmla="*/ 2147483647 h 224"/>
                <a:gd name="T34" fmla="*/ 2147483647 w 246"/>
                <a:gd name="T35" fmla="*/ 2147483647 h 224"/>
                <a:gd name="T36" fmla="*/ 2147483647 w 246"/>
                <a:gd name="T37" fmla="*/ 2147483647 h 224"/>
                <a:gd name="T38" fmla="*/ 2147483647 w 246"/>
                <a:gd name="T39" fmla="*/ 2147483647 h 224"/>
                <a:gd name="T40" fmla="*/ 2147483647 w 246"/>
                <a:gd name="T41" fmla="*/ 2147483647 h 224"/>
                <a:gd name="T42" fmla="*/ 2147483647 w 246"/>
                <a:gd name="T43" fmla="*/ 2147483647 h 224"/>
                <a:gd name="T44" fmla="*/ 2147483647 w 246"/>
                <a:gd name="T45" fmla="*/ 2147483647 h 22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46"/>
                <a:gd name="T70" fmla="*/ 0 h 224"/>
                <a:gd name="T71" fmla="*/ 246 w 246"/>
                <a:gd name="T72" fmla="*/ 224 h 22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46" h="224">
                  <a:moveTo>
                    <a:pt x="74" y="195"/>
                  </a:moveTo>
                  <a:lnTo>
                    <a:pt x="35" y="200"/>
                  </a:lnTo>
                  <a:lnTo>
                    <a:pt x="27" y="171"/>
                  </a:lnTo>
                  <a:lnTo>
                    <a:pt x="3" y="162"/>
                  </a:lnTo>
                  <a:lnTo>
                    <a:pt x="0" y="125"/>
                  </a:lnTo>
                  <a:lnTo>
                    <a:pt x="14" y="104"/>
                  </a:lnTo>
                  <a:lnTo>
                    <a:pt x="3" y="83"/>
                  </a:lnTo>
                  <a:lnTo>
                    <a:pt x="126" y="18"/>
                  </a:lnTo>
                  <a:lnTo>
                    <a:pt x="158" y="0"/>
                  </a:lnTo>
                  <a:lnTo>
                    <a:pt x="203" y="23"/>
                  </a:lnTo>
                  <a:lnTo>
                    <a:pt x="245" y="8"/>
                  </a:lnTo>
                  <a:lnTo>
                    <a:pt x="246" y="79"/>
                  </a:lnTo>
                  <a:lnTo>
                    <a:pt x="246" y="104"/>
                  </a:lnTo>
                  <a:lnTo>
                    <a:pt x="224" y="99"/>
                  </a:lnTo>
                  <a:lnTo>
                    <a:pt x="186" y="151"/>
                  </a:lnTo>
                  <a:lnTo>
                    <a:pt x="192" y="163"/>
                  </a:lnTo>
                  <a:lnTo>
                    <a:pt x="168" y="195"/>
                  </a:lnTo>
                  <a:lnTo>
                    <a:pt x="178" y="211"/>
                  </a:lnTo>
                  <a:lnTo>
                    <a:pt x="160" y="213"/>
                  </a:lnTo>
                  <a:lnTo>
                    <a:pt x="102" y="224"/>
                  </a:lnTo>
                  <a:lnTo>
                    <a:pt x="74" y="195"/>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62" name="Freeform 195"/>
            <p:cNvSpPr>
              <a:spLocks/>
            </p:cNvSpPr>
            <p:nvPr/>
          </p:nvSpPr>
          <p:spPr bwMode="auto">
            <a:xfrm>
              <a:off x="5273101" y="5300751"/>
              <a:ext cx="137785" cy="173195"/>
            </a:xfrm>
            <a:custGeom>
              <a:avLst/>
              <a:gdLst>
                <a:gd name="T0" fmla="*/ 2147483647 w 307"/>
                <a:gd name="T1" fmla="*/ 2147483647 h 386"/>
                <a:gd name="T2" fmla="*/ 2147483647 w 307"/>
                <a:gd name="T3" fmla="*/ 2147483647 h 386"/>
                <a:gd name="T4" fmla="*/ 2147483647 w 307"/>
                <a:gd name="T5" fmla="*/ 2147483647 h 386"/>
                <a:gd name="T6" fmla="*/ 2147483647 w 307"/>
                <a:gd name="T7" fmla="*/ 0 h 386"/>
                <a:gd name="T8" fmla="*/ 2147483647 w 307"/>
                <a:gd name="T9" fmla="*/ 2147483647 h 386"/>
                <a:gd name="T10" fmla="*/ 2147483647 w 307"/>
                <a:gd name="T11" fmla="*/ 2147483647 h 386"/>
                <a:gd name="T12" fmla="*/ 2147483647 w 307"/>
                <a:gd name="T13" fmla="*/ 2147483647 h 386"/>
                <a:gd name="T14" fmla="*/ 2147483647 w 307"/>
                <a:gd name="T15" fmla="*/ 2147483647 h 386"/>
                <a:gd name="T16" fmla="*/ 2147483647 w 307"/>
                <a:gd name="T17" fmla="*/ 2147483647 h 386"/>
                <a:gd name="T18" fmla="*/ 2147483647 w 307"/>
                <a:gd name="T19" fmla="*/ 2147483647 h 386"/>
                <a:gd name="T20" fmla="*/ 2147483647 w 307"/>
                <a:gd name="T21" fmla="*/ 2147483647 h 386"/>
                <a:gd name="T22" fmla="*/ 0 w 307"/>
                <a:gd name="T23" fmla="*/ 2147483647 h 386"/>
                <a:gd name="T24" fmla="*/ 0 w 307"/>
                <a:gd name="T25" fmla="*/ 2147483647 h 386"/>
                <a:gd name="T26" fmla="*/ 2147483647 w 307"/>
                <a:gd name="T27" fmla="*/ 2147483647 h 386"/>
                <a:gd name="T28" fmla="*/ 2147483647 w 307"/>
                <a:gd name="T29" fmla="*/ 2147483647 h 386"/>
                <a:gd name="T30" fmla="*/ 2147483647 w 307"/>
                <a:gd name="T31" fmla="*/ 2147483647 h 386"/>
                <a:gd name="T32" fmla="*/ 2147483647 w 307"/>
                <a:gd name="T33" fmla="*/ 2147483647 h 386"/>
                <a:gd name="T34" fmla="*/ 2147483647 w 307"/>
                <a:gd name="T35" fmla="*/ 2147483647 h 386"/>
                <a:gd name="T36" fmla="*/ 2147483647 w 307"/>
                <a:gd name="T37" fmla="*/ 2147483647 h 386"/>
                <a:gd name="T38" fmla="*/ 2147483647 w 307"/>
                <a:gd name="T39" fmla="*/ 2147483647 h 386"/>
                <a:gd name="T40" fmla="*/ 2147483647 w 307"/>
                <a:gd name="T41" fmla="*/ 2147483647 h 386"/>
                <a:gd name="T42" fmla="*/ 2147483647 w 307"/>
                <a:gd name="T43" fmla="*/ 2147483647 h 386"/>
                <a:gd name="T44" fmla="*/ 2147483647 w 307"/>
                <a:gd name="T45" fmla="*/ 2147483647 h 386"/>
                <a:gd name="T46" fmla="*/ 2147483647 w 307"/>
                <a:gd name="T47" fmla="*/ 2147483647 h 386"/>
                <a:gd name="T48" fmla="*/ 2147483647 w 307"/>
                <a:gd name="T49" fmla="*/ 2147483647 h 386"/>
                <a:gd name="T50" fmla="*/ 2147483647 w 307"/>
                <a:gd name="T51" fmla="*/ 2147483647 h 386"/>
                <a:gd name="T52" fmla="*/ 2147483647 w 307"/>
                <a:gd name="T53" fmla="*/ 2147483647 h 386"/>
                <a:gd name="T54" fmla="*/ 2147483647 w 307"/>
                <a:gd name="T55" fmla="*/ 2147483647 h 386"/>
                <a:gd name="T56" fmla="*/ 2147483647 w 307"/>
                <a:gd name="T57" fmla="*/ 2147483647 h 386"/>
                <a:gd name="T58" fmla="*/ 2147483647 w 307"/>
                <a:gd name="T59" fmla="*/ 2147483647 h 386"/>
                <a:gd name="T60" fmla="*/ 2147483647 w 307"/>
                <a:gd name="T61" fmla="*/ 2147483647 h 386"/>
                <a:gd name="T62" fmla="*/ 2147483647 w 307"/>
                <a:gd name="T63" fmla="*/ 2147483647 h 386"/>
                <a:gd name="T64" fmla="*/ 2147483647 w 307"/>
                <a:gd name="T65" fmla="*/ 2147483647 h 386"/>
                <a:gd name="T66" fmla="*/ 2147483647 w 307"/>
                <a:gd name="T67" fmla="*/ 2147483647 h 386"/>
                <a:gd name="T68" fmla="*/ 2147483647 w 307"/>
                <a:gd name="T69" fmla="*/ 2147483647 h 386"/>
                <a:gd name="T70" fmla="*/ 2147483647 w 307"/>
                <a:gd name="T71" fmla="*/ 2147483647 h 386"/>
                <a:gd name="T72" fmla="*/ 2147483647 w 307"/>
                <a:gd name="T73" fmla="*/ 2147483647 h 386"/>
                <a:gd name="T74" fmla="*/ 2147483647 w 307"/>
                <a:gd name="T75" fmla="*/ 2147483647 h 386"/>
                <a:gd name="T76" fmla="*/ 2147483647 w 307"/>
                <a:gd name="T77" fmla="*/ 2147483647 h 386"/>
                <a:gd name="T78" fmla="*/ 2147483647 w 307"/>
                <a:gd name="T79" fmla="*/ 2147483647 h 386"/>
                <a:gd name="T80" fmla="*/ 2147483647 w 307"/>
                <a:gd name="T81" fmla="*/ 2147483647 h 38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07"/>
                <a:gd name="T124" fmla="*/ 0 h 386"/>
                <a:gd name="T125" fmla="*/ 307 w 307"/>
                <a:gd name="T126" fmla="*/ 386 h 38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07" h="386">
                  <a:moveTo>
                    <a:pt x="119" y="136"/>
                  </a:moveTo>
                  <a:lnTo>
                    <a:pt x="100" y="66"/>
                  </a:lnTo>
                  <a:lnTo>
                    <a:pt x="53" y="20"/>
                  </a:lnTo>
                  <a:lnTo>
                    <a:pt x="50" y="0"/>
                  </a:lnTo>
                  <a:lnTo>
                    <a:pt x="32" y="24"/>
                  </a:lnTo>
                  <a:lnTo>
                    <a:pt x="28" y="85"/>
                  </a:lnTo>
                  <a:lnTo>
                    <a:pt x="2" y="252"/>
                  </a:lnTo>
                  <a:lnTo>
                    <a:pt x="23" y="220"/>
                  </a:lnTo>
                  <a:lnTo>
                    <a:pt x="42" y="239"/>
                  </a:lnTo>
                  <a:lnTo>
                    <a:pt x="52" y="256"/>
                  </a:lnTo>
                  <a:lnTo>
                    <a:pt x="15" y="252"/>
                  </a:lnTo>
                  <a:lnTo>
                    <a:pt x="0" y="284"/>
                  </a:lnTo>
                  <a:lnTo>
                    <a:pt x="0" y="304"/>
                  </a:lnTo>
                  <a:lnTo>
                    <a:pt x="52" y="290"/>
                  </a:lnTo>
                  <a:lnTo>
                    <a:pt x="48" y="317"/>
                  </a:lnTo>
                  <a:lnTo>
                    <a:pt x="116" y="315"/>
                  </a:lnTo>
                  <a:lnTo>
                    <a:pt x="170" y="362"/>
                  </a:lnTo>
                  <a:lnTo>
                    <a:pt x="167" y="381"/>
                  </a:lnTo>
                  <a:lnTo>
                    <a:pt x="199" y="386"/>
                  </a:lnTo>
                  <a:lnTo>
                    <a:pt x="202" y="365"/>
                  </a:lnTo>
                  <a:lnTo>
                    <a:pt x="220" y="379"/>
                  </a:lnTo>
                  <a:lnTo>
                    <a:pt x="239" y="365"/>
                  </a:lnTo>
                  <a:lnTo>
                    <a:pt x="229" y="344"/>
                  </a:lnTo>
                  <a:lnTo>
                    <a:pt x="247" y="339"/>
                  </a:lnTo>
                  <a:lnTo>
                    <a:pt x="244" y="303"/>
                  </a:lnTo>
                  <a:lnTo>
                    <a:pt x="285" y="264"/>
                  </a:lnTo>
                  <a:lnTo>
                    <a:pt x="268" y="248"/>
                  </a:lnTo>
                  <a:lnTo>
                    <a:pt x="307" y="232"/>
                  </a:lnTo>
                  <a:lnTo>
                    <a:pt x="304" y="200"/>
                  </a:lnTo>
                  <a:lnTo>
                    <a:pt x="285" y="216"/>
                  </a:lnTo>
                  <a:lnTo>
                    <a:pt x="248" y="210"/>
                  </a:lnTo>
                  <a:lnTo>
                    <a:pt x="266" y="138"/>
                  </a:lnTo>
                  <a:lnTo>
                    <a:pt x="245" y="133"/>
                  </a:lnTo>
                  <a:lnTo>
                    <a:pt x="220" y="140"/>
                  </a:lnTo>
                  <a:lnTo>
                    <a:pt x="176" y="116"/>
                  </a:lnTo>
                  <a:lnTo>
                    <a:pt x="172" y="87"/>
                  </a:lnTo>
                  <a:lnTo>
                    <a:pt x="116" y="69"/>
                  </a:lnTo>
                  <a:lnTo>
                    <a:pt x="127" y="148"/>
                  </a:lnTo>
                  <a:lnTo>
                    <a:pt x="119" y="136"/>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63" name="Freeform 196"/>
            <p:cNvSpPr>
              <a:spLocks/>
            </p:cNvSpPr>
            <p:nvPr/>
          </p:nvSpPr>
          <p:spPr bwMode="auto">
            <a:xfrm>
              <a:off x="5351643" y="5234794"/>
              <a:ext cx="118935" cy="114417"/>
            </a:xfrm>
            <a:custGeom>
              <a:avLst/>
              <a:gdLst>
                <a:gd name="T0" fmla="*/ 2147483647 w 265"/>
                <a:gd name="T1" fmla="*/ 2147483647 h 255"/>
                <a:gd name="T2" fmla="*/ 2147483647 w 265"/>
                <a:gd name="T3" fmla="*/ 2147483647 h 255"/>
                <a:gd name="T4" fmla="*/ 0 w 265"/>
                <a:gd name="T5" fmla="*/ 2147483647 h 255"/>
                <a:gd name="T6" fmla="*/ 2147483647 w 265"/>
                <a:gd name="T7" fmla="*/ 2147483647 h 255"/>
                <a:gd name="T8" fmla="*/ 2147483647 w 265"/>
                <a:gd name="T9" fmla="*/ 2147483647 h 255"/>
                <a:gd name="T10" fmla="*/ 2147483647 w 265"/>
                <a:gd name="T11" fmla="*/ 2147483647 h 255"/>
                <a:gd name="T12" fmla="*/ 2147483647 w 265"/>
                <a:gd name="T13" fmla="*/ 2147483647 h 255"/>
                <a:gd name="T14" fmla="*/ 2147483647 w 265"/>
                <a:gd name="T15" fmla="*/ 2147483647 h 255"/>
                <a:gd name="T16" fmla="*/ 2147483647 w 265"/>
                <a:gd name="T17" fmla="*/ 2147483647 h 255"/>
                <a:gd name="T18" fmla="*/ 2147483647 w 265"/>
                <a:gd name="T19" fmla="*/ 2147483647 h 255"/>
                <a:gd name="T20" fmla="*/ 2147483647 w 265"/>
                <a:gd name="T21" fmla="*/ 2147483647 h 255"/>
                <a:gd name="T22" fmla="*/ 2147483647 w 265"/>
                <a:gd name="T23" fmla="*/ 0 h 255"/>
                <a:gd name="T24" fmla="*/ 2147483647 w 265"/>
                <a:gd name="T25" fmla="*/ 2147483647 h 255"/>
                <a:gd name="T26" fmla="*/ 2147483647 w 265"/>
                <a:gd name="T27" fmla="*/ 2147483647 h 255"/>
                <a:gd name="T28" fmla="*/ 2147483647 w 265"/>
                <a:gd name="T29" fmla="*/ 2147483647 h 255"/>
                <a:gd name="T30" fmla="*/ 2147483647 w 265"/>
                <a:gd name="T31" fmla="*/ 2147483647 h 255"/>
                <a:gd name="T32" fmla="*/ 2147483647 w 265"/>
                <a:gd name="T33" fmla="*/ 2147483647 h 255"/>
                <a:gd name="T34" fmla="*/ 2147483647 w 265"/>
                <a:gd name="T35" fmla="*/ 2147483647 h 255"/>
                <a:gd name="T36" fmla="*/ 2147483647 w 265"/>
                <a:gd name="T37" fmla="*/ 2147483647 h 255"/>
                <a:gd name="T38" fmla="*/ 2147483647 w 265"/>
                <a:gd name="T39" fmla="*/ 2147483647 h 255"/>
                <a:gd name="T40" fmla="*/ 2147483647 w 265"/>
                <a:gd name="T41" fmla="*/ 2147483647 h 255"/>
                <a:gd name="T42" fmla="*/ 2147483647 w 265"/>
                <a:gd name="T43" fmla="*/ 2147483647 h 255"/>
                <a:gd name="T44" fmla="*/ 2147483647 w 265"/>
                <a:gd name="T45" fmla="*/ 2147483647 h 255"/>
                <a:gd name="T46" fmla="*/ 2147483647 w 265"/>
                <a:gd name="T47" fmla="*/ 2147483647 h 255"/>
                <a:gd name="T48" fmla="*/ 2147483647 w 265"/>
                <a:gd name="T49" fmla="*/ 2147483647 h 255"/>
                <a:gd name="T50" fmla="*/ 2147483647 w 265"/>
                <a:gd name="T51" fmla="*/ 2147483647 h 255"/>
                <a:gd name="T52" fmla="*/ 2147483647 w 265"/>
                <a:gd name="T53" fmla="*/ 2147483647 h 25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65"/>
                <a:gd name="T82" fmla="*/ 0 h 255"/>
                <a:gd name="T83" fmla="*/ 265 w 265"/>
                <a:gd name="T84" fmla="*/ 255 h 25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65" h="255">
                  <a:moveTo>
                    <a:pt x="32" y="171"/>
                  </a:moveTo>
                  <a:lnTo>
                    <a:pt x="5" y="136"/>
                  </a:lnTo>
                  <a:lnTo>
                    <a:pt x="0" y="99"/>
                  </a:lnTo>
                  <a:lnTo>
                    <a:pt x="29" y="90"/>
                  </a:lnTo>
                  <a:lnTo>
                    <a:pt x="54" y="95"/>
                  </a:lnTo>
                  <a:lnTo>
                    <a:pt x="65" y="47"/>
                  </a:lnTo>
                  <a:lnTo>
                    <a:pt x="100" y="12"/>
                  </a:lnTo>
                  <a:lnTo>
                    <a:pt x="121" y="16"/>
                  </a:lnTo>
                  <a:lnTo>
                    <a:pt x="171" y="27"/>
                  </a:lnTo>
                  <a:lnTo>
                    <a:pt x="177" y="4"/>
                  </a:lnTo>
                  <a:lnTo>
                    <a:pt x="198" y="19"/>
                  </a:lnTo>
                  <a:lnTo>
                    <a:pt x="244" y="0"/>
                  </a:lnTo>
                  <a:lnTo>
                    <a:pt x="243" y="29"/>
                  </a:lnTo>
                  <a:lnTo>
                    <a:pt x="265" y="45"/>
                  </a:lnTo>
                  <a:lnTo>
                    <a:pt x="257" y="63"/>
                  </a:lnTo>
                  <a:lnTo>
                    <a:pt x="241" y="63"/>
                  </a:lnTo>
                  <a:lnTo>
                    <a:pt x="238" y="85"/>
                  </a:lnTo>
                  <a:lnTo>
                    <a:pt x="203" y="122"/>
                  </a:lnTo>
                  <a:lnTo>
                    <a:pt x="168" y="173"/>
                  </a:lnTo>
                  <a:lnTo>
                    <a:pt x="128" y="203"/>
                  </a:lnTo>
                  <a:lnTo>
                    <a:pt x="129" y="231"/>
                  </a:lnTo>
                  <a:lnTo>
                    <a:pt x="104" y="255"/>
                  </a:lnTo>
                  <a:lnTo>
                    <a:pt x="81" y="255"/>
                  </a:lnTo>
                  <a:lnTo>
                    <a:pt x="27" y="219"/>
                  </a:lnTo>
                  <a:lnTo>
                    <a:pt x="32" y="171"/>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64" name="Freeform 197"/>
            <p:cNvSpPr>
              <a:spLocks/>
            </p:cNvSpPr>
            <p:nvPr/>
          </p:nvSpPr>
          <p:spPr bwMode="auto">
            <a:xfrm>
              <a:off x="5678378" y="4918467"/>
              <a:ext cx="118935" cy="96020"/>
            </a:xfrm>
            <a:custGeom>
              <a:avLst/>
              <a:gdLst>
                <a:gd name="T0" fmla="*/ 0 w 265"/>
                <a:gd name="T1" fmla="*/ 2147483647 h 214"/>
                <a:gd name="T2" fmla="*/ 2147483647 w 265"/>
                <a:gd name="T3" fmla="*/ 2147483647 h 214"/>
                <a:gd name="T4" fmla="*/ 2147483647 w 265"/>
                <a:gd name="T5" fmla="*/ 2147483647 h 214"/>
                <a:gd name="T6" fmla="*/ 2147483647 w 265"/>
                <a:gd name="T7" fmla="*/ 2147483647 h 214"/>
                <a:gd name="T8" fmla="*/ 2147483647 w 265"/>
                <a:gd name="T9" fmla="*/ 2147483647 h 214"/>
                <a:gd name="T10" fmla="*/ 2147483647 w 265"/>
                <a:gd name="T11" fmla="*/ 0 h 214"/>
                <a:gd name="T12" fmla="*/ 2147483647 w 265"/>
                <a:gd name="T13" fmla="*/ 2147483647 h 214"/>
                <a:gd name="T14" fmla="*/ 2147483647 w 265"/>
                <a:gd name="T15" fmla="*/ 2147483647 h 214"/>
                <a:gd name="T16" fmla="*/ 2147483647 w 265"/>
                <a:gd name="T17" fmla="*/ 2147483647 h 214"/>
                <a:gd name="T18" fmla="*/ 2147483647 w 265"/>
                <a:gd name="T19" fmla="*/ 2147483647 h 214"/>
                <a:gd name="T20" fmla="*/ 2147483647 w 265"/>
                <a:gd name="T21" fmla="*/ 2147483647 h 214"/>
                <a:gd name="T22" fmla="*/ 2147483647 w 265"/>
                <a:gd name="T23" fmla="*/ 2147483647 h 214"/>
                <a:gd name="T24" fmla="*/ 2147483647 w 265"/>
                <a:gd name="T25" fmla="*/ 2147483647 h 214"/>
                <a:gd name="T26" fmla="*/ 2147483647 w 265"/>
                <a:gd name="T27" fmla="*/ 2147483647 h 214"/>
                <a:gd name="T28" fmla="*/ 2147483647 w 265"/>
                <a:gd name="T29" fmla="*/ 2147483647 h 214"/>
                <a:gd name="T30" fmla="*/ 2147483647 w 265"/>
                <a:gd name="T31" fmla="*/ 2147483647 h 214"/>
                <a:gd name="T32" fmla="*/ 2147483647 w 265"/>
                <a:gd name="T33" fmla="*/ 2147483647 h 214"/>
                <a:gd name="T34" fmla="*/ 2147483647 w 265"/>
                <a:gd name="T35" fmla="*/ 2147483647 h 214"/>
                <a:gd name="T36" fmla="*/ 2147483647 w 265"/>
                <a:gd name="T37" fmla="*/ 2147483647 h 214"/>
                <a:gd name="T38" fmla="*/ 2147483647 w 265"/>
                <a:gd name="T39" fmla="*/ 2147483647 h 214"/>
                <a:gd name="T40" fmla="*/ 2147483647 w 265"/>
                <a:gd name="T41" fmla="*/ 2147483647 h 214"/>
                <a:gd name="T42" fmla="*/ 2147483647 w 265"/>
                <a:gd name="T43" fmla="*/ 2147483647 h 214"/>
                <a:gd name="T44" fmla="*/ 0 w 265"/>
                <a:gd name="T45" fmla="*/ 2147483647 h 214"/>
                <a:gd name="T46" fmla="*/ 0 w 265"/>
                <a:gd name="T47" fmla="*/ 2147483647 h 214"/>
                <a:gd name="T48" fmla="*/ 0 w 265"/>
                <a:gd name="T49" fmla="*/ 2147483647 h 2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65"/>
                <a:gd name="T76" fmla="*/ 0 h 214"/>
                <a:gd name="T77" fmla="*/ 265 w 265"/>
                <a:gd name="T78" fmla="*/ 214 h 21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65" h="214">
                  <a:moveTo>
                    <a:pt x="0" y="67"/>
                  </a:moveTo>
                  <a:lnTo>
                    <a:pt x="20" y="29"/>
                  </a:lnTo>
                  <a:lnTo>
                    <a:pt x="44" y="50"/>
                  </a:lnTo>
                  <a:lnTo>
                    <a:pt x="73" y="54"/>
                  </a:lnTo>
                  <a:lnTo>
                    <a:pt x="123" y="6"/>
                  </a:lnTo>
                  <a:lnTo>
                    <a:pt x="164" y="0"/>
                  </a:lnTo>
                  <a:lnTo>
                    <a:pt x="168" y="29"/>
                  </a:lnTo>
                  <a:lnTo>
                    <a:pt x="187" y="45"/>
                  </a:lnTo>
                  <a:lnTo>
                    <a:pt x="232" y="46"/>
                  </a:lnTo>
                  <a:lnTo>
                    <a:pt x="225" y="67"/>
                  </a:lnTo>
                  <a:lnTo>
                    <a:pt x="265" y="110"/>
                  </a:lnTo>
                  <a:lnTo>
                    <a:pt x="265" y="163"/>
                  </a:lnTo>
                  <a:lnTo>
                    <a:pt x="241" y="163"/>
                  </a:lnTo>
                  <a:lnTo>
                    <a:pt x="241" y="189"/>
                  </a:lnTo>
                  <a:lnTo>
                    <a:pt x="212" y="187"/>
                  </a:lnTo>
                  <a:lnTo>
                    <a:pt x="212" y="202"/>
                  </a:lnTo>
                  <a:lnTo>
                    <a:pt x="161" y="211"/>
                  </a:lnTo>
                  <a:lnTo>
                    <a:pt x="96" y="214"/>
                  </a:lnTo>
                  <a:lnTo>
                    <a:pt x="62" y="150"/>
                  </a:lnTo>
                  <a:lnTo>
                    <a:pt x="49" y="160"/>
                  </a:lnTo>
                  <a:lnTo>
                    <a:pt x="25" y="104"/>
                  </a:lnTo>
                  <a:lnTo>
                    <a:pt x="1" y="93"/>
                  </a:lnTo>
                  <a:lnTo>
                    <a:pt x="0" y="67"/>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66" name="Freeform 199"/>
            <p:cNvSpPr>
              <a:spLocks/>
            </p:cNvSpPr>
            <p:nvPr/>
          </p:nvSpPr>
          <p:spPr bwMode="auto">
            <a:xfrm>
              <a:off x="5634394" y="5060701"/>
              <a:ext cx="114896" cy="113968"/>
            </a:xfrm>
            <a:custGeom>
              <a:avLst/>
              <a:gdLst>
                <a:gd name="T0" fmla="*/ 2147483647 w 256"/>
                <a:gd name="T1" fmla="*/ 2147483647 h 254"/>
                <a:gd name="T2" fmla="*/ 2147483647 w 256"/>
                <a:gd name="T3" fmla="*/ 2147483647 h 254"/>
                <a:gd name="T4" fmla="*/ 2147483647 w 256"/>
                <a:gd name="T5" fmla="*/ 2147483647 h 254"/>
                <a:gd name="T6" fmla="*/ 2147483647 w 256"/>
                <a:gd name="T7" fmla="*/ 2147483647 h 254"/>
                <a:gd name="T8" fmla="*/ 2147483647 w 256"/>
                <a:gd name="T9" fmla="*/ 2147483647 h 254"/>
                <a:gd name="T10" fmla="*/ 2147483647 w 256"/>
                <a:gd name="T11" fmla="*/ 2147483647 h 254"/>
                <a:gd name="T12" fmla="*/ 2147483647 w 256"/>
                <a:gd name="T13" fmla="*/ 2147483647 h 254"/>
                <a:gd name="T14" fmla="*/ 2147483647 w 256"/>
                <a:gd name="T15" fmla="*/ 2147483647 h 254"/>
                <a:gd name="T16" fmla="*/ 2147483647 w 256"/>
                <a:gd name="T17" fmla="*/ 2147483647 h 254"/>
                <a:gd name="T18" fmla="*/ 2147483647 w 256"/>
                <a:gd name="T19" fmla="*/ 2147483647 h 254"/>
                <a:gd name="T20" fmla="*/ 2147483647 w 256"/>
                <a:gd name="T21" fmla="*/ 2147483647 h 254"/>
                <a:gd name="T22" fmla="*/ 2147483647 w 256"/>
                <a:gd name="T23" fmla="*/ 2147483647 h 254"/>
                <a:gd name="T24" fmla="*/ 2147483647 w 256"/>
                <a:gd name="T25" fmla="*/ 2147483647 h 254"/>
                <a:gd name="T26" fmla="*/ 2147483647 w 256"/>
                <a:gd name="T27" fmla="*/ 2147483647 h 254"/>
                <a:gd name="T28" fmla="*/ 2147483647 w 256"/>
                <a:gd name="T29" fmla="*/ 2147483647 h 254"/>
                <a:gd name="T30" fmla="*/ 2147483647 w 256"/>
                <a:gd name="T31" fmla="*/ 2147483647 h 254"/>
                <a:gd name="T32" fmla="*/ 2147483647 w 256"/>
                <a:gd name="T33" fmla="*/ 2147483647 h 254"/>
                <a:gd name="T34" fmla="*/ 2147483647 w 256"/>
                <a:gd name="T35" fmla="*/ 2147483647 h 254"/>
                <a:gd name="T36" fmla="*/ 2147483647 w 256"/>
                <a:gd name="T37" fmla="*/ 0 h 254"/>
                <a:gd name="T38" fmla="*/ 2147483647 w 256"/>
                <a:gd name="T39" fmla="*/ 2147483647 h 254"/>
                <a:gd name="T40" fmla="*/ 0 w 256"/>
                <a:gd name="T41" fmla="*/ 2147483647 h 254"/>
                <a:gd name="T42" fmla="*/ 2147483647 w 256"/>
                <a:gd name="T43" fmla="*/ 2147483647 h 254"/>
                <a:gd name="T44" fmla="*/ 2147483647 w 256"/>
                <a:gd name="T45" fmla="*/ 2147483647 h 254"/>
                <a:gd name="T46" fmla="*/ 2147483647 w 256"/>
                <a:gd name="T47" fmla="*/ 2147483647 h 254"/>
                <a:gd name="T48" fmla="*/ 2147483647 w 256"/>
                <a:gd name="T49" fmla="*/ 2147483647 h 254"/>
                <a:gd name="T50" fmla="*/ 2147483647 w 256"/>
                <a:gd name="T51" fmla="*/ 2147483647 h 254"/>
                <a:gd name="T52" fmla="*/ 2147483647 w 256"/>
                <a:gd name="T53" fmla="*/ 2147483647 h 254"/>
                <a:gd name="T54" fmla="*/ 2147483647 w 256"/>
                <a:gd name="T55" fmla="*/ 2147483647 h 25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56"/>
                <a:gd name="T85" fmla="*/ 0 h 254"/>
                <a:gd name="T86" fmla="*/ 256 w 256"/>
                <a:gd name="T87" fmla="*/ 254 h 25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56" h="254">
                  <a:moveTo>
                    <a:pt x="40" y="196"/>
                  </a:moveTo>
                  <a:lnTo>
                    <a:pt x="34" y="211"/>
                  </a:lnTo>
                  <a:lnTo>
                    <a:pt x="35" y="222"/>
                  </a:lnTo>
                  <a:lnTo>
                    <a:pt x="62" y="243"/>
                  </a:lnTo>
                  <a:lnTo>
                    <a:pt x="107" y="236"/>
                  </a:lnTo>
                  <a:lnTo>
                    <a:pt x="115" y="254"/>
                  </a:lnTo>
                  <a:lnTo>
                    <a:pt x="142" y="225"/>
                  </a:lnTo>
                  <a:lnTo>
                    <a:pt x="170" y="225"/>
                  </a:lnTo>
                  <a:lnTo>
                    <a:pt x="181" y="236"/>
                  </a:lnTo>
                  <a:lnTo>
                    <a:pt x="229" y="211"/>
                  </a:lnTo>
                  <a:lnTo>
                    <a:pt x="224" y="123"/>
                  </a:lnTo>
                  <a:lnTo>
                    <a:pt x="256" y="112"/>
                  </a:lnTo>
                  <a:lnTo>
                    <a:pt x="234" y="62"/>
                  </a:lnTo>
                  <a:lnTo>
                    <a:pt x="211" y="68"/>
                  </a:lnTo>
                  <a:lnTo>
                    <a:pt x="205" y="49"/>
                  </a:lnTo>
                  <a:lnTo>
                    <a:pt x="163" y="46"/>
                  </a:lnTo>
                  <a:lnTo>
                    <a:pt x="122" y="12"/>
                  </a:lnTo>
                  <a:lnTo>
                    <a:pt x="83" y="27"/>
                  </a:lnTo>
                  <a:lnTo>
                    <a:pt x="42" y="0"/>
                  </a:lnTo>
                  <a:lnTo>
                    <a:pt x="21" y="1"/>
                  </a:lnTo>
                  <a:lnTo>
                    <a:pt x="0" y="12"/>
                  </a:lnTo>
                  <a:lnTo>
                    <a:pt x="14" y="38"/>
                  </a:lnTo>
                  <a:lnTo>
                    <a:pt x="2" y="67"/>
                  </a:lnTo>
                  <a:lnTo>
                    <a:pt x="21" y="86"/>
                  </a:lnTo>
                  <a:lnTo>
                    <a:pt x="40" y="155"/>
                  </a:lnTo>
                  <a:lnTo>
                    <a:pt x="40" y="196"/>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67" name="Freeform 200"/>
            <p:cNvSpPr>
              <a:spLocks/>
            </p:cNvSpPr>
            <p:nvPr/>
          </p:nvSpPr>
          <p:spPr bwMode="auto">
            <a:xfrm>
              <a:off x="5543734" y="5053972"/>
              <a:ext cx="108613" cy="148517"/>
            </a:xfrm>
            <a:custGeom>
              <a:avLst/>
              <a:gdLst>
                <a:gd name="T0" fmla="*/ 2147483647 w 242"/>
                <a:gd name="T1" fmla="*/ 2147483647 h 331"/>
                <a:gd name="T2" fmla="*/ 2147483647 w 242"/>
                <a:gd name="T3" fmla="*/ 2147483647 h 331"/>
                <a:gd name="T4" fmla="*/ 2147483647 w 242"/>
                <a:gd name="T5" fmla="*/ 2147483647 h 331"/>
                <a:gd name="T6" fmla="*/ 2147483647 w 242"/>
                <a:gd name="T7" fmla="*/ 2147483647 h 331"/>
                <a:gd name="T8" fmla="*/ 2147483647 w 242"/>
                <a:gd name="T9" fmla="*/ 2147483647 h 331"/>
                <a:gd name="T10" fmla="*/ 2147483647 w 242"/>
                <a:gd name="T11" fmla="*/ 2147483647 h 331"/>
                <a:gd name="T12" fmla="*/ 2147483647 w 242"/>
                <a:gd name="T13" fmla="*/ 2147483647 h 331"/>
                <a:gd name="T14" fmla="*/ 2147483647 w 242"/>
                <a:gd name="T15" fmla="*/ 2147483647 h 331"/>
                <a:gd name="T16" fmla="*/ 2147483647 w 242"/>
                <a:gd name="T17" fmla="*/ 2147483647 h 331"/>
                <a:gd name="T18" fmla="*/ 2147483647 w 242"/>
                <a:gd name="T19" fmla="*/ 0 h 331"/>
                <a:gd name="T20" fmla="*/ 2147483647 w 242"/>
                <a:gd name="T21" fmla="*/ 2147483647 h 331"/>
                <a:gd name="T22" fmla="*/ 2147483647 w 242"/>
                <a:gd name="T23" fmla="*/ 2147483647 h 331"/>
                <a:gd name="T24" fmla="*/ 2147483647 w 242"/>
                <a:gd name="T25" fmla="*/ 2147483647 h 331"/>
                <a:gd name="T26" fmla="*/ 2147483647 w 242"/>
                <a:gd name="T27" fmla="*/ 2147483647 h 331"/>
                <a:gd name="T28" fmla="*/ 2147483647 w 242"/>
                <a:gd name="T29" fmla="*/ 2147483647 h 331"/>
                <a:gd name="T30" fmla="*/ 2147483647 w 242"/>
                <a:gd name="T31" fmla="*/ 2147483647 h 331"/>
                <a:gd name="T32" fmla="*/ 0 w 242"/>
                <a:gd name="T33" fmla="*/ 2147483647 h 331"/>
                <a:gd name="T34" fmla="*/ 2147483647 w 242"/>
                <a:gd name="T35" fmla="*/ 2147483647 h 331"/>
                <a:gd name="T36" fmla="*/ 2147483647 w 242"/>
                <a:gd name="T37" fmla="*/ 2147483647 h 331"/>
                <a:gd name="T38" fmla="*/ 2147483647 w 242"/>
                <a:gd name="T39" fmla="*/ 2147483647 h 331"/>
                <a:gd name="T40" fmla="*/ 2147483647 w 242"/>
                <a:gd name="T41" fmla="*/ 2147483647 h 331"/>
                <a:gd name="T42" fmla="*/ 2147483647 w 242"/>
                <a:gd name="T43" fmla="*/ 2147483647 h 331"/>
                <a:gd name="T44" fmla="*/ 2147483647 w 242"/>
                <a:gd name="T45" fmla="*/ 2147483647 h 331"/>
                <a:gd name="T46" fmla="*/ 2147483647 w 242"/>
                <a:gd name="T47" fmla="*/ 2147483647 h 331"/>
                <a:gd name="T48" fmla="*/ 2147483647 w 242"/>
                <a:gd name="T49" fmla="*/ 2147483647 h 331"/>
                <a:gd name="T50" fmla="*/ 2147483647 w 242"/>
                <a:gd name="T51" fmla="*/ 2147483647 h 331"/>
                <a:gd name="T52" fmla="*/ 2147483647 w 242"/>
                <a:gd name="T53" fmla="*/ 2147483647 h 331"/>
                <a:gd name="T54" fmla="*/ 2147483647 w 242"/>
                <a:gd name="T55" fmla="*/ 2147483647 h 331"/>
                <a:gd name="T56" fmla="*/ 2147483647 w 242"/>
                <a:gd name="T57" fmla="*/ 2147483647 h 331"/>
                <a:gd name="T58" fmla="*/ 2147483647 w 242"/>
                <a:gd name="T59" fmla="*/ 2147483647 h 331"/>
                <a:gd name="T60" fmla="*/ 2147483647 w 242"/>
                <a:gd name="T61" fmla="*/ 2147483647 h 331"/>
                <a:gd name="T62" fmla="*/ 2147483647 w 242"/>
                <a:gd name="T63" fmla="*/ 2147483647 h 331"/>
                <a:gd name="T64" fmla="*/ 2147483647 w 242"/>
                <a:gd name="T65" fmla="*/ 2147483647 h 331"/>
                <a:gd name="T66" fmla="*/ 2147483647 w 242"/>
                <a:gd name="T67" fmla="*/ 2147483647 h 331"/>
                <a:gd name="T68" fmla="*/ 2147483647 w 242"/>
                <a:gd name="T69" fmla="*/ 2147483647 h 3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42"/>
                <a:gd name="T106" fmla="*/ 0 h 331"/>
                <a:gd name="T107" fmla="*/ 242 w 242"/>
                <a:gd name="T108" fmla="*/ 331 h 33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42" h="331">
                  <a:moveTo>
                    <a:pt x="242" y="211"/>
                  </a:moveTo>
                  <a:lnTo>
                    <a:pt x="242" y="170"/>
                  </a:lnTo>
                  <a:lnTo>
                    <a:pt x="223" y="101"/>
                  </a:lnTo>
                  <a:lnTo>
                    <a:pt x="204" y="82"/>
                  </a:lnTo>
                  <a:lnTo>
                    <a:pt x="216" y="53"/>
                  </a:lnTo>
                  <a:lnTo>
                    <a:pt x="202" y="27"/>
                  </a:lnTo>
                  <a:lnTo>
                    <a:pt x="170" y="39"/>
                  </a:lnTo>
                  <a:lnTo>
                    <a:pt x="144" y="16"/>
                  </a:lnTo>
                  <a:lnTo>
                    <a:pt x="88" y="0"/>
                  </a:lnTo>
                  <a:lnTo>
                    <a:pt x="66" y="10"/>
                  </a:lnTo>
                  <a:lnTo>
                    <a:pt x="90" y="58"/>
                  </a:lnTo>
                  <a:lnTo>
                    <a:pt x="60" y="61"/>
                  </a:lnTo>
                  <a:lnTo>
                    <a:pt x="69" y="95"/>
                  </a:lnTo>
                  <a:lnTo>
                    <a:pt x="31" y="96"/>
                  </a:lnTo>
                  <a:lnTo>
                    <a:pt x="15" y="115"/>
                  </a:lnTo>
                  <a:lnTo>
                    <a:pt x="0" y="138"/>
                  </a:lnTo>
                  <a:lnTo>
                    <a:pt x="21" y="146"/>
                  </a:lnTo>
                  <a:lnTo>
                    <a:pt x="39" y="138"/>
                  </a:lnTo>
                  <a:lnTo>
                    <a:pt x="60" y="175"/>
                  </a:lnTo>
                  <a:lnTo>
                    <a:pt x="53" y="192"/>
                  </a:lnTo>
                  <a:lnTo>
                    <a:pt x="69" y="199"/>
                  </a:lnTo>
                  <a:lnTo>
                    <a:pt x="52" y="221"/>
                  </a:lnTo>
                  <a:lnTo>
                    <a:pt x="63" y="234"/>
                  </a:lnTo>
                  <a:lnTo>
                    <a:pt x="55" y="245"/>
                  </a:lnTo>
                  <a:lnTo>
                    <a:pt x="74" y="272"/>
                  </a:lnTo>
                  <a:lnTo>
                    <a:pt x="72" y="331"/>
                  </a:lnTo>
                  <a:lnTo>
                    <a:pt x="92" y="331"/>
                  </a:lnTo>
                  <a:lnTo>
                    <a:pt x="106" y="307"/>
                  </a:lnTo>
                  <a:lnTo>
                    <a:pt x="156" y="301"/>
                  </a:lnTo>
                  <a:lnTo>
                    <a:pt x="149" y="263"/>
                  </a:lnTo>
                  <a:lnTo>
                    <a:pt x="236" y="226"/>
                  </a:lnTo>
                  <a:lnTo>
                    <a:pt x="242" y="211"/>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68" name="Freeform 201"/>
            <p:cNvSpPr>
              <a:spLocks/>
            </p:cNvSpPr>
            <p:nvPr/>
          </p:nvSpPr>
          <p:spPr bwMode="auto">
            <a:xfrm>
              <a:off x="5446343" y="4993847"/>
              <a:ext cx="137785" cy="113968"/>
            </a:xfrm>
            <a:custGeom>
              <a:avLst/>
              <a:gdLst>
                <a:gd name="T0" fmla="*/ 0 w 307"/>
                <a:gd name="T1" fmla="*/ 2147483647 h 254"/>
                <a:gd name="T2" fmla="*/ 2147483647 w 307"/>
                <a:gd name="T3" fmla="*/ 2147483647 h 254"/>
                <a:gd name="T4" fmla="*/ 2147483647 w 307"/>
                <a:gd name="T5" fmla="*/ 2147483647 h 254"/>
                <a:gd name="T6" fmla="*/ 2147483647 w 307"/>
                <a:gd name="T7" fmla="*/ 2147483647 h 254"/>
                <a:gd name="T8" fmla="*/ 2147483647 w 307"/>
                <a:gd name="T9" fmla="*/ 2147483647 h 254"/>
                <a:gd name="T10" fmla="*/ 2147483647 w 307"/>
                <a:gd name="T11" fmla="*/ 2147483647 h 254"/>
                <a:gd name="T12" fmla="*/ 2147483647 w 307"/>
                <a:gd name="T13" fmla="*/ 2147483647 h 254"/>
                <a:gd name="T14" fmla="*/ 2147483647 w 307"/>
                <a:gd name="T15" fmla="*/ 2147483647 h 254"/>
                <a:gd name="T16" fmla="*/ 2147483647 w 307"/>
                <a:gd name="T17" fmla="*/ 2147483647 h 254"/>
                <a:gd name="T18" fmla="*/ 2147483647 w 307"/>
                <a:gd name="T19" fmla="*/ 2147483647 h 254"/>
                <a:gd name="T20" fmla="*/ 2147483647 w 307"/>
                <a:gd name="T21" fmla="*/ 2147483647 h 254"/>
                <a:gd name="T22" fmla="*/ 2147483647 w 307"/>
                <a:gd name="T23" fmla="*/ 2147483647 h 254"/>
                <a:gd name="T24" fmla="*/ 2147483647 w 307"/>
                <a:gd name="T25" fmla="*/ 2147483647 h 254"/>
                <a:gd name="T26" fmla="*/ 2147483647 w 307"/>
                <a:gd name="T27" fmla="*/ 2147483647 h 254"/>
                <a:gd name="T28" fmla="*/ 2147483647 w 307"/>
                <a:gd name="T29" fmla="*/ 2147483647 h 254"/>
                <a:gd name="T30" fmla="*/ 2147483647 w 307"/>
                <a:gd name="T31" fmla="*/ 2147483647 h 254"/>
                <a:gd name="T32" fmla="*/ 2147483647 w 307"/>
                <a:gd name="T33" fmla="*/ 2147483647 h 254"/>
                <a:gd name="T34" fmla="*/ 2147483647 w 307"/>
                <a:gd name="T35" fmla="*/ 2147483647 h 254"/>
                <a:gd name="T36" fmla="*/ 2147483647 w 307"/>
                <a:gd name="T37" fmla="*/ 2147483647 h 254"/>
                <a:gd name="T38" fmla="*/ 2147483647 w 307"/>
                <a:gd name="T39" fmla="*/ 2147483647 h 254"/>
                <a:gd name="T40" fmla="*/ 2147483647 w 307"/>
                <a:gd name="T41" fmla="*/ 2147483647 h 254"/>
                <a:gd name="T42" fmla="*/ 2147483647 w 307"/>
                <a:gd name="T43" fmla="*/ 2147483647 h 254"/>
                <a:gd name="T44" fmla="*/ 2147483647 w 307"/>
                <a:gd name="T45" fmla="*/ 2147483647 h 254"/>
                <a:gd name="T46" fmla="*/ 2147483647 w 307"/>
                <a:gd name="T47" fmla="*/ 2147483647 h 254"/>
                <a:gd name="T48" fmla="*/ 2147483647 w 307"/>
                <a:gd name="T49" fmla="*/ 0 h 254"/>
                <a:gd name="T50" fmla="*/ 2147483647 w 307"/>
                <a:gd name="T51" fmla="*/ 2147483647 h 254"/>
                <a:gd name="T52" fmla="*/ 2147483647 w 307"/>
                <a:gd name="T53" fmla="*/ 2147483647 h 254"/>
                <a:gd name="T54" fmla="*/ 0 w 307"/>
                <a:gd name="T55" fmla="*/ 2147483647 h 254"/>
                <a:gd name="T56" fmla="*/ 0 w 307"/>
                <a:gd name="T57" fmla="*/ 2147483647 h 254"/>
                <a:gd name="T58" fmla="*/ 0 w 307"/>
                <a:gd name="T59" fmla="*/ 2147483647 h 25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07"/>
                <a:gd name="T91" fmla="*/ 0 h 254"/>
                <a:gd name="T92" fmla="*/ 307 w 307"/>
                <a:gd name="T93" fmla="*/ 254 h 25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07" h="254">
                  <a:moveTo>
                    <a:pt x="0" y="112"/>
                  </a:moveTo>
                  <a:lnTo>
                    <a:pt x="48" y="118"/>
                  </a:lnTo>
                  <a:lnTo>
                    <a:pt x="46" y="133"/>
                  </a:lnTo>
                  <a:lnTo>
                    <a:pt x="83" y="141"/>
                  </a:lnTo>
                  <a:lnTo>
                    <a:pt x="96" y="227"/>
                  </a:lnTo>
                  <a:lnTo>
                    <a:pt x="115" y="227"/>
                  </a:lnTo>
                  <a:lnTo>
                    <a:pt x="133" y="254"/>
                  </a:lnTo>
                  <a:lnTo>
                    <a:pt x="190" y="229"/>
                  </a:lnTo>
                  <a:lnTo>
                    <a:pt x="232" y="249"/>
                  </a:lnTo>
                  <a:lnTo>
                    <a:pt x="248" y="230"/>
                  </a:lnTo>
                  <a:lnTo>
                    <a:pt x="286" y="229"/>
                  </a:lnTo>
                  <a:lnTo>
                    <a:pt x="277" y="195"/>
                  </a:lnTo>
                  <a:lnTo>
                    <a:pt x="307" y="192"/>
                  </a:lnTo>
                  <a:lnTo>
                    <a:pt x="283" y="144"/>
                  </a:lnTo>
                  <a:lnTo>
                    <a:pt x="305" y="134"/>
                  </a:lnTo>
                  <a:lnTo>
                    <a:pt x="297" y="121"/>
                  </a:lnTo>
                  <a:lnTo>
                    <a:pt x="209" y="125"/>
                  </a:lnTo>
                  <a:lnTo>
                    <a:pt x="206" y="106"/>
                  </a:lnTo>
                  <a:lnTo>
                    <a:pt x="179" y="99"/>
                  </a:lnTo>
                  <a:lnTo>
                    <a:pt x="173" y="78"/>
                  </a:lnTo>
                  <a:lnTo>
                    <a:pt x="182" y="66"/>
                  </a:lnTo>
                  <a:lnTo>
                    <a:pt x="171" y="34"/>
                  </a:lnTo>
                  <a:lnTo>
                    <a:pt x="121" y="43"/>
                  </a:lnTo>
                  <a:lnTo>
                    <a:pt x="83" y="3"/>
                  </a:lnTo>
                  <a:lnTo>
                    <a:pt x="53" y="0"/>
                  </a:lnTo>
                  <a:lnTo>
                    <a:pt x="41" y="3"/>
                  </a:lnTo>
                  <a:lnTo>
                    <a:pt x="43" y="50"/>
                  </a:lnTo>
                  <a:lnTo>
                    <a:pt x="0" y="112"/>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69" name="Freeform 202"/>
            <p:cNvSpPr>
              <a:spLocks/>
            </p:cNvSpPr>
            <p:nvPr/>
          </p:nvSpPr>
          <p:spPr bwMode="auto">
            <a:xfrm>
              <a:off x="5358824" y="4945837"/>
              <a:ext cx="111306" cy="111276"/>
            </a:xfrm>
            <a:custGeom>
              <a:avLst/>
              <a:gdLst>
                <a:gd name="T0" fmla="*/ 2147483647 w 248"/>
                <a:gd name="T1" fmla="*/ 2147483647 h 248"/>
                <a:gd name="T2" fmla="*/ 2147483647 w 248"/>
                <a:gd name="T3" fmla="*/ 2147483647 h 248"/>
                <a:gd name="T4" fmla="*/ 2147483647 w 248"/>
                <a:gd name="T5" fmla="*/ 2147483647 h 248"/>
                <a:gd name="T6" fmla="*/ 2147483647 w 248"/>
                <a:gd name="T7" fmla="*/ 2147483647 h 248"/>
                <a:gd name="T8" fmla="*/ 2147483647 w 248"/>
                <a:gd name="T9" fmla="*/ 2147483647 h 248"/>
                <a:gd name="T10" fmla="*/ 2147483647 w 248"/>
                <a:gd name="T11" fmla="*/ 0 h 248"/>
                <a:gd name="T12" fmla="*/ 2147483647 w 248"/>
                <a:gd name="T13" fmla="*/ 2147483647 h 248"/>
                <a:gd name="T14" fmla="*/ 2147483647 w 248"/>
                <a:gd name="T15" fmla="*/ 2147483647 h 248"/>
                <a:gd name="T16" fmla="*/ 2147483647 w 248"/>
                <a:gd name="T17" fmla="*/ 2147483647 h 248"/>
                <a:gd name="T18" fmla="*/ 2147483647 w 248"/>
                <a:gd name="T19" fmla="*/ 2147483647 h 248"/>
                <a:gd name="T20" fmla="*/ 2147483647 w 248"/>
                <a:gd name="T21" fmla="*/ 2147483647 h 248"/>
                <a:gd name="T22" fmla="*/ 2147483647 w 248"/>
                <a:gd name="T23" fmla="*/ 2147483647 h 248"/>
                <a:gd name="T24" fmla="*/ 2147483647 w 248"/>
                <a:gd name="T25" fmla="*/ 2147483647 h 248"/>
                <a:gd name="T26" fmla="*/ 2147483647 w 248"/>
                <a:gd name="T27" fmla="*/ 2147483647 h 248"/>
                <a:gd name="T28" fmla="*/ 2147483647 w 248"/>
                <a:gd name="T29" fmla="*/ 2147483647 h 248"/>
                <a:gd name="T30" fmla="*/ 2147483647 w 248"/>
                <a:gd name="T31" fmla="*/ 2147483647 h 248"/>
                <a:gd name="T32" fmla="*/ 2147483647 w 248"/>
                <a:gd name="T33" fmla="*/ 2147483647 h 248"/>
                <a:gd name="T34" fmla="*/ 2147483647 w 248"/>
                <a:gd name="T35" fmla="*/ 2147483647 h 248"/>
                <a:gd name="T36" fmla="*/ 2147483647 w 248"/>
                <a:gd name="T37" fmla="*/ 2147483647 h 248"/>
                <a:gd name="T38" fmla="*/ 2147483647 w 248"/>
                <a:gd name="T39" fmla="*/ 2147483647 h 248"/>
                <a:gd name="T40" fmla="*/ 2147483647 w 248"/>
                <a:gd name="T41" fmla="*/ 2147483647 h 248"/>
                <a:gd name="T42" fmla="*/ 2147483647 w 248"/>
                <a:gd name="T43" fmla="*/ 2147483647 h 248"/>
                <a:gd name="T44" fmla="*/ 2147483647 w 248"/>
                <a:gd name="T45" fmla="*/ 2147483647 h 248"/>
                <a:gd name="T46" fmla="*/ 0 w 248"/>
                <a:gd name="T47" fmla="*/ 2147483647 h 248"/>
                <a:gd name="T48" fmla="*/ 2147483647 w 248"/>
                <a:gd name="T49" fmla="*/ 2147483647 h 248"/>
                <a:gd name="T50" fmla="*/ 2147483647 w 248"/>
                <a:gd name="T51" fmla="*/ 2147483647 h 248"/>
                <a:gd name="T52" fmla="*/ 2147483647 w 248"/>
                <a:gd name="T53" fmla="*/ 2147483647 h 248"/>
                <a:gd name="T54" fmla="*/ 2147483647 w 248"/>
                <a:gd name="T55" fmla="*/ 2147483647 h 248"/>
                <a:gd name="T56" fmla="*/ 2147483647 w 248"/>
                <a:gd name="T57" fmla="*/ 2147483647 h 248"/>
                <a:gd name="T58" fmla="*/ 2147483647 w 248"/>
                <a:gd name="T59" fmla="*/ 2147483647 h 248"/>
                <a:gd name="T60" fmla="*/ 2147483647 w 248"/>
                <a:gd name="T61" fmla="*/ 2147483647 h 248"/>
                <a:gd name="T62" fmla="*/ 2147483647 w 248"/>
                <a:gd name="T63" fmla="*/ 2147483647 h 2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48"/>
                <a:gd name="T97" fmla="*/ 0 h 248"/>
                <a:gd name="T98" fmla="*/ 248 w 248"/>
                <a:gd name="T99" fmla="*/ 248 h 24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48" h="248">
                  <a:moveTo>
                    <a:pt x="40" y="88"/>
                  </a:moveTo>
                  <a:lnTo>
                    <a:pt x="59" y="77"/>
                  </a:lnTo>
                  <a:lnTo>
                    <a:pt x="61" y="33"/>
                  </a:lnTo>
                  <a:lnTo>
                    <a:pt x="78" y="29"/>
                  </a:lnTo>
                  <a:lnTo>
                    <a:pt x="94" y="27"/>
                  </a:lnTo>
                  <a:lnTo>
                    <a:pt x="136" y="0"/>
                  </a:lnTo>
                  <a:lnTo>
                    <a:pt x="156" y="11"/>
                  </a:lnTo>
                  <a:lnTo>
                    <a:pt x="158" y="43"/>
                  </a:lnTo>
                  <a:lnTo>
                    <a:pt x="193" y="70"/>
                  </a:lnTo>
                  <a:lnTo>
                    <a:pt x="209" y="65"/>
                  </a:lnTo>
                  <a:lnTo>
                    <a:pt x="224" y="86"/>
                  </a:lnTo>
                  <a:lnTo>
                    <a:pt x="236" y="81"/>
                  </a:lnTo>
                  <a:lnTo>
                    <a:pt x="248" y="107"/>
                  </a:lnTo>
                  <a:lnTo>
                    <a:pt x="236" y="110"/>
                  </a:lnTo>
                  <a:lnTo>
                    <a:pt x="238" y="157"/>
                  </a:lnTo>
                  <a:lnTo>
                    <a:pt x="195" y="219"/>
                  </a:lnTo>
                  <a:lnTo>
                    <a:pt x="145" y="248"/>
                  </a:lnTo>
                  <a:lnTo>
                    <a:pt x="128" y="241"/>
                  </a:lnTo>
                  <a:lnTo>
                    <a:pt x="110" y="244"/>
                  </a:lnTo>
                  <a:lnTo>
                    <a:pt x="46" y="227"/>
                  </a:lnTo>
                  <a:lnTo>
                    <a:pt x="43" y="214"/>
                  </a:lnTo>
                  <a:lnTo>
                    <a:pt x="16" y="206"/>
                  </a:lnTo>
                  <a:lnTo>
                    <a:pt x="13" y="192"/>
                  </a:lnTo>
                  <a:lnTo>
                    <a:pt x="0" y="177"/>
                  </a:lnTo>
                  <a:lnTo>
                    <a:pt x="14" y="166"/>
                  </a:lnTo>
                  <a:lnTo>
                    <a:pt x="8" y="152"/>
                  </a:lnTo>
                  <a:lnTo>
                    <a:pt x="32" y="147"/>
                  </a:lnTo>
                  <a:lnTo>
                    <a:pt x="22" y="120"/>
                  </a:lnTo>
                  <a:lnTo>
                    <a:pt x="45" y="112"/>
                  </a:lnTo>
                  <a:lnTo>
                    <a:pt x="40" y="88"/>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70" name="Freeform 203"/>
            <p:cNvSpPr>
              <a:spLocks/>
            </p:cNvSpPr>
            <p:nvPr/>
          </p:nvSpPr>
          <p:spPr bwMode="auto">
            <a:xfrm>
              <a:off x="5509625" y="5199796"/>
              <a:ext cx="103226" cy="95571"/>
            </a:xfrm>
            <a:custGeom>
              <a:avLst/>
              <a:gdLst>
                <a:gd name="T0" fmla="*/ 2147483647 w 230"/>
                <a:gd name="T1" fmla="*/ 2147483647 h 213"/>
                <a:gd name="T2" fmla="*/ 2147483647 w 230"/>
                <a:gd name="T3" fmla="*/ 2147483647 h 213"/>
                <a:gd name="T4" fmla="*/ 2147483647 w 230"/>
                <a:gd name="T5" fmla="*/ 2147483647 h 213"/>
                <a:gd name="T6" fmla="*/ 2147483647 w 230"/>
                <a:gd name="T7" fmla="*/ 2147483647 h 213"/>
                <a:gd name="T8" fmla="*/ 2147483647 w 230"/>
                <a:gd name="T9" fmla="*/ 2147483647 h 213"/>
                <a:gd name="T10" fmla="*/ 2147483647 w 230"/>
                <a:gd name="T11" fmla="*/ 2147483647 h 213"/>
                <a:gd name="T12" fmla="*/ 2147483647 w 230"/>
                <a:gd name="T13" fmla="*/ 2147483647 h 213"/>
                <a:gd name="T14" fmla="*/ 2147483647 w 230"/>
                <a:gd name="T15" fmla="*/ 2147483647 h 213"/>
                <a:gd name="T16" fmla="*/ 2147483647 w 230"/>
                <a:gd name="T17" fmla="*/ 2147483647 h 213"/>
                <a:gd name="T18" fmla="*/ 0 w 230"/>
                <a:gd name="T19" fmla="*/ 2147483647 h 213"/>
                <a:gd name="T20" fmla="*/ 2147483647 w 230"/>
                <a:gd name="T21" fmla="*/ 2147483647 h 213"/>
                <a:gd name="T22" fmla="*/ 2147483647 w 230"/>
                <a:gd name="T23" fmla="*/ 2147483647 h 213"/>
                <a:gd name="T24" fmla="*/ 2147483647 w 230"/>
                <a:gd name="T25" fmla="*/ 2147483647 h 213"/>
                <a:gd name="T26" fmla="*/ 2147483647 w 230"/>
                <a:gd name="T27" fmla="*/ 0 h 213"/>
                <a:gd name="T28" fmla="*/ 2147483647 w 230"/>
                <a:gd name="T29" fmla="*/ 2147483647 h 213"/>
                <a:gd name="T30" fmla="*/ 2147483647 w 230"/>
                <a:gd name="T31" fmla="*/ 2147483647 h 213"/>
                <a:gd name="T32" fmla="*/ 2147483647 w 230"/>
                <a:gd name="T33" fmla="*/ 2147483647 h 213"/>
                <a:gd name="T34" fmla="*/ 2147483647 w 230"/>
                <a:gd name="T35" fmla="*/ 2147483647 h 213"/>
                <a:gd name="T36" fmla="*/ 2147483647 w 230"/>
                <a:gd name="T37" fmla="*/ 2147483647 h 213"/>
                <a:gd name="T38" fmla="*/ 2147483647 w 230"/>
                <a:gd name="T39" fmla="*/ 2147483647 h 213"/>
                <a:gd name="T40" fmla="*/ 2147483647 w 230"/>
                <a:gd name="T41" fmla="*/ 2147483647 h 213"/>
                <a:gd name="T42" fmla="*/ 2147483647 w 230"/>
                <a:gd name="T43" fmla="*/ 2147483647 h 21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30"/>
                <a:gd name="T67" fmla="*/ 0 h 213"/>
                <a:gd name="T68" fmla="*/ 230 w 230"/>
                <a:gd name="T69" fmla="*/ 213 h 21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30" h="213">
                  <a:moveTo>
                    <a:pt x="230" y="134"/>
                  </a:moveTo>
                  <a:lnTo>
                    <a:pt x="193" y="174"/>
                  </a:lnTo>
                  <a:lnTo>
                    <a:pt x="211" y="198"/>
                  </a:lnTo>
                  <a:lnTo>
                    <a:pt x="169" y="213"/>
                  </a:lnTo>
                  <a:lnTo>
                    <a:pt x="124" y="190"/>
                  </a:lnTo>
                  <a:lnTo>
                    <a:pt x="92" y="208"/>
                  </a:lnTo>
                  <a:lnTo>
                    <a:pt x="92" y="176"/>
                  </a:lnTo>
                  <a:lnTo>
                    <a:pt x="40" y="161"/>
                  </a:lnTo>
                  <a:lnTo>
                    <a:pt x="19" y="86"/>
                  </a:lnTo>
                  <a:lnTo>
                    <a:pt x="0" y="67"/>
                  </a:lnTo>
                  <a:lnTo>
                    <a:pt x="9" y="27"/>
                  </a:lnTo>
                  <a:lnTo>
                    <a:pt x="22" y="10"/>
                  </a:lnTo>
                  <a:lnTo>
                    <a:pt x="67" y="14"/>
                  </a:lnTo>
                  <a:lnTo>
                    <a:pt x="70" y="0"/>
                  </a:lnTo>
                  <a:lnTo>
                    <a:pt x="148" y="6"/>
                  </a:lnTo>
                  <a:lnTo>
                    <a:pt x="168" y="6"/>
                  </a:lnTo>
                  <a:lnTo>
                    <a:pt x="177" y="30"/>
                  </a:lnTo>
                  <a:lnTo>
                    <a:pt x="206" y="46"/>
                  </a:lnTo>
                  <a:lnTo>
                    <a:pt x="224" y="85"/>
                  </a:lnTo>
                  <a:lnTo>
                    <a:pt x="230" y="134"/>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71" name="Freeform 204"/>
            <p:cNvSpPr>
              <a:spLocks/>
            </p:cNvSpPr>
            <p:nvPr/>
          </p:nvSpPr>
          <p:spPr bwMode="auto">
            <a:xfrm>
              <a:off x="5585026" y="5155376"/>
              <a:ext cx="146312" cy="104096"/>
            </a:xfrm>
            <a:custGeom>
              <a:avLst/>
              <a:gdLst>
                <a:gd name="T0" fmla="*/ 2147483647 w 326"/>
                <a:gd name="T1" fmla="*/ 2147483647 h 232"/>
                <a:gd name="T2" fmla="*/ 2147483647 w 326"/>
                <a:gd name="T3" fmla="*/ 2147483647 h 232"/>
                <a:gd name="T4" fmla="*/ 2147483647 w 326"/>
                <a:gd name="T5" fmla="*/ 2147483647 h 232"/>
                <a:gd name="T6" fmla="*/ 2147483647 w 326"/>
                <a:gd name="T7" fmla="*/ 2147483647 h 232"/>
                <a:gd name="T8" fmla="*/ 2147483647 w 326"/>
                <a:gd name="T9" fmla="*/ 2147483647 h 232"/>
                <a:gd name="T10" fmla="*/ 2147483647 w 326"/>
                <a:gd name="T11" fmla="*/ 2147483647 h 232"/>
                <a:gd name="T12" fmla="*/ 2147483647 w 326"/>
                <a:gd name="T13" fmla="*/ 2147483647 h 232"/>
                <a:gd name="T14" fmla="*/ 2147483647 w 326"/>
                <a:gd name="T15" fmla="*/ 2147483647 h 232"/>
                <a:gd name="T16" fmla="*/ 2147483647 w 326"/>
                <a:gd name="T17" fmla="*/ 2147483647 h 232"/>
                <a:gd name="T18" fmla="*/ 2147483647 w 326"/>
                <a:gd name="T19" fmla="*/ 2147483647 h 232"/>
                <a:gd name="T20" fmla="*/ 2147483647 w 326"/>
                <a:gd name="T21" fmla="*/ 2147483647 h 232"/>
                <a:gd name="T22" fmla="*/ 2147483647 w 326"/>
                <a:gd name="T23" fmla="*/ 2147483647 h 232"/>
                <a:gd name="T24" fmla="*/ 2147483647 w 326"/>
                <a:gd name="T25" fmla="*/ 2147483647 h 232"/>
                <a:gd name="T26" fmla="*/ 2147483647 w 326"/>
                <a:gd name="T27" fmla="*/ 2147483647 h 232"/>
                <a:gd name="T28" fmla="*/ 2147483647 w 326"/>
                <a:gd name="T29" fmla="*/ 2147483647 h 232"/>
                <a:gd name="T30" fmla="*/ 2147483647 w 326"/>
                <a:gd name="T31" fmla="*/ 2147483647 h 232"/>
                <a:gd name="T32" fmla="*/ 2147483647 w 326"/>
                <a:gd name="T33" fmla="*/ 2147483647 h 232"/>
                <a:gd name="T34" fmla="*/ 2147483647 w 326"/>
                <a:gd name="T35" fmla="*/ 2147483647 h 232"/>
                <a:gd name="T36" fmla="*/ 2147483647 w 326"/>
                <a:gd name="T37" fmla="*/ 0 h 232"/>
                <a:gd name="T38" fmla="*/ 2147483647 w 326"/>
                <a:gd name="T39" fmla="*/ 2147483647 h 232"/>
                <a:gd name="T40" fmla="*/ 2147483647 w 326"/>
                <a:gd name="T41" fmla="*/ 2147483647 h 232"/>
                <a:gd name="T42" fmla="*/ 2147483647 w 326"/>
                <a:gd name="T43" fmla="*/ 2147483647 h 232"/>
                <a:gd name="T44" fmla="*/ 0 w 326"/>
                <a:gd name="T45" fmla="*/ 2147483647 h 232"/>
                <a:gd name="T46" fmla="*/ 2147483647 w 326"/>
                <a:gd name="T47" fmla="*/ 2147483647 h 232"/>
                <a:gd name="T48" fmla="*/ 2147483647 w 326"/>
                <a:gd name="T49" fmla="*/ 2147483647 h 232"/>
                <a:gd name="T50" fmla="*/ 2147483647 w 326"/>
                <a:gd name="T51" fmla="*/ 2147483647 h 232"/>
                <a:gd name="T52" fmla="*/ 2147483647 w 326"/>
                <a:gd name="T53" fmla="*/ 2147483647 h 232"/>
                <a:gd name="T54" fmla="*/ 2147483647 w 326"/>
                <a:gd name="T55" fmla="*/ 2147483647 h 232"/>
                <a:gd name="T56" fmla="*/ 2147483647 w 326"/>
                <a:gd name="T57" fmla="*/ 2147483647 h 23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26"/>
                <a:gd name="T88" fmla="*/ 0 h 232"/>
                <a:gd name="T89" fmla="*/ 326 w 326"/>
                <a:gd name="T90" fmla="*/ 232 h 23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26" h="232">
                  <a:moveTo>
                    <a:pt x="72" y="189"/>
                  </a:moveTo>
                  <a:lnTo>
                    <a:pt x="86" y="165"/>
                  </a:lnTo>
                  <a:lnTo>
                    <a:pt x="121" y="153"/>
                  </a:lnTo>
                  <a:lnTo>
                    <a:pt x="134" y="192"/>
                  </a:lnTo>
                  <a:lnTo>
                    <a:pt x="252" y="216"/>
                  </a:lnTo>
                  <a:lnTo>
                    <a:pt x="268" y="232"/>
                  </a:lnTo>
                  <a:lnTo>
                    <a:pt x="296" y="225"/>
                  </a:lnTo>
                  <a:lnTo>
                    <a:pt x="289" y="152"/>
                  </a:lnTo>
                  <a:lnTo>
                    <a:pt x="310" y="141"/>
                  </a:lnTo>
                  <a:lnTo>
                    <a:pt x="326" y="131"/>
                  </a:lnTo>
                  <a:lnTo>
                    <a:pt x="326" y="89"/>
                  </a:lnTo>
                  <a:lnTo>
                    <a:pt x="278" y="70"/>
                  </a:lnTo>
                  <a:lnTo>
                    <a:pt x="276" y="53"/>
                  </a:lnTo>
                  <a:lnTo>
                    <a:pt x="252" y="14"/>
                  </a:lnTo>
                  <a:lnTo>
                    <a:pt x="225" y="43"/>
                  </a:lnTo>
                  <a:lnTo>
                    <a:pt x="217" y="25"/>
                  </a:lnTo>
                  <a:lnTo>
                    <a:pt x="172" y="32"/>
                  </a:lnTo>
                  <a:lnTo>
                    <a:pt x="145" y="11"/>
                  </a:lnTo>
                  <a:lnTo>
                    <a:pt x="144" y="0"/>
                  </a:lnTo>
                  <a:lnTo>
                    <a:pt x="57" y="37"/>
                  </a:lnTo>
                  <a:lnTo>
                    <a:pt x="64" y="75"/>
                  </a:lnTo>
                  <a:lnTo>
                    <a:pt x="14" y="81"/>
                  </a:lnTo>
                  <a:lnTo>
                    <a:pt x="0" y="105"/>
                  </a:lnTo>
                  <a:lnTo>
                    <a:pt x="9" y="129"/>
                  </a:lnTo>
                  <a:lnTo>
                    <a:pt x="38" y="145"/>
                  </a:lnTo>
                  <a:lnTo>
                    <a:pt x="56" y="184"/>
                  </a:lnTo>
                  <a:lnTo>
                    <a:pt x="72" y="189"/>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72" name="Freeform 205"/>
            <p:cNvSpPr>
              <a:spLocks/>
            </p:cNvSpPr>
            <p:nvPr/>
          </p:nvSpPr>
          <p:spPr bwMode="auto">
            <a:xfrm>
              <a:off x="5596245" y="5224026"/>
              <a:ext cx="137336" cy="118006"/>
            </a:xfrm>
            <a:custGeom>
              <a:avLst/>
              <a:gdLst>
                <a:gd name="T0" fmla="*/ 2147483647 w 306"/>
                <a:gd name="T1" fmla="*/ 2147483647 h 263"/>
                <a:gd name="T2" fmla="*/ 2147483647 w 306"/>
                <a:gd name="T3" fmla="*/ 2147483647 h 263"/>
                <a:gd name="T4" fmla="*/ 2147483647 w 306"/>
                <a:gd name="T5" fmla="*/ 2147483647 h 263"/>
                <a:gd name="T6" fmla="*/ 2147483647 w 306"/>
                <a:gd name="T7" fmla="*/ 2147483647 h 263"/>
                <a:gd name="T8" fmla="*/ 0 w 306"/>
                <a:gd name="T9" fmla="*/ 2147483647 h 263"/>
                <a:gd name="T10" fmla="*/ 2147483647 w 306"/>
                <a:gd name="T11" fmla="*/ 2147483647 h 263"/>
                <a:gd name="T12" fmla="*/ 2147483647 w 306"/>
                <a:gd name="T13" fmla="*/ 2147483647 h 263"/>
                <a:gd name="T14" fmla="*/ 2147483647 w 306"/>
                <a:gd name="T15" fmla="*/ 2147483647 h 263"/>
                <a:gd name="T16" fmla="*/ 2147483647 w 306"/>
                <a:gd name="T17" fmla="*/ 2147483647 h 263"/>
                <a:gd name="T18" fmla="*/ 2147483647 w 306"/>
                <a:gd name="T19" fmla="*/ 2147483647 h 263"/>
                <a:gd name="T20" fmla="*/ 2147483647 w 306"/>
                <a:gd name="T21" fmla="*/ 2147483647 h 263"/>
                <a:gd name="T22" fmla="*/ 2147483647 w 306"/>
                <a:gd name="T23" fmla="*/ 2147483647 h 263"/>
                <a:gd name="T24" fmla="*/ 2147483647 w 306"/>
                <a:gd name="T25" fmla="*/ 2147483647 h 263"/>
                <a:gd name="T26" fmla="*/ 2147483647 w 306"/>
                <a:gd name="T27" fmla="*/ 2147483647 h 263"/>
                <a:gd name="T28" fmla="*/ 2147483647 w 306"/>
                <a:gd name="T29" fmla="*/ 2147483647 h 263"/>
                <a:gd name="T30" fmla="*/ 2147483647 w 306"/>
                <a:gd name="T31" fmla="*/ 2147483647 h 263"/>
                <a:gd name="T32" fmla="*/ 2147483647 w 306"/>
                <a:gd name="T33" fmla="*/ 2147483647 h 263"/>
                <a:gd name="T34" fmla="*/ 2147483647 w 306"/>
                <a:gd name="T35" fmla="*/ 2147483647 h 263"/>
                <a:gd name="T36" fmla="*/ 2147483647 w 306"/>
                <a:gd name="T37" fmla="*/ 2147483647 h 263"/>
                <a:gd name="T38" fmla="*/ 2147483647 w 306"/>
                <a:gd name="T39" fmla="*/ 2147483647 h 263"/>
                <a:gd name="T40" fmla="*/ 2147483647 w 306"/>
                <a:gd name="T41" fmla="*/ 2147483647 h 263"/>
                <a:gd name="T42" fmla="*/ 2147483647 w 306"/>
                <a:gd name="T43" fmla="*/ 0 h 263"/>
                <a:gd name="T44" fmla="*/ 2147483647 w 306"/>
                <a:gd name="T45" fmla="*/ 2147483647 h 263"/>
                <a:gd name="T46" fmla="*/ 2147483647 w 306"/>
                <a:gd name="T47" fmla="*/ 2147483647 h 263"/>
                <a:gd name="T48" fmla="*/ 2147483647 w 306"/>
                <a:gd name="T49" fmla="*/ 2147483647 h 26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6"/>
                <a:gd name="T76" fmla="*/ 0 h 263"/>
                <a:gd name="T77" fmla="*/ 306 w 306"/>
                <a:gd name="T78" fmla="*/ 263 h 26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6" h="263">
                  <a:moveTo>
                    <a:pt x="61" y="12"/>
                  </a:moveTo>
                  <a:lnTo>
                    <a:pt x="47" y="36"/>
                  </a:lnTo>
                  <a:lnTo>
                    <a:pt x="31" y="31"/>
                  </a:lnTo>
                  <a:lnTo>
                    <a:pt x="37" y="80"/>
                  </a:lnTo>
                  <a:lnTo>
                    <a:pt x="0" y="120"/>
                  </a:lnTo>
                  <a:lnTo>
                    <a:pt x="18" y="144"/>
                  </a:lnTo>
                  <a:lnTo>
                    <a:pt x="19" y="215"/>
                  </a:lnTo>
                  <a:lnTo>
                    <a:pt x="99" y="243"/>
                  </a:lnTo>
                  <a:lnTo>
                    <a:pt x="104" y="259"/>
                  </a:lnTo>
                  <a:lnTo>
                    <a:pt x="130" y="263"/>
                  </a:lnTo>
                  <a:lnTo>
                    <a:pt x="135" y="250"/>
                  </a:lnTo>
                  <a:lnTo>
                    <a:pt x="176" y="231"/>
                  </a:lnTo>
                  <a:lnTo>
                    <a:pt x="221" y="231"/>
                  </a:lnTo>
                  <a:lnTo>
                    <a:pt x="232" y="245"/>
                  </a:lnTo>
                  <a:lnTo>
                    <a:pt x="287" y="240"/>
                  </a:lnTo>
                  <a:lnTo>
                    <a:pt x="306" y="203"/>
                  </a:lnTo>
                  <a:lnTo>
                    <a:pt x="250" y="127"/>
                  </a:lnTo>
                  <a:lnTo>
                    <a:pt x="258" y="96"/>
                  </a:lnTo>
                  <a:lnTo>
                    <a:pt x="243" y="79"/>
                  </a:lnTo>
                  <a:lnTo>
                    <a:pt x="227" y="63"/>
                  </a:lnTo>
                  <a:lnTo>
                    <a:pt x="109" y="39"/>
                  </a:lnTo>
                  <a:lnTo>
                    <a:pt x="96" y="0"/>
                  </a:lnTo>
                  <a:lnTo>
                    <a:pt x="61" y="12"/>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73" name="Freeform 206"/>
            <p:cNvSpPr>
              <a:spLocks/>
            </p:cNvSpPr>
            <p:nvPr/>
          </p:nvSpPr>
          <p:spPr bwMode="auto">
            <a:xfrm>
              <a:off x="5654591" y="5327673"/>
              <a:ext cx="125667" cy="81662"/>
            </a:xfrm>
            <a:custGeom>
              <a:avLst/>
              <a:gdLst>
                <a:gd name="T0" fmla="*/ 2147483647 w 280"/>
                <a:gd name="T1" fmla="*/ 2147483647 h 182"/>
                <a:gd name="T2" fmla="*/ 2147483647 w 280"/>
                <a:gd name="T3" fmla="*/ 2147483647 h 182"/>
                <a:gd name="T4" fmla="*/ 2147483647 w 280"/>
                <a:gd name="T5" fmla="*/ 2147483647 h 182"/>
                <a:gd name="T6" fmla="*/ 2147483647 w 280"/>
                <a:gd name="T7" fmla="*/ 2147483647 h 182"/>
                <a:gd name="T8" fmla="*/ 2147483647 w 280"/>
                <a:gd name="T9" fmla="*/ 2147483647 h 182"/>
                <a:gd name="T10" fmla="*/ 2147483647 w 280"/>
                <a:gd name="T11" fmla="*/ 2147483647 h 182"/>
                <a:gd name="T12" fmla="*/ 2147483647 w 280"/>
                <a:gd name="T13" fmla="*/ 2147483647 h 182"/>
                <a:gd name="T14" fmla="*/ 2147483647 w 280"/>
                <a:gd name="T15" fmla="*/ 2147483647 h 182"/>
                <a:gd name="T16" fmla="*/ 2147483647 w 280"/>
                <a:gd name="T17" fmla="*/ 2147483647 h 182"/>
                <a:gd name="T18" fmla="*/ 0 w 280"/>
                <a:gd name="T19" fmla="*/ 2147483647 h 182"/>
                <a:gd name="T20" fmla="*/ 2147483647 w 280"/>
                <a:gd name="T21" fmla="*/ 2147483647 h 182"/>
                <a:gd name="T22" fmla="*/ 2147483647 w 280"/>
                <a:gd name="T23" fmla="*/ 0 h 182"/>
                <a:gd name="T24" fmla="*/ 2147483647 w 280"/>
                <a:gd name="T25" fmla="*/ 0 h 182"/>
                <a:gd name="T26" fmla="*/ 2147483647 w 280"/>
                <a:gd name="T27" fmla="*/ 2147483647 h 182"/>
                <a:gd name="T28" fmla="*/ 2147483647 w 280"/>
                <a:gd name="T29" fmla="*/ 2147483647 h 182"/>
                <a:gd name="T30" fmla="*/ 2147483647 w 280"/>
                <a:gd name="T31" fmla="*/ 2147483647 h 182"/>
                <a:gd name="T32" fmla="*/ 2147483647 w 280"/>
                <a:gd name="T33" fmla="*/ 2147483647 h 182"/>
                <a:gd name="T34" fmla="*/ 2147483647 w 280"/>
                <a:gd name="T35" fmla="*/ 2147483647 h 182"/>
                <a:gd name="T36" fmla="*/ 2147483647 w 280"/>
                <a:gd name="T37" fmla="*/ 2147483647 h 182"/>
                <a:gd name="T38" fmla="*/ 2147483647 w 280"/>
                <a:gd name="T39" fmla="*/ 2147483647 h 182"/>
                <a:gd name="T40" fmla="*/ 2147483647 w 280"/>
                <a:gd name="T41" fmla="*/ 2147483647 h 18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80"/>
                <a:gd name="T64" fmla="*/ 0 h 182"/>
                <a:gd name="T65" fmla="*/ 280 w 280"/>
                <a:gd name="T66" fmla="*/ 182 h 18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80" h="182">
                  <a:moveTo>
                    <a:pt x="251" y="32"/>
                  </a:moveTo>
                  <a:lnTo>
                    <a:pt x="280" y="44"/>
                  </a:lnTo>
                  <a:lnTo>
                    <a:pt x="214" y="142"/>
                  </a:lnTo>
                  <a:lnTo>
                    <a:pt x="189" y="147"/>
                  </a:lnTo>
                  <a:lnTo>
                    <a:pt x="155" y="182"/>
                  </a:lnTo>
                  <a:lnTo>
                    <a:pt x="113" y="144"/>
                  </a:lnTo>
                  <a:lnTo>
                    <a:pt x="81" y="164"/>
                  </a:lnTo>
                  <a:lnTo>
                    <a:pt x="57" y="118"/>
                  </a:lnTo>
                  <a:lnTo>
                    <a:pt x="27" y="36"/>
                  </a:lnTo>
                  <a:lnTo>
                    <a:pt x="0" y="32"/>
                  </a:lnTo>
                  <a:lnTo>
                    <a:pt x="5" y="19"/>
                  </a:lnTo>
                  <a:lnTo>
                    <a:pt x="46" y="0"/>
                  </a:lnTo>
                  <a:lnTo>
                    <a:pt x="91" y="0"/>
                  </a:lnTo>
                  <a:lnTo>
                    <a:pt x="102" y="14"/>
                  </a:lnTo>
                  <a:lnTo>
                    <a:pt x="157" y="9"/>
                  </a:lnTo>
                  <a:lnTo>
                    <a:pt x="189" y="14"/>
                  </a:lnTo>
                  <a:lnTo>
                    <a:pt x="217" y="3"/>
                  </a:lnTo>
                  <a:lnTo>
                    <a:pt x="248" y="11"/>
                  </a:lnTo>
                  <a:lnTo>
                    <a:pt x="251" y="32"/>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74" name="Freeform 207"/>
            <p:cNvSpPr>
              <a:spLocks/>
            </p:cNvSpPr>
            <p:nvPr/>
          </p:nvSpPr>
          <p:spPr bwMode="auto">
            <a:xfrm>
              <a:off x="5208024" y="4912633"/>
              <a:ext cx="104573" cy="129223"/>
            </a:xfrm>
            <a:custGeom>
              <a:avLst/>
              <a:gdLst>
                <a:gd name="T0" fmla="*/ 2147483647 w 233"/>
                <a:gd name="T1" fmla="*/ 2147483647 h 288"/>
                <a:gd name="T2" fmla="*/ 2147483647 w 233"/>
                <a:gd name="T3" fmla="*/ 2147483647 h 288"/>
                <a:gd name="T4" fmla="*/ 2147483647 w 233"/>
                <a:gd name="T5" fmla="*/ 2147483647 h 288"/>
                <a:gd name="T6" fmla="*/ 2147483647 w 233"/>
                <a:gd name="T7" fmla="*/ 0 h 288"/>
                <a:gd name="T8" fmla="*/ 2147483647 w 233"/>
                <a:gd name="T9" fmla="*/ 2147483647 h 288"/>
                <a:gd name="T10" fmla="*/ 2147483647 w 233"/>
                <a:gd name="T11" fmla="*/ 2147483647 h 288"/>
                <a:gd name="T12" fmla="*/ 2147483647 w 233"/>
                <a:gd name="T13" fmla="*/ 2147483647 h 288"/>
                <a:gd name="T14" fmla="*/ 2147483647 w 233"/>
                <a:gd name="T15" fmla="*/ 2147483647 h 288"/>
                <a:gd name="T16" fmla="*/ 2147483647 w 233"/>
                <a:gd name="T17" fmla="*/ 2147483647 h 288"/>
                <a:gd name="T18" fmla="*/ 2147483647 w 233"/>
                <a:gd name="T19" fmla="*/ 2147483647 h 288"/>
                <a:gd name="T20" fmla="*/ 2147483647 w 233"/>
                <a:gd name="T21" fmla="*/ 2147483647 h 288"/>
                <a:gd name="T22" fmla="*/ 2147483647 w 233"/>
                <a:gd name="T23" fmla="*/ 2147483647 h 288"/>
                <a:gd name="T24" fmla="*/ 2147483647 w 233"/>
                <a:gd name="T25" fmla="*/ 2147483647 h 288"/>
                <a:gd name="T26" fmla="*/ 0 w 233"/>
                <a:gd name="T27" fmla="*/ 2147483647 h 288"/>
                <a:gd name="T28" fmla="*/ 2147483647 w 233"/>
                <a:gd name="T29" fmla="*/ 2147483647 h 288"/>
                <a:gd name="T30" fmla="*/ 2147483647 w 233"/>
                <a:gd name="T31" fmla="*/ 2147483647 h 288"/>
                <a:gd name="T32" fmla="*/ 2147483647 w 233"/>
                <a:gd name="T33" fmla="*/ 2147483647 h 288"/>
                <a:gd name="T34" fmla="*/ 2147483647 w 233"/>
                <a:gd name="T35" fmla="*/ 2147483647 h 288"/>
                <a:gd name="T36" fmla="*/ 2147483647 w 233"/>
                <a:gd name="T37" fmla="*/ 2147483647 h 288"/>
                <a:gd name="T38" fmla="*/ 2147483647 w 233"/>
                <a:gd name="T39" fmla="*/ 2147483647 h 288"/>
                <a:gd name="T40" fmla="*/ 2147483647 w 233"/>
                <a:gd name="T41" fmla="*/ 2147483647 h 288"/>
                <a:gd name="T42" fmla="*/ 2147483647 w 233"/>
                <a:gd name="T43" fmla="*/ 2147483647 h 288"/>
                <a:gd name="T44" fmla="*/ 2147483647 w 233"/>
                <a:gd name="T45" fmla="*/ 2147483647 h 288"/>
                <a:gd name="T46" fmla="*/ 2147483647 w 233"/>
                <a:gd name="T47" fmla="*/ 2147483647 h 288"/>
                <a:gd name="T48" fmla="*/ 2147483647 w 233"/>
                <a:gd name="T49" fmla="*/ 2147483647 h 288"/>
                <a:gd name="T50" fmla="*/ 2147483647 w 233"/>
                <a:gd name="T51" fmla="*/ 2147483647 h 288"/>
                <a:gd name="T52" fmla="*/ 2147483647 w 233"/>
                <a:gd name="T53" fmla="*/ 2147483647 h 288"/>
                <a:gd name="T54" fmla="*/ 2147483647 w 233"/>
                <a:gd name="T55" fmla="*/ 2147483647 h 288"/>
                <a:gd name="T56" fmla="*/ 2147483647 w 233"/>
                <a:gd name="T57" fmla="*/ 2147483647 h 288"/>
                <a:gd name="T58" fmla="*/ 2147483647 w 233"/>
                <a:gd name="T59" fmla="*/ 2147483647 h 288"/>
                <a:gd name="T60" fmla="*/ 2147483647 w 233"/>
                <a:gd name="T61" fmla="*/ 2147483647 h 288"/>
                <a:gd name="T62" fmla="*/ 2147483647 w 233"/>
                <a:gd name="T63" fmla="*/ 2147483647 h 288"/>
                <a:gd name="T64" fmla="*/ 2147483647 w 233"/>
                <a:gd name="T65" fmla="*/ 2147483647 h 288"/>
                <a:gd name="T66" fmla="*/ 2147483647 w 233"/>
                <a:gd name="T67" fmla="*/ 2147483647 h 288"/>
                <a:gd name="T68" fmla="*/ 2147483647 w 233"/>
                <a:gd name="T69" fmla="*/ 2147483647 h 288"/>
                <a:gd name="T70" fmla="*/ 2147483647 w 233"/>
                <a:gd name="T71" fmla="*/ 2147483647 h 28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33"/>
                <a:gd name="T109" fmla="*/ 0 h 288"/>
                <a:gd name="T110" fmla="*/ 233 w 233"/>
                <a:gd name="T111" fmla="*/ 288 h 28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33" h="288">
                  <a:moveTo>
                    <a:pt x="104" y="27"/>
                  </a:moveTo>
                  <a:lnTo>
                    <a:pt x="89" y="24"/>
                  </a:lnTo>
                  <a:lnTo>
                    <a:pt x="86" y="15"/>
                  </a:lnTo>
                  <a:lnTo>
                    <a:pt x="93" y="0"/>
                  </a:lnTo>
                  <a:lnTo>
                    <a:pt x="67" y="2"/>
                  </a:lnTo>
                  <a:lnTo>
                    <a:pt x="54" y="15"/>
                  </a:lnTo>
                  <a:lnTo>
                    <a:pt x="33" y="18"/>
                  </a:lnTo>
                  <a:lnTo>
                    <a:pt x="49" y="37"/>
                  </a:lnTo>
                  <a:lnTo>
                    <a:pt x="77" y="42"/>
                  </a:lnTo>
                  <a:lnTo>
                    <a:pt x="64" y="107"/>
                  </a:lnTo>
                  <a:lnTo>
                    <a:pt x="25" y="120"/>
                  </a:lnTo>
                  <a:lnTo>
                    <a:pt x="3" y="152"/>
                  </a:lnTo>
                  <a:lnTo>
                    <a:pt x="9" y="170"/>
                  </a:lnTo>
                  <a:lnTo>
                    <a:pt x="0" y="189"/>
                  </a:lnTo>
                  <a:lnTo>
                    <a:pt x="27" y="197"/>
                  </a:lnTo>
                  <a:lnTo>
                    <a:pt x="40" y="240"/>
                  </a:lnTo>
                  <a:lnTo>
                    <a:pt x="24" y="267"/>
                  </a:lnTo>
                  <a:lnTo>
                    <a:pt x="27" y="288"/>
                  </a:lnTo>
                  <a:lnTo>
                    <a:pt x="72" y="274"/>
                  </a:lnTo>
                  <a:lnTo>
                    <a:pt x="112" y="275"/>
                  </a:lnTo>
                  <a:lnTo>
                    <a:pt x="118" y="261"/>
                  </a:lnTo>
                  <a:lnTo>
                    <a:pt x="157" y="245"/>
                  </a:lnTo>
                  <a:lnTo>
                    <a:pt x="187" y="261"/>
                  </a:lnTo>
                  <a:lnTo>
                    <a:pt x="189" y="255"/>
                  </a:lnTo>
                  <a:lnTo>
                    <a:pt x="211" y="203"/>
                  </a:lnTo>
                  <a:lnTo>
                    <a:pt x="233" y="202"/>
                  </a:lnTo>
                  <a:lnTo>
                    <a:pt x="221" y="125"/>
                  </a:lnTo>
                  <a:lnTo>
                    <a:pt x="230" y="112"/>
                  </a:lnTo>
                  <a:lnTo>
                    <a:pt x="227" y="59"/>
                  </a:lnTo>
                  <a:lnTo>
                    <a:pt x="197" y="50"/>
                  </a:lnTo>
                  <a:lnTo>
                    <a:pt x="171" y="72"/>
                  </a:lnTo>
                  <a:lnTo>
                    <a:pt x="153" y="61"/>
                  </a:lnTo>
                  <a:lnTo>
                    <a:pt x="141" y="24"/>
                  </a:lnTo>
                  <a:lnTo>
                    <a:pt x="104" y="27"/>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75" name="Freeform 208"/>
            <p:cNvSpPr>
              <a:spLocks/>
            </p:cNvSpPr>
            <p:nvPr/>
          </p:nvSpPr>
          <p:spPr bwMode="auto">
            <a:xfrm>
              <a:off x="5180646" y="5022563"/>
              <a:ext cx="136439" cy="118455"/>
            </a:xfrm>
            <a:custGeom>
              <a:avLst/>
              <a:gdLst>
                <a:gd name="T0" fmla="*/ 2147483647 w 304"/>
                <a:gd name="T1" fmla="*/ 2147483647 h 264"/>
                <a:gd name="T2" fmla="*/ 2147483647 w 304"/>
                <a:gd name="T3" fmla="*/ 2147483647 h 264"/>
                <a:gd name="T4" fmla="*/ 2147483647 w 304"/>
                <a:gd name="T5" fmla="*/ 2147483647 h 264"/>
                <a:gd name="T6" fmla="*/ 2147483647 w 304"/>
                <a:gd name="T7" fmla="*/ 2147483647 h 264"/>
                <a:gd name="T8" fmla="*/ 2147483647 w 304"/>
                <a:gd name="T9" fmla="*/ 2147483647 h 264"/>
                <a:gd name="T10" fmla="*/ 2147483647 w 304"/>
                <a:gd name="T11" fmla="*/ 2147483647 h 264"/>
                <a:gd name="T12" fmla="*/ 2147483647 w 304"/>
                <a:gd name="T13" fmla="*/ 2147483647 h 264"/>
                <a:gd name="T14" fmla="*/ 2147483647 w 304"/>
                <a:gd name="T15" fmla="*/ 2147483647 h 264"/>
                <a:gd name="T16" fmla="*/ 2147483647 w 304"/>
                <a:gd name="T17" fmla="*/ 2147483647 h 264"/>
                <a:gd name="T18" fmla="*/ 2147483647 w 304"/>
                <a:gd name="T19" fmla="*/ 0 h 264"/>
                <a:gd name="T20" fmla="*/ 2147483647 w 304"/>
                <a:gd name="T21" fmla="*/ 2147483647 h 264"/>
                <a:gd name="T22" fmla="*/ 2147483647 w 304"/>
                <a:gd name="T23" fmla="*/ 2147483647 h 264"/>
                <a:gd name="T24" fmla="*/ 2147483647 w 304"/>
                <a:gd name="T25" fmla="*/ 2147483647 h 264"/>
                <a:gd name="T26" fmla="*/ 2147483647 w 304"/>
                <a:gd name="T27" fmla="*/ 2147483647 h 264"/>
                <a:gd name="T28" fmla="*/ 2147483647 w 304"/>
                <a:gd name="T29" fmla="*/ 2147483647 h 264"/>
                <a:gd name="T30" fmla="*/ 2147483647 w 304"/>
                <a:gd name="T31" fmla="*/ 2147483647 h 264"/>
                <a:gd name="T32" fmla="*/ 2147483647 w 304"/>
                <a:gd name="T33" fmla="*/ 2147483647 h 264"/>
                <a:gd name="T34" fmla="*/ 0 w 304"/>
                <a:gd name="T35" fmla="*/ 2147483647 h 264"/>
                <a:gd name="T36" fmla="*/ 2147483647 w 304"/>
                <a:gd name="T37" fmla="*/ 2147483647 h 264"/>
                <a:gd name="T38" fmla="*/ 0 w 304"/>
                <a:gd name="T39" fmla="*/ 2147483647 h 264"/>
                <a:gd name="T40" fmla="*/ 2147483647 w 304"/>
                <a:gd name="T41" fmla="*/ 2147483647 h 264"/>
                <a:gd name="T42" fmla="*/ 2147483647 w 304"/>
                <a:gd name="T43" fmla="*/ 2147483647 h 264"/>
                <a:gd name="T44" fmla="*/ 2147483647 w 304"/>
                <a:gd name="T45" fmla="*/ 2147483647 h 264"/>
                <a:gd name="T46" fmla="*/ 2147483647 w 304"/>
                <a:gd name="T47" fmla="*/ 2147483647 h 264"/>
                <a:gd name="T48" fmla="*/ 2147483647 w 304"/>
                <a:gd name="T49" fmla="*/ 2147483647 h 264"/>
                <a:gd name="T50" fmla="*/ 2147483647 w 304"/>
                <a:gd name="T51" fmla="*/ 2147483647 h 264"/>
                <a:gd name="T52" fmla="*/ 2147483647 w 304"/>
                <a:gd name="T53" fmla="*/ 2147483647 h 264"/>
                <a:gd name="T54" fmla="*/ 2147483647 w 304"/>
                <a:gd name="T55" fmla="*/ 2147483647 h 264"/>
                <a:gd name="T56" fmla="*/ 2147483647 w 304"/>
                <a:gd name="T57" fmla="*/ 2147483647 h 264"/>
                <a:gd name="T58" fmla="*/ 2147483647 w 304"/>
                <a:gd name="T59" fmla="*/ 2147483647 h 264"/>
                <a:gd name="T60" fmla="*/ 2147483647 w 304"/>
                <a:gd name="T61" fmla="*/ 2147483647 h 264"/>
                <a:gd name="T62" fmla="*/ 2147483647 w 304"/>
                <a:gd name="T63" fmla="*/ 2147483647 h 264"/>
                <a:gd name="T64" fmla="*/ 2147483647 w 304"/>
                <a:gd name="T65" fmla="*/ 2147483647 h 264"/>
                <a:gd name="T66" fmla="*/ 2147483647 w 304"/>
                <a:gd name="T67" fmla="*/ 2147483647 h 264"/>
                <a:gd name="T68" fmla="*/ 2147483647 w 304"/>
                <a:gd name="T69" fmla="*/ 2147483647 h 264"/>
                <a:gd name="T70" fmla="*/ 2147483647 w 304"/>
                <a:gd name="T71" fmla="*/ 2147483647 h 264"/>
                <a:gd name="T72" fmla="*/ 2147483647 w 304"/>
                <a:gd name="T73" fmla="*/ 2147483647 h 264"/>
                <a:gd name="T74" fmla="*/ 2147483647 w 304"/>
                <a:gd name="T75" fmla="*/ 2147483647 h 264"/>
                <a:gd name="T76" fmla="*/ 2147483647 w 304"/>
                <a:gd name="T77" fmla="*/ 2147483647 h 264"/>
                <a:gd name="T78" fmla="*/ 2147483647 w 304"/>
                <a:gd name="T79" fmla="*/ 2147483647 h 264"/>
                <a:gd name="T80" fmla="*/ 2147483647 w 304"/>
                <a:gd name="T81" fmla="*/ 2147483647 h 264"/>
                <a:gd name="T82" fmla="*/ 2147483647 w 304"/>
                <a:gd name="T83" fmla="*/ 2147483647 h 264"/>
                <a:gd name="T84" fmla="*/ 2147483647 w 304"/>
                <a:gd name="T85" fmla="*/ 2147483647 h 264"/>
                <a:gd name="T86" fmla="*/ 2147483647 w 304"/>
                <a:gd name="T87" fmla="*/ 2147483647 h 264"/>
                <a:gd name="T88" fmla="*/ 2147483647 w 304"/>
                <a:gd name="T89" fmla="*/ 2147483647 h 26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04"/>
                <a:gd name="T136" fmla="*/ 0 h 264"/>
                <a:gd name="T137" fmla="*/ 304 w 304"/>
                <a:gd name="T138" fmla="*/ 264 h 26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04" h="264">
                  <a:moveTo>
                    <a:pt x="261" y="128"/>
                  </a:moveTo>
                  <a:lnTo>
                    <a:pt x="290" y="128"/>
                  </a:lnTo>
                  <a:lnTo>
                    <a:pt x="304" y="123"/>
                  </a:lnTo>
                  <a:lnTo>
                    <a:pt x="298" y="96"/>
                  </a:lnTo>
                  <a:lnTo>
                    <a:pt x="262" y="89"/>
                  </a:lnTo>
                  <a:lnTo>
                    <a:pt x="259" y="73"/>
                  </a:lnTo>
                  <a:lnTo>
                    <a:pt x="294" y="70"/>
                  </a:lnTo>
                  <a:lnTo>
                    <a:pt x="264" y="57"/>
                  </a:lnTo>
                  <a:lnTo>
                    <a:pt x="248" y="16"/>
                  </a:lnTo>
                  <a:lnTo>
                    <a:pt x="218" y="0"/>
                  </a:lnTo>
                  <a:lnTo>
                    <a:pt x="179" y="16"/>
                  </a:lnTo>
                  <a:lnTo>
                    <a:pt x="173" y="30"/>
                  </a:lnTo>
                  <a:lnTo>
                    <a:pt x="133" y="29"/>
                  </a:lnTo>
                  <a:lnTo>
                    <a:pt x="88" y="43"/>
                  </a:lnTo>
                  <a:lnTo>
                    <a:pt x="86" y="73"/>
                  </a:lnTo>
                  <a:lnTo>
                    <a:pt x="18" y="91"/>
                  </a:lnTo>
                  <a:lnTo>
                    <a:pt x="22" y="99"/>
                  </a:lnTo>
                  <a:lnTo>
                    <a:pt x="0" y="110"/>
                  </a:lnTo>
                  <a:lnTo>
                    <a:pt x="10" y="129"/>
                  </a:lnTo>
                  <a:lnTo>
                    <a:pt x="0" y="136"/>
                  </a:lnTo>
                  <a:lnTo>
                    <a:pt x="21" y="145"/>
                  </a:lnTo>
                  <a:lnTo>
                    <a:pt x="29" y="139"/>
                  </a:lnTo>
                  <a:lnTo>
                    <a:pt x="48" y="153"/>
                  </a:lnTo>
                  <a:lnTo>
                    <a:pt x="75" y="136"/>
                  </a:lnTo>
                  <a:lnTo>
                    <a:pt x="104" y="134"/>
                  </a:lnTo>
                  <a:lnTo>
                    <a:pt x="128" y="149"/>
                  </a:lnTo>
                  <a:lnTo>
                    <a:pt x="98" y="141"/>
                  </a:lnTo>
                  <a:lnTo>
                    <a:pt x="70" y="145"/>
                  </a:lnTo>
                  <a:lnTo>
                    <a:pt x="70" y="173"/>
                  </a:lnTo>
                  <a:lnTo>
                    <a:pt x="53" y="182"/>
                  </a:lnTo>
                  <a:lnTo>
                    <a:pt x="88" y="195"/>
                  </a:lnTo>
                  <a:lnTo>
                    <a:pt x="101" y="211"/>
                  </a:lnTo>
                  <a:lnTo>
                    <a:pt x="149" y="254"/>
                  </a:lnTo>
                  <a:lnTo>
                    <a:pt x="187" y="264"/>
                  </a:lnTo>
                  <a:lnTo>
                    <a:pt x="181" y="221"/>
                  </a:lnTo>
                  <a:lnTo>
                    <a:pt x="197" y="213"/>
                  </a:lnTo>
                  <a:lnTo>
                    <a:pt x="198" y="246"/>
                  </a:lnTo>
                  <a:lnTo>
                    <a:pt x="218" y="240"/>
                  </a:lnTo>
                  <a:lnTo>
                    <a:pt x="218" y="221"/>
                  </a:lnTo>
                  <a:lnTo>
                    <a:pt x="242" y="206"/>
                  </a:lnTo>
                  <a:lnTo>
                    <a:pt x="258" y="177"/>
                  </a:lnTo>
                  <a:lnTo>
                    <a:pt x="227" y="139"/>
                  </a:lnTo>
                  <a:lnTo>
                    <a:pt x="261" y="128"/>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76" name="Freeform 209"/>
            <p:cNvSpPr>
              <a:spLocks/>
            </p:cNvSpPr>
            <p:nvPr/>
          </p:nvSpPr>
          <p:spPr bwMode="auto">
            <a:xfrm>
              <a:off x="5292849" y="4937312"/>
              <a:ext cx="100982" cy="98712"/>
            </a:xfrm>
            <a:custGeom>
              <a:avLst/>
              <a:gdLst>
                <a:gd name="T0" fmla="*/ 2147483647 w 225"/>
                <a:gd name="T1" fmla="*/ 2147483647 h 220"/>
                <a:gd name="T2" fmla="*/ 2147483647 w 225"/>
                <a:gd name="T3" fmla="*/ 2147483647 h 220"/>
                <a:gd name="T4" fmla="*/ 2147483647 w 225"/>
                <a:gd name="T5" fmla="*/ 2147483647 h 220"/>
                <a:gd name="T6" fmla="*/ 2147483647 w 225"/>
                <a:gd name="T7" fmla="*/ 2147483647 h 220"/>
                <a:gd name="T8" fmla="*/ 0 w 225"/>
                <a:gd name="T9" fmla="*/ 2147483647 h 220"/>
                <a:gd name="T10" fmla="*/ 2147483647 w 225"/>
                <a:gd name="T11" fmla="*/ 2147483647 h 220"/>
                <a:gd name="T12" fmla="*/ 2147483647 w 225"/>
                <a:gd name="T13" fmla="*/ 2147483647 h 220"/>
                <a:gd name="T14" fmla="*/ 2147483647 w 225"/>
                <a:gd name="T15" fmla="*/ 2147483647 h 220"/>
                <a:gd name="T16" fmla="*/ 2147483647 w 225"/>
                <a:gd name="T17" fmla="*/ 2147483647 h 220"/>
                <a:gd name="T18" fmla="*/ 2147483647 w 225"/>
                <a:gd name="T19" fmla="*/ 2147483647 h 220"/>
                <a:gd name="T20" fmla="*/ 2147483647 w 225"/>
                <a:gd name="T21" fmla="*/ 2147483647 h 220"/>
                <a:gd name="T22" fmla="*/ 2147483647 w 225"/>
                <a:gd name="T23" fmla="*/ 2147483647 h 220"/>
                <a:gd name="T24" fmla="*/ 2147483647 w 225"/>
                <a:gd name="T25" fmla="*/ 0 h 220"/>
                <a:gd name="T26" fmla="*/ 2147483647 w 225"/>
                <a:gd name="T27" fmla="*/ 2147483647 h 220"/>
                <a:gd name="T28" fmla="*/ 2147483647 w 225"/>
                <a:gd name="T29" fmla="*/ 2147483647 h 220"/>
                <a:gd name="T30" fmla="*/ 2147483647 w 225"/>
                <a:gd name="T31" fmla="*/ 2147483647 h 220"/>
                <a:gd name="T32" fmla="*/ 2147483647 w 225"/>
                <a:gd name="T33" fmla="*/ 2147483647 h 220"/>
                <a:gd name="T34" fmla="*/ 2147483647 w 225"/>
                <a:gd name="T35" fmla="*/ 2147483647 h 220"/>
                <a:gd name="T36" fmla="*/ 2147483647 w 225"/>
                <a:gd name="T37" fmla="*/ 2147483647 h 220"/>
                <a:gd name="T38" fmla="*/ 2147483647 w 225"/>
                <a:gd name="T39" fmla="*/ 2147483647 h 220"/>
                <a:gd name="T40" fmla="*/ 2147483647 w 225"/>
                <a:gd name="T41" fmla="*/ 2147483647 h 220"/>
                <a:gd name="T42" fmla="*/ 2147483647 w 225"/>
                <a:gd name="T43" fmla="*/ 2147483647 h 220"/>
                <a:gd name="T44" fmla="*/ 2147483647 w 225"/>
                <a:gd name="T45" fmla="*/ 2147483647 h 220"/>
                <a:gd name="T46" fmla="*/ 2147483647 w 225"/>
                <a:gd name="T47" fmla="*/ 2147483647 h 220"/>
                <a:gd name="T48" fmla="*/ 2147483647 w 225"/>
                <a:gd name="T49" fmla="*/ 2147483647 h 220"/>
                <a:gd name="T50" fmla="*/ 2147483647 w 225"/>
                <a:gd name="T51" fmla="*/ 2147483647 h 22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25"/>
                <a:gd name="T79" fmla="*/ 0 h 220"/>
                <a:gd name="T80" fmla="*/ 225 w 225"/>
                <a:gd name="T81" fmla="*/ 220 h 22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25" h="220">
                  <a:moveTo>
                    <a:pt x="161" y="185"/>
                  </a:moveTo>
                  <a:lnTo>
                    <a:pt x="147" y="196"/>
                  </a:lnTo>
                  <a:lnTo>
                    <a:pt x="160" y="211"/>
                  </a:lnTo>
                  <a:lnTo>
                    <a:pt x="108" y="220"/>
                  </a:lnTo>
                  <a:lnTo>
                    <a:pt x="0" y="200"/>
                  </a:lnTo>
                  <a:lnTo>
                    <a:pt x="22" y="148"/>
                  </a:lnTo>
                  <a:lnTo>
                    <a:pt x="44" y="147"/>
                  </a:lnTo>
                  <a:lnTo>
                    <a:pt x="32" y="70"/>
                  </a:lnTo>
                  <a:lnTo>
                    <a:pt x="41" y="57"/>
                  </a:lnTo>
                  <a:lnTo>
                    <a:pt x="38" y="4"/>
                  </a:lnTo>
                  <a:lnTo>
                    <a:pt x="78" y="11"/>
                  </a:lnTo>
                  <a:lnTo>
                    <a:pt x="94" y="25"/>
                  </a:lnTo>
                  <a:lnTo>
                    <a:pt x="204" y="0"/>
                  </a:lnTo>
                  <a:lnTo>
                    <a:pt x="211" y="27"/>
                  </a:lnTo>
                  <a:lnTo>
                    <a:pt x="225" y="27"/>
                  </a:lnTo>
                  <a:lnTo>
                    <a:pt x="225" y="48"/>
                  </a:lnTo>
                  <a:lnTo>
                    <a:pt x="208" y="52"/>
                  </a:lnTo>
                  <a:lnTo>
                    <a:pt x="206" y="96"/>
                  </a:lnTo>
                  <a:lnTo>
                    <a:pt x="187" y="107"/>
                  </a:lnTo>
                  <a:lnTo>
                    <a:pt x="192" y="131"/>
                  </a:lnTo>
                  <a:lnTo>
                    <a:pt x="169" y="139"/>
                  </a:lnTo>
                  <a:lnTo>
                    <a:pt x="179" y="166"/>
                  </a:lnTo>
                  <a:lnTo>
                    <a:pt x="155" y="171"/>
                  </a:lnTo>
                  <a:lnTo>
                    <a:pt x="161" y="185"/>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77" name="Freeform 210"/>
            <p:cNvSpPr>
              <a:spLocks/>
            </p:cNvSpPr>
            <p:nvPr/>
          </p:nvSpPr>
          <p:spPr bwMode="auto">
            <a:xfrm>
              <a:off x="5006059" y="4896929"/>
              <a:ext cx="109959" cy="122044"/>
            </a:xfrm>
            <a:custGeom>
              <a:avLst/>
              <a:gdLst>
                <a:gd name="T0" fmla="*/ 2147483647 w 245"/>
                <a:gd name="T1" fmla="*/ 2147483647 h 272"/>
                <a:gd name="T2" fmla="*/ 2147483647 w 245"/>
                <a:gd name="T3" fmla="*/ 2147483647 h 272"/>
                <a:gd name="T4" fmla="*/ 2147483647 w 245"/>
                <a:gd name="T5" fmla="*/ 2147483647 h 272"/>
                <a:gd name="T6" fmla="*/ 2147483647 w 245"/>
                <a:gd name="T7" fmla="*/ 2147483647 h 272"/>
                <a:gd name="T8" fmla="*/ 2147483647 w 245"/>
                <a:gd name="T9" fmla="*/ 2147483647 h 272"/>
                <a:gd name="T10" fmla="*/ 2147483647 w 245"/>
                <a:gd name="T11" fmla="*/ 2147483647 h 272"/>
                <a:gd name="T12" fmla="*/ 2147483647 w 245"/>
                <a:gd name="T13" fmla="*/ 2147483647 h 272"/>
                <a:gd name="T14" fmla="*/ 2147483647 w 245"/>
                <a:gd name="T15" fmla="*/ 2147483647 h 272"/>
                <a:gd name="T16" fmla="*/ 2147483647 w 245"/>
                <a:gd name="T17" fmla="*/ 2147483647 h 272"/>
                <a:gd name="T18" fmla="*/ 2147483647 w 245"/>
                <a:gd name="T19" fmla="*/ 2147483647 h 272"/>
                <a:gd name="T20" fmla="*/ 2147483647 w 245"/>
                <a:gd name="T21" fmla="*/ 2147483647 h 272"/>
                <a:gd name="T22" fmla="*/ 2147483647 w 245"/>
                <a:gd name="T23" fmla="*/ 2147483647 h 272"/>
                <a:gd name="T24" fmla="*/ 2147483647 w 245"/>
                <a:gd name="T25" fmla="*/ 2147483647 h 272"/>
                <a:gd name="T26" fmla="*/ 2147483647 w 245"/>
                <a:gd name="T27" fmla="*/ 2147483647 h 272"/>
                <a:gd name="T28" fmla="*/ 2147483647 w 245"/>
                <a:gd name="T29" fmla="*/ 2147483647 h 272"/>
                <a:gd name="T30" fmla="*/ 2147483647 w 245"/>
                <a:gd name="T31" fmla="*/ 2147483647 h 272"/>
                <a:gd name="T32" fmla="*/ 2147483647 w 245"/>
                <a:gd name="T33" fmla="*/ 2147483647 h 272"/>
                <a:gd name="T34" fmla="*/ 2147483647 w 245"/>
                <a:gd name="T35" fmla="*/ 2147483647 h 272"/>
                <a:gd name="T36" fmla="*/ 2147483647 w 245"/>
                <a:gd name="T37" fmla="*/ 2147483647 h 272"/>
                <a:gd name="T38" fmla="*/ 2147483647 w 245"/>
                <a:gd name="T39" fmla="*/ 2147483647 h 272"/>
                <a:gd name="T40" fmla="*/ 2147483647 w 245"/>
                <a:gd name="T41" fmla="*/ 2147483647 h 272"/>
                <a:gd name="T42" fmla="*/ 2147483647 w 245"/>
                <a:gd name="T43" fmla="*/ 2147483647 h 272"/>
                <a:gd name="T44" fmla="*/ 2147483647 w 245"/>
                <a:gd name="T45" fmla="*/ 2147483647 h 272"/>
                <a:gd name="T46" fmla="*/ 2147483647 w 245"/>
                <a:gd name="T47" fmla="*/ 2147483647 h 272"/>
                <a:gd name="T48" fmla="*/ 2147483647 w 245"/>
                <a:gd name="T49" fmla="*/ 2147483647 h 272"/>
                <a:gd name="T50" fmla="*/ 2147483647 w 245"/>
                <a:gd name="T51" fmla="*/ 2147483647 h 272"/>
                <a:gd name="T52" fmla="*/ 2147483647 w 245"/>
                <a:gd name="T53" fmla="*/ 2147483647 h 272"/>
                <a:gd name="T54" fmla="*/ 2147483647 w 245"/>
                <a:gd name="T55" fmla="*/ 2147483647 h 272"/>
                <a:gd name="T56" fmla="*/ 2147483647 w 245"/>
                <a:gd name="T57" fmla="*/ 2147483647 h 272"/>
                <a:gd name="T58" fmla="*/ 2147483647 w 245"/>
                <a:gd name="T59" fmla="*/ 2147483647 h 272"/>
                <a:gd name="T60" fmla="*/ 2147483647 w 245"/>
                <a:gd name="T61" fmla="*/ 0 h 272"/>
                <a:gd name="T62" fmla="*/ 2147483647 w 245"/>
                <a:gd name="T63" fmla="*/ 2147483647 h 272"/>
                <a:gd name="T64" fmla="*/ 2147483647 w 245"/>
                <a:gd name="T65" fmla="*/ 2147483647 h 272"/>
                <a:gd name="T66" fmla="*/ 2147483647 w 245"/>
                <a:gd name="T67" fmla="*/ 2147483647 h 272"/>
                <a:gd name="T68" fmla="*/ 2147483647 w 245"/>
                <a:gd name="T69" fmla="*/ 2147483647 h 272"/>
                <a:gd name="T70" fmla="*/ 0 w 245"/>
                <a:gd name="T71" fmla="*/ 2147483647 h 272"/>
                <a:gd name="T72" fmla="*/ 2147483647 w 245"/>
                <a:gd name="T73" fmla="*/ 2147483647 h 272"/>
                <a:gd name="T74" fmla="*/ 2147483647 w 245"/>
                <a:gd name="T75" fmla="*/ 2147483647 h 272"/>
                <a:gd name="T76" fmla="*/ 2147483647 w 245"/>
                <a:gd name="T77" fmla="*/ 2147483647 h 272"/>
                <a:gd name="T78" fmla="*/ 2147483647 w 245"/>
                <a:gd name="T79" fmla="*/ 2147483647 h 272"/>
                <a:gd name="T80" fmla="*/ 2147483647 w 245"/>
                <a:gd name="T81" fmla="*/ 2147483647 h 272"/>
                <a:gd name="T82" fmla="*/ 2147483647 w 245"/>
                <a:gd name="T83" fmla="*/ 2147483647 h 272"/>
                <a:gd name="T84" fmla="*/ 2147483647 w 245"/>
                <a:gd name="T85" fmla="*/ 2147483647 h 272"/>
                <a:gd name="T86" fmla="*/ 2147483647 w 245"/>
                <a:gd name="T87" fmla="*/ 2147483647 h 272"/>
                <a:gd name="T88" fmla="*/ 2147483647 w 245"/>
                <a:gd name="T89" fmla="*/ 2147483647 h 272"/>
                <a:gd name="T90" fmla="*/ 2147483647 w 245"/>
                <a:gd name="T91" fmla="*/ 2147483647 h 27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45"/>
                <a:gd name="T139" fmla="*/ 0 h 272"/>
                <a:gd name="T140" fmla="*/ 245 w 245"/>
                <a:gd name="T141" fmla="*/ 272 h 27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45" h="272">
                  <a:moveTo>
                    <a:pt x="80" y="141"/>
                  </a:moveTo>
                  <a:lnTo>
                    <a:pt x="87" y="157"/>
                  </a:lnTo>
                  <a:lnTo>
                    <a:pt x="82" y="171"/>
                  </a:lnTo>
                  <a:lnTo>
                    <a:pt x="69" y="165"/>
                  </a:lnTo>
                  <a:lnTo>
                    <a:pt x="5" y="173"/>
                  </a:lnTo>
                  <a:lnTo>
                    <a:pt x="2" y="181"/>
                  </a:lnTo>
                  <a:lnTo>
                    <a:pt x="35" y="192"/>
                  </a:lnTo>
                  <a:lnTo>
                    <a:pt x="50" y="200"/>
                  </a:lnTo>
                  <a:lnTo>
                    <a:pt x="61" y="214"/>
                  </a:lnTo>
                  <a:lnTo>
                    <a:pt x="66" y="235"/>
                  </a:lnTo>
                  <a:lnTo>
                    <a:pt x="59" y="251"/>
                  </a:lnTo>
                  <a:lnTo>
                    <a:pt x="96" y="254"/>
                  </a:lnTo>
                  <a:lnTo>
                    <a:pt x="104" y="238"/>
                  </a:lnTo>
                  <a:lnTo>
                    <a:pt x="131" y="242"/>
                  </a:lnTo>
                  <a:lnTo>
                    <a:pt x="138" y="227"/>
                  </a:lnTo>
                  <a:lnTo>
                    <a:pt x="157" y="259"/>
                  </a:lnTo>
                  <a:lnTo>
                    <a:pt x="215" y="272"/>
                  </a:lnTo>
                  <a:lnTo>
                    <a:pt x="218" y="259"/>
                  </a:lnTo>
                  <a:lnTo>
                    <a:pt x="240" y="245"/>
                  </a:lnTo>
                  <a:lnTo>
                    <a:pt x="245" y="221"/>
                  </a:lnTo>
                  <a:lnTo>
                    <a:pt x="200" y="208"/>
                  </a:lnTo>
                  <a:lnTo>
                    <a:pt x="186" y="170"/>
                  </a:lnTo>
                  <a:lnTo>
                    <a:pt x="226" y="154"/>
                  </a:lnTo>
                  <a:lnTo>
                    <a:pt x="216" y="72"/>
                  </a:lnTo>
                  <a:lnTo>
                    <a:pt x="229" y="61"/>
                  </a:lnTo>
                  <a:lnTo>
                    <a:pt x="211" y="40"/>
                  </a:lnTo>
                  <a:lnTo>
                    <a:pt x="211" y="18"/>
                  </a:lnTo>
                  <a:lnTo>
                    <a:pt x="179" y="6"/>
                  </a:lnTo>
                  <a:lnTo>
                    <a:pt x="173" y="29"/>
                  </a:lnTo>
                  <a:lnTo>
                    <a:pt x="157" y="16"/>
                  </a:lnTo>
                  <a:lnTo>
                    <a:pt x="154" y="0"/>
                  </a:lnTo>
                  <a:lnTo>
                    <a:pt x="96" y="19"/>
                  </a:lnTo>
                  <a:lnTo>
                    <a:pt x="91" y="10"/>
                  </a:lnTo>
                  <a:lnTo>
                    <a:pt x="43" y="24"/>
                  </a:lnTo>
                  <a:lnTo>
                    <a:pt x="5" y="43"/>
                  </a:lnTo>
                  <a:lnTo>
                    <a:pt x="0" y="101"/>
                  </a:lnTo>
                  <a:lnTo>
                    <a:pt x="74" y="85"/>
                  </a:lnTo>
                  <a:lnTo>
                    <a:pt x="59" y="102"/>
                  </a:lnTo>
                  <a:lnTo>
                    <a:pt x="91" y="112"/>
                  </a:lnTo>
                  <a:lnTo>
                    <a:pt x="71" y="118"/>
                  </a:lnTo>
                  <a:lnTo>
                    <a:pt x="32" y="106"/>
                  </a:lnTo>
                  <a:lnTo>
                    <a:pt x="37" y="146"/>
                  </a:lnTo>
                  <a:lnTo>
                    <a:pt x="51" y="128"/>
                  </a:lnTo>
                  <a:lnTo>
                    <a:pt x="80" y="141"/>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78" name="Freeform 211"/>
            <p:cNvSpPr>
              <a:spLocks/>
            </p:cNvSpPr>
            <p:nvPr/>
          </p:nvSpPr>
          <p:spPr bwMode="auto">
            <a:xfrm>
              <a:off x="5100757" y="4885264"/>
              <a:ext cx="141824" cy="105891"/>
            </a:xfrm>
            <a:custGeom>
              <a:avLst/>
              <a:gdLst>
                <a:gd name="T0" fmla="*/ 2147483647 w 316"/>
                <a:gd name="T1" fmla="*/ 2147483647 h 236"/>
                <a:gd name="T2" fmla="*/ 2147483647 w 316"/>
                <a:gd name="T3" fmla="*/ 2147483647 h 236"/>
                <a:gd name="T4" fmla="*/ 2147483647 w 316"/>
                <a:gd name="T5" fmla="*/ 2147483647 h 236"/>
                <a:gd name="T6" fmla="*/ 2147483647 w 316"/>
                <a:gd name="T7" fmla="*/ 2147483647 h 236"/>
                <a:gd name="T8" fmla="*/ 2147483647 w 316"/>
                <a:gd name="T9" fmla="*/ 2147483647 h 236"/>
                <a:gd name="T10" fmla="*/ 2147483647 w 316"/>
                <a:gd name="T11" fmla="*/ 2147483647 h 236"/>
                <a:gd name="T12" fmla="*/ 2147483647 w 316"/>
                <a:gd name="T13" fmla="*/ 2147483647 h 236"/>
                <a:gd name="T14" fmla="*/ 2147483647 w 316"/>
                <a:gd name="T15" fmla="*/ 2147483647 h 236"/>
                <a:gd name="T16" fmla="*/ 2147483647 w 316"/>
                <a:gd name="T17" fmla="*/ 2147483647 h 236"/>
                <a:gd name="T18" fmla="*/ 2147483647 w 316"/>
                <a:gd name="T19" fmla="*/ 2147483647 h 236"/>
                <a:gd name="T20" fmla="*/ 2147483647 w 316"/>
                <a:gd name="T21" fmla="*/ 2147483647 h 236"/>
                <a:gd name="T22" fmla="*/ 2147483647 w 316"/>
                <a:gd name="T23" fmla="*/ 2147483647 h 236"/>
                <a:gd name="T24" fmla="*/ 2147483647 w 316"/>
                <a:gd name="T25" fmla="*/ 2147483647 h 236"/>
                <a:gd name="T26" fmla="*/ 2147483647 w 316"/>
                <a:gd name="T27" fmla="*/ 2147483647 h 236"/>
                <a:gd name="T28" fmla="*/ 2147483647 w 316"/>
                <a:gd name="T29" fmla="*/ 2147483647 h 236"/>
                <a:gd name="T30" fmla="*/ 2147483647 w 316"/>
                <a:gd name="T31" fmla="*/ 2147483647 h 236"/>
                <a:gd name="T32" fmla="*/ 2147483647 w 316"/>
                <a:gd name="T33" fmla="*/ 2147483647 h 236"/>
                <a:gd name="T34" fmla="*/ 2147483647 w 316"/>
                <a:gd name="T35" fmla="*/ 2147483647 h 236"/>
                <a:gd name="T36" fmla="*/ 2147483647 w 316"/>
                <a:gd name="T37" fmla="*/ 2147483647 h 236"/>
                <a:gd name="T38" fmla="*/ 2147483647 w 316"/>
                <a:gd name="T39" fmla="*/ 2147483647 h 236"/>
                <a:gd name="T40" fmla="*/ 2147483647 w 316"/>
                <a:gd name="T41" fmla="*/ 2147483647 h 236"/>
                <a:gd name="T42" fmla="*/ 0 w 316"/>
                <a:gd name="T43" fmla="*/ 2147483647 h 236"/>
                <a:gd name="T44" fmla="*/ 0 w 316"/>
                <a:gd name="T45" fmla="*/ 2147483647 h 236"/>
                <a:gd name="T46" fmla="*/ 2147483647 w 316"/>
                <a:gd name="T47" fmla="*/ 2147483647 h 236"/>
                <a:gd name="T48" fmla="*/ 2147483647 w 316"/>
                <a:gd name="T49" fmla="*/ 2147483647 h 236"/>
                <a:gd name="T50" fmla="*/ 2147483647 w 316"/>
                <a:gd name="T51" fmla="*/ 2147483647 h 236"/>
                <a:gd name="T52" fmla="*/ 2147483647 w 316"/>
                <a:gd name="T53" fmla="*/ 2147483647 h 236"/>
                <a:gd name="T54" fmla="*/ 2147483647 w 316"/>
                <a:gd name="T55" fmla="*/ 0 h 236"/>
                <a:gd name="T56" fmla="*/ 2147483647 w 316"/>
                <a:gd name="T57" fmla="*/ 2147483647 h 236"/>
                <a:gd name="T58" fmla="*/ 2147483647 w 316"/>
                <a:gd name="T59" fmla="*/ 2147483647 h 236"/>
                <a:gd name="T60" fmla="*/ 2147483647 w 316"/>
                <a:gd name="T61" fmla="*/ 2147483647 h 2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16"/>
                <a:gd name="T94" fmla="*/ 0 h 236"/>
                <a:gd name="T95" fmla="*/ 316 w 316"/>
                <a:gd name="T96" fmla="*/ 236 h 2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16" h="236">
                  <a:moveTo>
                    <a:pt x="175" y="104"/>
                  </a:moveTo>
                  <a:lnTo>
                    <a:pt x="213" y="74"/>
                  </a:lnTo>
                  <a:lnTo>
                    <a:pt x="245" y="64"/>
                  </a:lnTo>
                  <a:lnTo>
                    <a:pt x="266" y="90"/>
                  </a:lnTo>
                  <a:lnTo>
                    <a:pt x="272" y="79"/>
                  </a:lnTo>
                  <a:lnTo>
                    <a:pt x="288" y="98"/>
                  </a:lnTo>
                  <a:lnTo>
                    <a:pt x="316" y="103"/>
                  </a:lnTo>
                  <a:lnTo>
                    <a:pt x="303" y="168"/>
                  </a:lnTo>
                  <a:lnTo>
                    <a:pt x="264" y="181"/>
                  </a:lnTo>
                  <a:lnTo>
                    <a:pt x="242" y="213"/>
                  </a:lnTo>
                  <a:lnTo>
                    <a:pt x="226" y="216"/>
                  </a:lnTo>
                  <a:lnTo>
                    <a:pt x="218" y="200"/>
                  </a:lnTo>
                  <a:lnTo>
                    <a:pt x="202" y="202"/>
                  </a:lnTo>
                  <a:lnTo>
                    <a:pt x="180" y="236"/>
                  </a:lnTo>
                  <a:lnTo>
                    <a:pt x="168" y="232"/>
                  </a:lnTo>
                  <a:lnTo>
                    <a:pt x="172" y="216"/>
                  </a:lnTo>
                  <a:lnTo>
                    <a:pt x="95" y="184"/>
                  </a:lnTo>
                  <a:lnTo>
                    <a:pt x="66" y="199"/>
                  </a:lnTo>
                  <a:lnTo>
                    <a:pt x="15" y="180"/>
                  </a:lnTo>
                  <a:lnTo>
                    <a:pt x="5" y="98"/>
                  </a:lnTo>
                  <a:lnTo>
                    <a:pt x="18" y="87"/>
                  </a:lnTo>
                  <a:lnTo>
                    <a:pt x="0" y="66"/>
                  </a:lnTo>
                  <a:lnTo>
                    <a:pt x="0" y="44"/>
                  </a:lnTo>
                  <a:lnTo>
                    <a:pt x="16" y="48"/>
                  </a:lnTo>
                  <a:lnTo>
                    <a:pt x="16" y="15"/>
                  </a:lnTo>
                  <a:lnTo>
                    <a:pt x="36" y="5"/>
                  </a:lnTo>
                  <a:lnTo>
                    <a:pt x="44" y="15"/>
                  </a:lnTo>
                  <a:lnTo>
                    <a:pt x="104" y="0"/>
                  </a:lnTo>
                  <a:lnTo>
                    <a:pt x="175" y="104"/>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79" name="Freeform 212"/>
            <p:cNvSpPr>
              <a:spLocks/>
            </p:cNvSpPr>
            <p:nvPr/>
          </p:nvSpPr>
          <p:spPr bwMode="auto">
            <a:xfrm>
              <a:off x="5318431" y="5114994"/>
              <a:ext cx="89762" cy="140889"/>
            </a:xfrm>
            <a:custGeom>
              <a:avLst/>
              <a:gdLst>
                <a:gd name="T0" fmla="*/ 2147483647 w 200"/>
                <a:gd name="T1" fmla="*/ 2147483647 h 314"/>
                <a:gd name="T2" fmla="*/ 2147483647 w 200"/>
                <a:gd name="T3" fmla="*/ 2147483647 h 314"/>
                <a:gd name="T4" fmla="*/ 2147483647 w 200"/>
                <a:gd name="T5" fmla="*/ 2147483647 h 314"/>
                <a:gd name="T6" fmla="*/ 2147483647 w 200"/>
                <a:gd name="T7" fmla="*/ 2147483647 h 314"/>
                <a:gd name="T8" fmla="*/ 2147483647 w 200"/>
                <a:gd name="T9" fmla="*/ 2147483647 h 314"/>
                <a:gd name="T10" fmla="*/ 2147483647 w 200"/>
                <a:gd name="T11" fmla="*/ 2147483647 h 314"/>
                <a:gd name="T12" fmla="*/ 2147483647 w 200"/>
                <a:gd name="T13" fmla="*/ 2147483647 h 314"/>
                <a:gd name="T14" fmla="*/ 2147483647 w 200"/>
                <a:gd name="T15" fmla="*/ 2147483647 h 314"/>
                <a:gd name="T16" fmla="*/ 2147483647 w 200"/>
                <a:gd name="T17" fmla="*/ 2147483647 h 314"/>
                <a:gd name="T18" fmla="*/ 2147483647 w 200"/>
                <a:gd name="T19" fmla="*/ 2147483647 h 314"/>
                <a:gd name="T20" fmla="*/ 2147483647 w 200"/>
                <a:gd name="T21" fmla="*/ 2147483647 h 314"/>
                <a:gd name="T22" fmla="*/ 2147483647 w 200"/>
                <a:gd name="T23" fmla="*/ 2147483647 h 314"/>
                <a:gd name="T24" fmla="*/ 2147483647 w 200"/>
                <a:gd name="T25" fmla="*/ 2147483647 h 314"/>
                <a:gd name="T26" fmla="*/ 2147483647 w 200"/>
                <a:gd name="T27" fmla="*/ 0 h 314"/>
                <a:gd name="T28" fmla="*/ 2147483647 w 200"/>
                <a:gd name="T29" fmla="*/ 2147483647 h 314"/>
                <a:gd name="T30" fmla="*/ 2147483647 w 200"/>
                <a:gd name="T31" fmla="*/ 2147483647 h 314"/>
                <a:gd name="T32" fmla="*/ 0 w 200"/>
                <a:gd name="T33" fmla="*/ 2147483647 h 314"/>
                <a:gd name="T34" fmla="*/ 2147483647 w 200"/>
                <a:gd name="T35" fmla="*/ 2147483647 h 314"/>
                <a:gd name="T36" fmla="*/ 2147483647 w 200"/>
                <a:gd name="T37" fmla="*/ 2147483647 h 314"/>
                <a:gd name="T38" fmla="*/ 2147483647 w 200"/>
                <a:gd name="T39" fmla="*/ 2147483647 h 314"/>
                <a:gd name="T40" fmla="*/ 2147483647 w 200"/>
                <a:gd name="T41" fmla="*/ 2147483647 h 314"/>
                <a:gd name="T42" fmla="*/ 2147483647 w 200"/>
                <a:gd name="T43" fmla="*/ 2147483647 h 314"/>
                <a:gd name="T44" fmla="*/ 2147483647 w 200"/>
                <a:gd name="T45" fmla="*/ 2147483647 h 314"/>
                <a:gd name="T46" fmla="*/ 2147483647 w 200"/>
                <a:gd name="T47" fmla="*/ 2147483647 h 314"/>
                <a:gd name="T48" fmla="*/ 2147483647 w 200"/>
                <a:gd name="T49" fmla="*/ 2147483647 h 314"/>
                <a:gd name="T50" fmla="*/ 2147483647 w 200"/>
                <a:gd name="T51" fmla="*/ 2147483647 h 31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00"/>
                <a:gd name="T79" fmla="*/ 0 h 314"/>
                <a:gd name="T80" fmla="*/ 200 w 200"/>
                <a:gd name="T81" fmla="*/ 314 h 31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00" h="314">
                  <a:moveTo>
                    <a:pt x="139" y="314"/>
                  </a:moveTo>
                  <a:lnTo>
                    <a:pt x="174" y="279"/>
                  </a:lnTo>
                  <a:lnTo>
                    <a:pt x="195" y="283"/>
                  </a:lnTo>
                  <a:lnTo>
                    <a:pt x="200" y="267"/>
                  </a:lnTo>
                  <a:lnTo>
                    <a:pt x="181" y="255"/>
                  </a:lnTo>
                  <a:lnTo>
                    <a:pt x="194" y="211"/>
                  </a:lnTo>
                  <a:lnTo>
                    <a:pt x="170" y="219"/>
                  </a:lnTo>
                  <a:lnTo>
                    <a:pt x="155" y="173"/>
                  </a:lnTo>
                  <a:lnTo>
                    <a:pt x="167" y="141"/>
                  </a:lnTo>
                  <a:lnTo>
                    <a:pt x="154" y="130"/>
                  </a:lnTo>
                  <a:lnTo>
                    <a:pt x="165" y="109"/>
                  </a:lnTo>
                  <a:lnTo>
                    <a:pt x="162" y="51"/>
                  </a:lnTo>
                  <a:lnTo>
                    <a:pt x="146" y="11"/>
                  </a:lnTo>
                  <a:lnTo>
                    <a:pt x="133" y="0"/>
                  </a:lnTo>
                  <a:lnTo>
                    <a:pt x="66" y="8"/>
                  </a:lnTo>
                  <a:lnTo>
                    <a:pt x="56" y="27"/>
                  </a:lnTo>
                  <a:lnTo>
                    <a:pt x="0" y="29"/>
                  </a:lnTo>
                  <a:lnTo>
                    <a:pt x="42" y="112"/>
                  </a:lnTo>
                  <a:lnTo>
                    <a:pt x="45" y="187"/>
                  </a:lnTo>
                  <a:lnTo>
                    <a:pt x="61" y="199"/>
                  </a:lnTo>
                  <a:lnTo>
                    <a:pt x="16" y="218"/>
                  </a:lnTo>
                  <a:lnTo>
                    <a:pt x="34" y="256"/>
                  </a:lnTo>
                  <a:lnTo>
                    <a:pt x="123" y="294"/>
                  </a:lnTo>
                  <a:lnTo>
                    <a:pt x="139" y="314"/>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80" name="Freeform 213"/>
            <p:cNvSpPr>
              <a:spLocks/>
            </p:cNvSpPr>
            <p:nvPr/>
          </p:nvSpPr>
          <p:spPr bwMode="auto">
            <a:xfrm>
              <a:off x="5256046" y="5205629"/>
              <a:ext cx="131950" cy="157940"/>
            </a:xfrm>
            <a:custGeom>
              <a:avLst/>
              <a:gdLst>
                <a:gd name="T0" fmla="*/ 2147483647 w 294"/>
                <a:gd name="T1" fmla="*/ 2147483647 h 352"/>
                <a:gd name="T2" fmla="*/ 2147483647 w 294"/>
                <a:gd name="T3" fmla="*/ 2147483647 h 352"/>
                <a:gd name="T4" fmla="*/ 2147483647 w 294"/>
                <a:gd name="T5" fmla="*/ 2147483647 h 352"/>
                <a:gd name="T6" fmla="*/ 2147483647 w 294"/>
                <a:gd name="T7" fmla="*/ 2147483647 h 352"/>
                <a:gd name="T8" fmla="*/ 2147483647 w 294"/>
                <a:gd name="T9" fmla="*/ 2147483647 h 352"/>
                <a:gd name="T10" fmla="*/ 2147483647 w 294"/>
                <a:gd name="T11" fmla="*/ 2147483647 h 352"/>
                <a:gd name="T12" fmla="*/ 2147483647 w 294"/>
                <a:gd name="T13" fmla="*/ 2147483647 h 352"/>
                <a:gd name="T14" fmla="*/ 2147483647 w 294"/>
                <a:gd name="T15" fmla="*/ 2147483647 h 352"/>
                <a:gd name="T16" fmla="*/ 2147483647 w 294"/>
                <a:gd name="T17" fmla="*/ 2147483647 h 352"/>
                <a:gd name="T18" fmla="*/ 2147483647 w 294"/>
                <a:gd name="T19" fmla="*/ 2147483647 h 352"/>
                <a:gd name="T20" fmla="*/ 2147483647 w 294"/>
                <a:gd name="T21" fmla="*/ 2147483647 h 352"/>
                <a:gd name="T22" fmla="*/ 2147483647 w 294"/>
                <a:gd name="T23" fmla="*/ 2147483647 h 352"/>
                <a:gd name="T24" fmla="*/ 2147483647 w 294"/>
                <a:gd name="T25" fmla="*/ 2147483647 h 352"/>
                <a:gd name="T26" fmla="*/ 2147483647 w 294"/>
                <a:gd name="T27" fmla="*/ 2147483647 h 352"/>
                <a:gd name="T28" fmla="*/ 2147483647 w 294"/>
                <a:gd name="T29" fmla="*/ 2147483647 h 352"/>
                <a:gd name="T30" fmla="*/ 2147483647 w 294"/>
                <a:gd name="T31" fmla="*/ 2147483647 h 352"/>
                <a:gd name="T32" fmla="*/ 2147483647 w 294"/>
                <a:gd name="T33" fmla="*/ 2147483647 h 352"/>
                <a:gd name="T34" fmla="*/ 2147483647 w 294"/>
                <a:gd name="T35" fmla="*/ 0 h 352"/>
                <a:gd name="T36" fmla="*/ 2147483647 w 294"/>
                <a:gd name="T37" fmla="*/ 2147483647 h 352"/>
                <a:gd name="T38" fmla="*/ 2147483647 w 294"/>
                <a:gd name="T39" fmla="*/ 2147483647 h 352"/>
                <a:gd name="T40" fmla="*/ 2147483647 w 294"/>
                <a:gd name="T41" fmla="*/ 2147483647 h 352"/>
                <a:gd name="T42" fmla="*/ 2147483647 w 294"/>
                <a:gd name="T43" fmla="*/ 2147483647 h 352"/>
                <a:gd name="T44" fmla="*/ 0 w 294"/>
                <a:gd name="T45" fmla="*/ 2147483647 h 352"/>
                <a:gd name="T46" fmla="*/ 2147483647 w 294"/>
                <a:gd name="T47" fmla="*/ 2147483647 h 352"/>
                <a:gd name="T48" fmla="*/ 2147483647 w 294"/>
                <a:gd name="T49" fmla="*/ 2147483647 h 352"/>
                <a:gd name="T50" fmla="*/ 2147483647 w 294"/>
                <a:gd name="T51" fmla="*/ 2147483647 h 352"/>
                <a:gd name="T52" fmla="*/ 2147483647 w 294"/>
                <a:gd name="T53" fmla="*/ 2147483647 h 352"/>
                <a:gd name="T54" fmla="*/ 2147483647 w 294"/>
                <a:gd name="T55" fmla="*/ 2147483647 h 352"/>
                <a:gd name="T56" fmla="*/ 2147483647 w 294"/>
                <a:gd name="T57" fmla="*/ 2147483647 h 352"/>
                <a:gd name="T58" fmla="*/ 2147483647 w 294"/>
                <a:gd name="T59" fmla="*/ 2147483647 h 352"/>
                <a:gd name="T60" fmla="*/ 2147483647 w 294"/>
                <a:gd name="T61" fmla="*/ 2147483647 h 352"/>
                <a:gd name="T62" fmla="*/ 2147483647 w 294"/>
                <a:gd name="T63" fmla="*/ 2147483647 h 352"/>
                <a:gd name="T64" fmla="*/ 2147483647 w 294"/>
                <a:gd name="T65" fmla="*/ 2147483647 h 352"/>
                <a:gd name="T66" fmla="*/ 2147483647 w 294"/>
                <a:gd name="T67" fmla="*/ 2147483647 h 352"/>
                <a:gd name="T68" fmla="*/ 2147483647 w 294"/>
                <a:gd name="T69" fmla="*/ 2147483647 h 352"/>
                <a:gd name="T70" fmla="*/ 2147483647 w 294"/>
                <a:gd name="T71" fmla="*/ 2147483647 h 352"/>
                <a:gd name="T72" fmla="*/ 2147483647 w 294"/>
                <a:gd name="T73" fmla="*/ 2147483647 h 352"/>
                <a:gd name="T74" fmla="*/ 2147483647 w 294"/>
                <a:gd name="T75" fmla="*/ 2147483647 h 352"/>
                <a:gd name="T76" fmla="*/ 2147483647 w 294"/>
                <a:gd name="T77" fmla="*/ 2147483647 h 352"/>
                <a:gd name="T78" fmla="*/ 2147483647 w 294"/>
                <a:gd name="T79" fmla="*/ 2147483647 h 352"/>
                <a:gd name="T80" fmla="*/ 2147483647 w 294"/>
                <a:gd name="T81" fmla="*/ 2147483647 h 352"/>
                <a:gd name="T82" fmla="*/ 2147483647 w 294"/>
                <a:gd name="T83" fmla="*/ 2147483647 h 352"/>
                <a:gd name="T84" fmla="*/ 2147483647 w 294"/>
                <a:gd name="T85" fmla="*/ 2147483647 h 352"/>
                <a:gd name="T86" fmla="*/ 2147483647 w 294"/>
                <a:gd name="T87" fmla="*/ 2147483647 h 352"/>
                <a:gd name="T88" fmla="*/ 2147483647 w 294"/>
                <a:gd name="T89" fmla="*/ 2147483647 h 352"/>
                <a:gd name="T90" fmla="*/ 2147483647 w 294"/>
                <a:gd name="T91" fmla="*/ 2147483647 h 352"/>
                <a:gd name="T92" fmla="*/ 2147483647 w 294"/>
                <a:gd name="T93" fmla="*/ 2147483647 h 352"/>
                <a:gd name="T94" fmla="*/ 2147483647 w 294"/>
                <a:gd name="T95" fmla="*/ 2147483647 h 3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94"/>
                <a:gd name="T145" fmla="*/ 0 h 352"/>
                <a:gd name="T146" fmla="*/ 294 w 294"/>
                <a:gd name="T147" fmla="*/ 352 h 35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94" h="352">
                  <a:moveTo>
                    <a:pt x="149" y="260"/>
                  </a:moveTo>
                  <a:lnTo>
                    <a:pt x="154" y="281"/>
                  </a:lnTo>
                  <a:lnTo>
                    <a:pt x="210" y="299"/>
                  </a:lnTo>
                  <a:lnTo>
                    <a:pt x="214" y="328"/>
                  </a:lnTo>
                  <a:lnTo>
                    <a:pt x="258" y="352"/>
                  </a:lnTo>
                  <a:lnTo>
                    <a:pt x="283" y="345"/>
                  </a:lnTo>
                  <a:lnTo>
                    <a:pt x="294" y="320"/>
                  </a:lnTo>
                  <a:lnTo>
                    <a:pt x="240" y="284"/>
                  </a:lnTo>
                  <a:lnTo>
                    <a:pt x="245" y="236"/>
                  </a:lnTo>
                  <a:lnTo>
                    <a:pt x="218" y="201"/>
                  </a:lnTo>
                  <a:lnTo>
                    <a:pt x="213" y="164"/>
                  </a:lnTo>
                  <a:lnTo>
                    <a:pt x="242" y="155"/>
                  </a:lnTo>
                  <a:lnTo>
                    <a:pt x="267" y="160"/>
                  </a:lnTo>
                  <a:lnTo>
                    <a:pt x="278" y="112"/>
                  </a:lnTo>
                  <a:lnTo>
                    <a:pt x="262" y="92"/>
                  </a:lnTo>
                  <a:lnTo>
                    <a:pt x="173" y="54"/>
                  </a:lnTo>
                  <a:lnTo>
                    <a:pt x="155" y="16"/>
                  </a:lnTo>
                  <a:lnTo>
                    <a:pt x="114" y="0"/>
                  </a:lnTo>
                  <a:lnTo>
                    <a:pt x="85" y="8"/>
                  </a:lnTo>
                  <a:lnTo>
                    <a:pt x="88" y="21"/>
                  </a:lnTo>
                  <a:lnTo>
                    <a:pt x="62" y="49"/>
                  </a:lnTo>
                  <a:lnTo>
                    <a:pt x="13" y="21"/>
                  </a:lnTo>
                  <a:lnTo>
                    <a:pt x="0" y="25"/>
                  </a:lnTo>
                  <a:lnTo>
                    <a:pt x="10" y="40"/>
                  </a:lnTo>
                  <a:lnTo>
                    <a:pt x="18" y="38"/>
                  </a:lnTo>
                  <a:lnTo>
                    <a:pt x="48" y="56"/>
                  </a:lnTo>
                  <a:lnTo>
                    <a:pt x="62" y="49"/>
                  </a:lnTo>
                  <a:lnTo>
                    <a:pt x="83" y="62"/>
                  </a:lnTo>
                  <a:lnTo>
                    <a:pt x="98" y="96"/>
                  </a:lnTo>
                  <a:lnTo>
                    <a:pt x="90" y="99"/>
                  </a:lnTo>
                  <a:lnTo>
                    <a:pt x="91" y="121"/>
                  </a:lnTo>
                  <a:lnTo>
                    <a:pt x="83" y="134"/>
                  </a:lnTo>
                  <a:lnTo>
                    <a:pt x="74" y="136"/>
                  </a:lnTo>
                  <a:lnTo>
                    <a:pt x="78" y="150"/>
                  </a:lnTo>
                  <a:lnTo>
                    <a:pt x="61" y="152"/>
                  </a:lnTo>
                  <a:lnTo>
                    <a:pt x="69" y="128"/>
                  </a:lnTo>
                  <a:lnTo>
                    <a:pt x="62" y="116"/>
                  </a:lnTo>
                  <a:lnTo>
                    <a:pt x="61" y="97"/>
                  </a:lnTo>
                  <a:lnTo>
                    <a:pt x="50" y="96"/>
                  </a:lnTo>
                  <a:lnTo>
                    <a:pt x="27" y="78"/>
                  </a:lnTo>
                  <a:lnTo>
                    <a:pt x="32" y="107"/>
                  </a:lnTo>
                  <a:lnTo>
                    <a:pt x="56" y="129"/>
                  </a:lnTo>
                  <a:lnTo>
                    <a:pt x="58" y="176"/>
                  </a:lnTo>
                  <a:lnTo>
                    <a:pt x="98" y="203"/>
                  </a:lnTo>
                  <a:lnTo>
                    <a:pt x="136" y="240"/>
                  </a:lnTo>
                  <a:lnTo>
                    <a:pt x="149" y="260"/>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81" name="Freeform 214"/>
            <p:cNvSpPr>
              <a:spLocks/>
            </p:cNvSpPr>
            <p:nvPr/>
          </p:nvSpPr>
          <p:spPr bwMode="auto">
            <a:xfrm>
              <a:off x="5327857" y="4888404"/>
              <a:ext cx="149455" cy="96020"/>
            </a:xfrm>
            <a:custGeom>
              <a:avLst/>
              <a:gdLst>
                <a:gd name="T0" fmla="*/ 2147483647 w 333"/>
                <a:gd name="T1" fmla="*/ 2147483647 h 214"/>
                <a:gd name="T2" fmla="*/ 2147483647 w 333"/>
                <a:gd name="T3" fmla="*/ 2147483647 h 214"/>
                <a:gd name="T4" fmla="*/ 2147483647 w 333"/>
                <a:gd name="T5" fmla="*/ 2147483647 h 214"/>
                <a:gd name="T6" fmla="*/ 2147483647 w 333"/>
                <a:gd name="T7" fmla="*/ 2147483647 h 214"/>
                <a:gd name="T8" fmla="*/ 2147483647 w 333"/>
                <a:gd name="T9" fmla="*/ 2147483647 h 214"/>
                <a:gd name="T10" fmla="*/ 2147483647 w 333"/>
                <a:gd name="T11" fmla="*/ 2147483647 h 214"/>
                <a:gd name="T12" fmla="*/ 2147483647 w 333"/>
                <a:gd name="T13" fmla="*/ 0 h 214"/>
                <a:gd name="T14" fmla="*/ 2147483647 w 333"/>
                <a:gd name="T15" fmla="*/ 2147483647 h 214"/>
                <a:gd name="T16" fmla="*/ 2147483647 w 333"/>
                <a:gd name="T17" fmla="*/ 2147483647 h 214"/>
                <a:gd name="T18" fmla="*/ 2147483647 w 333"/>
                <a:gd name="T19" fmla="*/ 2147483647 h 214"/>
                <a:gd name="T20" fmla="*/ 2147483647 w 333"/>
                <a:gd name="T21" fmla="*/ 2147483647 h 214"/>
                <a:gd name="T22" fmla="*/ 2147483647 w 333"/>
                <a:gd name="T23" fmla="*/ 2147483647 h 214"/>
                <a:gd name="T24" fmla="*/ 2147483647 w 333"/>
                <a:gd name="T25" fmla="*/ 2147483647 h 214"/>
                <a:gd name="T26" fmla="*/ 2147483647 w 333"/>
                <a:gd name="T27" fmla="*/ 2147483647 h 214"/>
                <a:gd name="T28" fmla="*/ 2147483647 w 333"/>
                <a:gd name="T29" fmla="*/ 2147483647 h 214"/>
                <a:gd name="T30" fmla="*/ 2147483647 w 333"/>
                <a:gd name="T31" fmla="*/ 2147483647 h 214"/>
                <a:gd name="T32" fmla="*/ 2147483647 w 333"/>
                <a:gd name="T33" fmla="*/ 2147483647 h 214"/>
                <a:gd name="T34" fmla="*/ 2147483647 w 333"/>
                <a:gd name="T35" fmla="*/ 2147483647 h 214"/>
                <a:gd name="T36" fmla="*/ 2147483647 w 333"/>
                <a:gd name="T37" fmla="*/ 2147483647 h 214"/>
                <a:gd name="T38" fmla="*/ 2147483647 w 333"/>
                <a:gd name="T39" fmla="*/ 2147483647 h 214"/>
                <a:gd name="T40" fmla="*/ 2147483647 w 333"/>
                <a:gd name="T41" fmla="*/ 2147483647 h 214"/>
                <a:gd name="T42" fmla="*/ 2147483647 w 333"/>
                <a:gd name="T43" fmla="*/ 2147483647 h 214"/>
                <a:gd name="T44" fmla="*/ 2147483647 w 333"/>
                <a:gd name="T45" fmla="*/ 2147483647 h 214"/>
                <a:gd name="T46" fmla="*/ 2147483647 w 333"/>
                <a:gd name="T47" fmla="*/ 2147483647 h 214"/>
                <a:gd name="T48" fmla="*/ 2147483647 w 333"/>
                <a:gd name="T49" fmla="*/ 2147483647 h 214"/>
                <a:gd name="T50" fmla="*/ 2147483647 w 333"/>
                <a:gd name="T51" fmla="*/ 2147483647 h 214"/>
                <a:gd name="T52" fmla="*/ 2147483647 w 333"/>
                <a:gd name="T53" fmla="*/ 2147483647 h 214"/>
                <a:gd name="T54" fmla="*/ 0 w 333"/>
                <a:gd name="T55" fmla="*/ 2147483647 h 214"/>
                <a:gd name="T56" fmla="*/ 2147483647 w 333"/>
                <a:gd name="T57" fmla="*/ 2147483647 h 214"/>
                <a:gd name="T58" fmla="*/ 2147483647 w 333"/>
                <a:gd name="T59" fmla="*/ 2147483647 h 214"/>
                <a:gd name="T60" fmla="*/ 2147483647 w 333"/>
                <a:gd name="T61" fmla="*/ 2147483647 h 2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33"/>
                <a:gd name="T94" fmla="*/ 0 h 214"/>
                <a:gd name="T95" fmla="*/ 333 w 333"/>
                <a:gd name="T96" fmla="*/ 214 h 2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33" h="214">
                  <a:moveTo>
                    <a:pt x="22" y="93"/>
                  </a:moveTo>
                  <a:lnTo>
                    <a:pt x="21" y="67"/>
                  </a:lnTo>
                  <a:lnTo>
                    <a:pt x="2" y="46"/>
                  </a:lnTo>
                  <a:lnTo>
                    <a:pt x="77" y="19"/>
                  </a:lnTo>
                  <a:lnTo>
                    <a:pt x="139" y="33"/>
                  </a:lnTo>
                  <a:lnTo>
                    <a:pt x="181" y="3"/>
                  </a:lnTo>
                  <a:lnTo>
                    <a:pt x="238" y="0"/>
                  </a:lnTo>
                  <a:lnTo>
                    <a:pt x="230" y="14"/>
                  </a:lnTo>
                  <a:lnTo>
                    <a:pt x="270" y="27"/>
                  </a:lnTo>
                  <a:lnTo>
                    <a:pt x="294" y="56"/>
                  </a:lnTo>
                  <a:lnTo>
                    <a:pt x="302" y="81"/>
                  </a:lnTo>
                  <a:lnTo>
                    <a:pt x="333" y="121"/>
                  </a:lnTo>
                  <a:lnTo>
                    <a:pt x="329" y="160"/>
                  </a:lnTo>
                  <a:lnTo>
                    <a:pt x="297" y="176"/>
                  </a:lnTo>
                  <a:lnTo>
                    <a:pt x="305" y="209"/>
                  </a:lnTo>
                  <a:lnTo>
                    <a:pt x="293" y="214"/>
                  </a:lnTo>
                  <a:lnTo>
                    <a:pt x="278" y="193"/>
                  </a:lnTo>
                  <a:lnTo>
                    <a:pt x="262" y="198"/>
                  </a:lnTo>
                  <a:lnTo>
                    <a:pt x="227" y="171"/>
                  </a:lnTo>
                  <a:lnTo>
                    <a:pt x="225" y="139"/>
                  </a:lnTo>
                  <a:lnTo>
                    <a:pt x="205" y="128"/>
                  </a:lnTo>
                  <a:lnTo>
                    <a:pt x="163" y="155"/>
                  </a:lnTo>
                  <a:lnTo>
                    <a:pt x="147" y="157"/>
                  </a:lnTo>
                  <a:lnTo>
                    <a:pt x="147" y="136"/>
                  </a:lnTo>
                  <a:lnTo>
                    <a:pt x="133" y="136"/>
                  </a:lnTo>
                  <a:lnTo>
                    <a:pt x="126" y="109"/>
                  </a:lnTo>
                  <a:lnTo>
                    <a:pt x="16" y="134"/>
                  </a:lnTo>
                  <a:lnTo>
                    <a:pt x="0" y="120"/>
                  </a:lnTo>
                  <a:lnTo>
                    <a:pt x="22" y="93"/>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82" name="Freeform 215"/>
            <p:cNvSpPr>
              <a:spLocks/>
            </p:cNvSpPr>
            <p:nvPr/>
          </p:nvSpPr>
          <p:spPr bwMode="auto">
            <a:xfrm>
              <a:off x="5247519" y="4785654"/>
              <a:ext cx="90212" cy="159286"/>
            </a:xfrm>
            <a:custGeom>
              <a:avLst/>
              <a:gdLst>
                <a:gd name="T0" fmla="*/ 2147483647 w 201"/>
                <a:gd name="T1" fmla="*/ 2147483647 h 355"/>
                <a:gd name="T2" fmla="*/ 2147483647 w 201"/>
                <a:gd name="T3" fmla="*/ 2147483647 h 355"/>
                <a:gd name="T4" fmla="*/ 2147483647 w 201"/>
                <a:gd name="T5" fmla="*/ 2147483647 h 355"/>
                <a:gd name="T6" fmla="*/ 2147483647 w 201"/>
                <a:gd name="T7" fmla="*/ 2147483647 h 355"/>
                <a:gd name="T8" fmla="*/ 2147483647 w 201"/>
                <a:gd name="T9" fmla="*/ 2147483647 h 355"/>
                <a:gd name="T10" fmla="*/ 2147483647 w 201"/>
                <a:gd name="T11" fmla="*/ 2147483647 h 355"/>
                <a:gd name="T12" fmla="*/ 2147483647 w 201"/>
                <a:gd name="T13" fmla="*/ 2147483647 h 355"/>
                <a:gd name="T14" fmla="*/ 2147483647 w 201"/>
                <a:gd name="T15" fmla="*/ 2147483647 h 355"/>
                <a:gd name="T16" fmla="*/ 2147483647 w 201"/>
                <a:gd name="T17" fmla="*/ 2147483647 h 355"/>
                <a:gd name="T18" fmla="*/ 2147483647 w 201"/>
                <a:gd name="T19" fmla="*/ 2147483647 h 355"/>
                <a:gd name="T20" fmla="*/ 2147483647 w 201"/>
                <a:gd name="T21" fmla="*/ 2147483647 h 355"/>
                <a:gd name="T22" fmla="*/ 2147483647 w 201"/>
                <a:gd name="T23" fmla="*/ 2147483647 h 355"/>
                <a:gd name="T24" fmla="*/ 2147483647 w 201"/>
                <a:gd name="T25" fmla="*/ 2147483647 h 355"/>
                <a:gd name="T26" fmla="*/ 2147483647 w 201"/>
                <a:gd name="T27" fmla="*/ 2147483647 h 355"/>
                <a:gd name="T28" fmla="*/ 2147483647 w 201"/>
                <a:gd name="T29" fmla="*/ 2147483647 h 355"/>
                <a:gd name="T30" fmla="*/ 2147483647 w 201"/>
                <a:gd name="T31" fmla="*/ 2147483647 h 355"/>
                <a:gd name="T32" fmla="*/ 2147483647 w 201"/>
                <a:gd name="T33" fmla="*/ 2147483647 h 355"/>
                <a:gd name="T34" fmla="*/ 2147483647 w 201"/>
                <a:gd name="T35" fmla="*/ 2147483647 h 355"/>
                <a:gd name="T36" fmla="*/ 2147483647 w 201"/>
                <a:gd name="T37" fmla="*/ 2147483647 h 355"/>
                <a:gd name="T38" fmla="*/ 2147483647 w 201"/>
                <a:gd name="T39" fmla="*/ 2147483647 h 355"/>
                <a:gd name="T40" fmla="*/ 2147483647 w 201"/>
                <a:gd name="T41" fmla="*/ 2147483647 h 355"/>
                <a:gd name="T42" fmla="*/ 2147483647 w 201"/>
                <a:gd name="T43" fmla="*/ 2147483647 h 355"/>
                <a:gd name="T44" fmla="*/ 2147483647 w 201"/>
                <a:gd name="T45" fmla="*/ 2147483647 h 355"/>
                <a:gd name="T46" fmla="*/ 2147483647 w 201"/>
                <a:gd name="T47" fmla="*/ 2147483647 h 355"/>
                <a:gd name="T48" fmla="*/ 2147483647 w 201"/>
                <a:gd name="T49" fmla="*/ 2147483647 h 355"/>
                <a:gd name="T50" fmla="*/ 2147483647 w 201"/>
                <a:gd name="T51" fmla="*/ 2147483647 h 355"/>
                <a:gd name="T52" fmla="*/ 2147483647 w 201"/>
                <a:gd name="T53" fmla="*/ 2147483647 h 355"/>
                <a:gd name="T54" fmla="*/ 2147483647 w 201"/>
                <a:gd name="T55" fmla="*/ 2147483647 h 355"/>
                <a:gd name="T56" fmla="*/ 2147483647 w 201"/>
                <a:gd name="T57" fmla="*/ 2147483647 h 355"/>
                <a:gd name="T58" fmla="*/ 2147483647 w 201"/>
                <a:gd name="T59" fmla="*/ 2147483647 h 355"/>
                <a:gd name="T60" fmla="*/ 2147483647 w 201"/>
                <a:gd name="T61" fmla="*/ 2147483647 h 355"/>
                <a:gd name="T62" fmla="*/ 2147483647 w 201"/>
                <a:gd name="T63" fmla="*/ 2147483647 h 355"/>
                <a:gd name="T64" fmla="*/ 2147483647 w 201"/>
                <a:gd name="T65" fmla="*/ 2147483647 h 355"/>
                <a:gd name="T66" fmla="*/ 2147483647 w 201"/>
                <a:gd name="T67" fmla="*/ 2147483647 h 355"/>
                <a:gd name="T68" fmla="*/ 2147483647 w 201"/>
                <a:gd name="T69" fmla="*/ 2147483647 h 355"/>
                <a:gd name="T70" fmla="*/ 2147483647 w 201"/>
                <a:gd name="T71" fmla="*/ 0 h 355"/>
                <a:gd name="T72" fmla="*/ 0 w 201"/>
                <a:gd name="T73" fmla="*/ 2147483647 h 355"/>
                <a:gd name="T74" fmla="*/ 2147483647 w 201"/>
                <a:gd name="T75" fmla="*/ 2147483647 h 355"/>
                <a:gd name="T76" fmla="*/ 2147483647 w 201"/>
                <a:gd name="T77" fmla="*/ 2147483647 h 355"/>
                <a:gd name="T78" fmla="*/ 2147483647 w 201"/>
                <a:gd name="T79" fmla="*/ 2147483647 h 355"/>
                <a:gd name="T80" fmla="*/ 2147483647 w 201"/>
                <a:gd name="T81" fmla="*/ 2147483647 h 3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1"/>
                <a:gd name="T124" fmla="*/ 0 h 355"/>
                <a:gd name="T125" fmla="*/ 201 w 201"/>
                <a:gd name="T126" fmla="*/ 355 h 35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1" h="355">
                  <a:moveTo>
                    <a:pt x="16" y="85"/>
                  </a:moveTo>
                  <a:lnTo>
                    <a:pt x="53" y="147"/>
                  </a:lnTo>
                  <a:lnTo>
                    <a:pt x="53" y="195"/>
                  </a:lnTo>
                  <a:lnTo>
                    <a:pt x="59" y="208"/>
                  </a:lnTo>
                  <a:lnTo>
                    <a:pt x="53" y="246"/>
                  </a:lnTo>
                  <a:lnTo>
                    <a:pt x="54" y="274"/>
                  </a:lnTo>
                  <a:lnTo>
                    <a:pt x="77" y="298"/>
                  </a:lnTo>
                  <a:lnTo>
                    <a:pt x="85" y="294"/>
                  </a:lnTo>
                  <a:lnTo>
                    <a:pt x="83" y="302"/>
                  </a:lnTo>
                  <a:lnTo>
                    <a:pt x="72" y="309"/>
                  </a:lnTo>
                  <a:lnTo>
                    <a:pt x="53" y="307"/>
                  </a:lnTo>
                  <a:lnTo>
                    <a:pt x="65" y="344"/>
                  </a:lnTo>
                  <a:lnTo>
                    <a:pt x="83" y="355"/>
                  </a:lnTo>
                  <a:lnTo>
                    <a:pt x="109" y="333"/>
                  </a:lnTo>
                  <a:lnTo>
                    <a:pt x="139" y="342"/>
                  </a:lnTo>
                  <a:lnTo>
                    <a:pt x="179" y="349"/>
                  </a:lnTo>
                  <a:lnTo>
                    <a:pt x="201" y="322"/>
                  </a:lnTo>
                  <a:lnTo>
                    <a:pt x="200" y="296"/>
                  </a:lnTo>
                  <a:lnTo>
                    <a:pt x="181" y="275"/>
                  </a:lnTo>
                  <a:lnTo>
                    <a:pt x="144" y="267"/>
                  </a:lnTo>
                  <a:lnTo>
                    <a:pt x="128" y="254"/>
                  </a:lnTo>
                  <a:lnTo>
                    <a:pt x="182" y="202"/>
                  </a:lnTo>
                  <a:lnTo>
                    <a:pt x="181" y="165"/>
                  </a:lnTo>
                  <a:lnTo>
                    <a:pt x="137" y="131"/>
                  </a:lnTo>
                  <a:lnTo>
                    <a:pt x="144" y="111"/>
                  </a:lnTo>
                  <a:lnTo>
                    <a:pt x="134" y="106"/>
                  </a:lnTo>
                  <a:lnTo>
                    <a:pt x="136" y="96"/>
                  </a:lnTo>
                  <a:lnTo>
                    <a:pt x="110" y="58"/>
                  </a:lnTo>
                  <a:lnTo>
                    <a:pt x="112" y="48"/>
                  </a:lnTo>
                  <a:lnTo>
                    <a:pt x="126" y="37"/>
                  </a:lnTo>
                  <a:lnTo>
                    <a:pt x="120" y="16"/>
                  </a:lnTo>
                  <a:lnTo>
                    <a:pt x="102" y="11"/>
                  </a:lnTo>
                  <a:lnTo>
                    <a:pt x="88" y="11"/>
                  </a:lnTo>
                  <a:lnTo>
                    <a:pt x="73" y="24"/>
                  </a:lnTo>
                  <a:lnTo>
                    <a:pt x="49" y="21"/>
                  </a:lnTo>
                  <a:lnTo>
                    <a:pt x="1" y="0"/>
                  </a:lnTo>
                  <a:lnTo>
                    <a:pt x="0" y="15"/>
                  </a:lnTo>
                  <a:lnTo>
                    <a:pt x="13" y="21"/>
                  </a:lnTo>
                  <a:lnTo>
                    <a:pt x="16" y="85"/>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83" name="Freeform 216"/>
            <p:cNvSpPr>
              <a:spLocks/>
            </p:cNvSpPr>
            <p:nvPr/>
          </p:nvSpPr>
          <p:spPr bwMode="auto">
            <a:xfrm>
              <a:off x="5282527" y="5027050"/>
              <a:ext cx="133746" cy="100956"/>
            </a:xfrm>
            <a:custGeom>
              <a:avLst/>
              <a:gdLst>
                <a:gd name="T0" fmla="*/ 2147483647 w 298"/>
                <a:gd name="T1" fmla="*/ 2147483647 h 225"/>
                <a:gd name="T2" fmla="*/ 2147483647 w 298"/>
                <a:gd name="T3" fmla="*/ 2147483647 h 225"/>
                <a:gd name="T4" fmla="*/ 2147483647 w 298"/>
                <a:gd name="T5" fmla="*/ 2147483647 h 225"/>
                <a:gd name="T6" fmla="*/ 2147483647 w 298"/>
                <a:gd name="T7" fmla="*/ 2147483647 h 225"/>
                <a:gd name="T8" fmla="*/ 2147483647 w 298"/>
                <a:gd name="T9" fmla="*/ 2147483647 h 225"/>
                <a:gd name="T10" fmla="*/ 2147483647 w 298"/>
                <a:gd name="T11" fmla="*/ 2147483647 h 225"/>
                <a:gd name="T12" fmla="*/ 2147483647 w 298"/>
                <a:gd name="T13" fmla="*/ 2147483647 h 225"/>
                <a:gd name="T14" fmla="*/ 2147483647 w 298"/>
                <a:gd name="T15" fmla="*/ 2147483647 h 225"/>
                <a:gd name="T16" fmla="*/ 2147483647 w 298"/>
                <a:gd name="T17" fmla="*/ 2147483647 h 225"/>
                <a:gd name="T18" fmla="*/ 2147483647 w 298"/>
                <a:gd name="T19" fmla="*/ 0 h 225"/>
                <a:gd name="T20" fmla="*/ 2147483647 w 298"/>
                <a:gd name="T21" fmla="*/ 2147483647 h 225"/>
                <a:gd name="T22" fmla="*/ 2147483647 w 298"/>
                <a:gd name="T23" fmla="*/ 2147483647 h 225"/>
                <a:gd name="T24" fmla="*/ 2147483647 w 298"/>
                <a:gd name="T25" fmla="*/ 2147483647 h 225"/>
                <a:gd name="T26" fmla="*/ 2147483647 w 298"/>
                <a:gd name="T27" fmla="*/ 2147483647 h 225"/>
                <a:gd name="T28" fmla="*/ 2147483647 w 298"/>
                <a:gd name="T29" fmla="*/ 2147483647 h 225"/>
                <a:gd name="T30" fmla="*/ 2147483647 w 298"/>
                <a:gd name="T31" fmla="*/ 2147483647 h 225"/>
                <a:gd name="T32" fmla="*/ 2147483647 w 298"/>
                <a:gd name="T33" fmla="*/ 2147483647 h 225"/>
                <a:gd name="T34" fmla="*/ 2147483647 w 298"/>
                <a:gd name="T35" fmla="*/ 2147483647 h 225"/>
                <a:gd name="T36" fmla="*/ 2147483647 w 298"/>
                <a:gd name="T37" fmla="*/ 2147483647 h 225"/>
                <a:gd name="T38" fmla="*/ 2147483647 w 298"/>
                <a:gd name="T39" fmla="*/ 2147483647 h 225"/>
                <a:gd name="T40" fmla="*/ 2147483647 w 298"/>
                <a:gd name="T41" fmla="*/ 2147483647 h 225"/>
                <a:gd name="T42" fmla="*/ 2147483647 w 298"/>
                <a:gd name="T43" fmla="*/ 2147483647 h 225"/>
                <a:gd name="T44" fmla="*/ 2147483647 w 298"/>
                <a:gd name="T45" fmla="*/ 2147483647 h 225"/>
                <a:gd name="T46" fmla="*/ 2147483647 w 298"/>
                <a:gd name="T47" fmla="*/ 2147483647 h 225"/>
                <a:gd name="T48" fmla="*/ 2147483647 w 298"/>
                <a:gd name="T49" fmla="*/ 2147483647 h 225"/>
                <a:gd name="T50" fmla="*/ 2147483647 w 298"/>
                <a:gd name="T51" fmla="*/ 2147483647 h 225"/>
                <a:gd name="T52" fmla="*/ 0 w 298"/>
                <a:gd name="T53" fmla="*/ 2147483647 h 225"/>
                <a:gd name="T54" fmla="*/ 2147483647 w 298"/>
                <a:gd name="T55" fmla="*/ 2147483647 h 225"/>
                <a:gd name="T56" fmla="*/ 2147483647 w 298"/>
                <a:gd name="T57" fmla="*/ 2147483647 h 225"/>
                <a:gd name="T58" fmla="*/ 2147483647 w 298"/>
                <a:gd name="T59" fmla="*/ 2147483647 h 22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25"/>
                <a:gd name="T92" fmla="*/ 298 w 298"/>
                <a:gd name="T93" fmla="*/ 225 h 22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25">
                  <a:moveTo>
                    <a:pt x="34" y="118"/>
                  </a:moveTo>
                  <a:lnTo>
                    <a:pt x="63" y="118"/>
                  </a:lnTo>
                  <a:lnTo>
                    <a:pt x="77" y="113"/>
                  </a:lnTo>
                  <a:lnTo>
                    <a:pt x="71" y="86"/>
                  </a:lnTo>
                  <a:lnTo>
                    <a:pt x="35" y="79"/>
                  </a:lnTo>
                  <a:lnTo>
                    <a:pt x="32" y="63"/>
                  </a:lnTo>
                  <a:lnTo>
                    <a:pt x="67" y="60"/>
                  </a:lnTo>
                  <a:lnTo>
                    <a:pt x="37" y="47"/>
                  </a:lnTo>
                  <a:lnTo>
                    <a:pt x="21" y="6"/>
                  </a:lnTo>
                  <a:lnTo>
                    <a:pt x="23" y="0"/>
                  </a:lnTo>
                  <a:lnTo>
                    <a:pt x="131" y="20"/>
                  </a:lnTo>
                  <a:lnTo>
                    <a:pt x="183" y="11"/>
                  </a:lnTo>
                  <a:lnTo>
                    <a:pt x="186" y="25"/>
                  </a:lnTo>
                  <a:lnTo>
                    <a:pt x="213" y="33"/>
                  </a:lnTo>
                  <a:lnTo>
                    <a:pt x="216" y="46"/>
                  </a:lnTo>
                  <a:lnTo>
                    <a:pt x="280" y="63"/>
                  </a:lnTo>
                  <a:lnTo>
                    <a:pt x="298" y="60"/>
                  </a:lnTo>
                  <a:lnTo>
                    <a:pt x="256" y="180"/>
                  </a:lnTo>
                  <a:lnTo>
                    <a:pt x="226" y="207"/>
                  </a:lnTo>
                  <a:lnTo>
                    <a:pt x="213" y="196"/>
                  </a:lnTo>
                  <a:lnTo>
                    <a:pt x="146" y="204"/>
                  </a:lnTo>
                  <a:lnTo>
                    <a:pt x="136" y="223"/>
                  </a:lnTo>
                  <a:lnTo>
                    <a:pt x="80" y="225"/>
                  </a:lnTo>
                  <a:lnTo>
                    <a:pt x="35" y="212"/>
                  </a:lnTo>
                  <a:lnTo>
                    <a:pt x="15" y="196"/>
                  </a:lnTo>
                  <a:lnTo>
                    <a:pt x="31" y="167"/>
                  </a:lnTo>
                  <a:lnTo>
                    <a:pt x="0" y="129"/>
                  </a:lnTo>
                  <a:lnTo>
                    <a:pt x="34" y="118"/>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84" name="Freeform 217"/>
            <p:cNvSpPr>
              <a:spLocks/>
            </p:cNvSpPr>
            <p:nvPr/>
          </p:nvSpPr>
          <p:spPr bwMode="auto">
            <a:xfrm>
              <a:off x="5210717" y="5114994"/>
              <a:ext cx="135092" cy="100058"/>
            </a:xfrm>
            <a:custGeom>
              <a:avLst/>
              <a:gdLst>
                <a:gd name="T0" fmla="*/ 0 w 301"/>
                <a:gd name="T1" fmla="*/ 2147483647 h 223"/>
                <a:gd name="T2" fmla="*/ 2147483647 w 301"/>
                <a:gd name="T3" fmla="*/ 2147483647 h 223"/>
                <a:gd name="T4" fmla="*/ 2147483647 w 301"/>
                <a:gd name="T5" fmla="*/ 2147483647 h 223"/>
                <a:gd name="T6" fmla="*/ 2147483647 w 301"/>
                <a:gd name="T7" fmla="*/ 2147483647 h 223"/>
                <a:gd name="T8" fmla="*/ 2147483647 w 301"/>
                <a:gd name="T9" fmla="*/ 2147483647 h 223"/>
                <a:gd name="T10" fmla="*/ 2147483647 w 301"/>
                <a:gd name="T11" fmla="*/ 2147483647 h 223"/>
                <a:gd name="T12" fmla="*/ 2147483647 w 301"/>
                <a:gd name="T13" fmla="*/ 2147483647 h 223"/>
                <a:gd name="T14" fmla="*/ 2147483647 w 301"/>
                <a:gd name="T15" fmla="*/ 2147483647 h 223"/>
                <a:gd name="T16" fmla="*/ 2147483647 w 301"/>
                <a:gd name="T17" fmla="*/ 2147483647 h 223"/>
                <a:gd name="T18" fmla="*/ 2147483647 w 301"/>
                <a:gd name="T19" fmla="*/ 0 h 223"/>
                <a:gd name="T20" fmla="*/ 2147483647 w 301"/>
                <a:gd name="T21" fmla="*/ 2147483647 h 223"/>
                <a:gd name="T22" fmla="*/ 2147483647 w 301"/>
                <a:gd name="T23" fmla="*/ 2147483647 h 223"/>
                <a:gd name="T24" fmla="*/ 2147483647 w 301"/>
                <a:gd name="T25" fmla="*/ 2147483647 h 223"/>
                <a:gd name="T26" fmla="*/ 2147483647 w 301"/>
                <a:gd name="T27" fmla="*/ 2147483647 h 223"/>
                <a:gd name="T28" fmla="*/ 2147483647 w 301"/>
                <a:gd name="T29" fmla="*/ 2147483647 h 223"/>
                <a:gd name="T30" fmla="*/ 2147483647 w 301"/>
                <a:gd name="T31" fmla="*/ 2147483647 h 223"/>
                <a:gd name="T32" fmla="*/ 2147483647 w 301"/>
                <a:gd name="T33" fmla="*/ 2147483647 h 223"/>
                <a:gd name="T34" fmla="*/ 2147483647 w 301"/>
                <a:gd name="T35" fmla="*/ 2147483647 h 223"/>
                <a:gd name="T36" fmla="*/ 2147483647 w 301"/>
                <a:gd name="T37" fmla="*/ 2147483647 h 223"/>
                <a:gd name="T38" fmla="*/ 2147483647 w 301"/>
                <a:gd name="T39" fmla="*/ 2147483647 h 223"/>
                <a:gd name="T40" fmla="*/ 2147483647 w 301"/>
                <a:gd name="T41" fmla="*/ 2147483647 h 223"/>
                <a:gd name="T42" fmla="*/ 2147483647 w 301"/>
                <a:gd name="T43" fmla="*/ 2147483647 h 223"/>
                <a:gd name="T44" fmla="*/ 2147483647 w 301"/>
                <a:gd name="T45" fmla="*/ 2147483647 h 223"/>
                <a:gd name="T46" fmla="*/ 2147483647 w 301"/>
                <a:gd name="T47" fmla="*/ 2147483647 h 223"/>
                <a:gd name="T48" fmla="*/ 2147483647 w 301"/>
                <a:gd name="T49" fmla="*/ 2147483647 h 223"/>
                <a:gd name="T50" fmla="*/ 2147483647 w 301"/>
                <a:gd name="T51" fmla="*/ 2147483647 h 223"/>
                <a:gd name="T52" fmla="*/ 2147483647 w 301"/>
                <a:gd name="T53" fmla="*/ 2147483647 h 223"/>
                <a:gd name="T54" fmla="*/ 2147483647 w 301"/>
                <a:gd name="T55" fmla="*/ 2147483647 h 223"/>
                <a:gd name="T56" fmla="*/ 0 w 301"/>
                <a:gd name="T57" fmla="*/ 2147483647 h 223"/>
                <a:gd name="T58" fmla="*/ 0 w 301"/>
                <a:gd name="T59" fmla="*/ 2147483647 h 223"/>
                <a:gd name="T60" fmla="*/ 0 w 301"/>
                <a:gd name="T61" fmla="*/ 2147483647 h 22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01"/>
                <a:gd name="T94" fmla="*/ 0 h 223"/>
                <a:gd name="T95" fmla="*/ 301 w 301"/>
                <a:gd name="T96" fmla="*/ 223 h 22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01" h="223">
                  <a:moveTo>
                    <a:pt x="0" y="47"/>
                  </a:moveTo>
                  <a:lnTo>
                    <a:pt x="34" y="5"/>
                  </a:lnTo>
                  <a:lnTo>
                    <a:pt x="82" y="48"/>
                  </a:lnTo>
                  <a:lnTo>
                    <a:pt x="120" y="58"/>
                  </a:lnTo>
                  <a:lnTo>
                    <a:pt x="114" y="15"/>
                  </a:lnTo>
                  <a:lnTo>
                    <a:pt x="130" y="7"/>
                  </a:lnTo>
                  <a:lnTo>
                    <a:pt x="131" y="40"/>
                  </a:lnTo>
                  <a:lnTo>
                    <a:pt x="151" y="34"/>
                  </a:lnTo>
                  <a:lnTo>
                    <a:pt x="151" y="15"/>
                  </a:lnTo>
                  <a:lnTo>
                    <a:pt x="175" y="0"/>
                  </a:lnTo>
                  <a:lnTo>
                    <a:pt x="195" y="16"/>
                  </a:lnTo>
                  <a:lnTo>
                    <a:pt x="240" y="29"/>
                  </a:lnTo>
                  <a:lnTo>
                    <a:pt x="282" y="112"/>
                  </a:lnTo>
                  <a:lnTo>
                    <a:pt x="285" y="187"/>
                  </a:lnTo>
                  <a:lnTo>
                    <a:pt x="301" y="199"/>
                  </a:lnTo>
                  <a:lnTo>
                    <a:pt x="256" y="218"/>
                  </a:lnTo>
                  <a:lnTo>
                    <a:pt x="215" y="202"/>
                  </a:lnTo>
                  <a:lnTo>
                    <a:pt x="186" y="210"/>
                  </a:lnTo>
                  <a:lnTo>
                    <a:pt x="173" y="210"/>
                  </a:lnTo>
                  <a:lnTo>
                    <a:pt x="170" y="223"/>
                  </a:lnTo>
                  <a:lnTo>
                    <a:pt x="143" y="203"/>
                  </a:lnTo>
                  <a:lnTo>
                    <a:pt x="122" y="200"/>
                  </a:lnTo>
                  <a:lnTo>
                    <a:pt x="117" y="186"/>
                  </a:lnTo>
                  <a:lnTo>
                    <a:pt x="91" y="179"/>
                  </a:lnTo>
                  <a:lnTo>
                    <a:pt x="59" y="155"/>
                  </a:lnTo>
                  <a:lnTo>
                    <a:pt x="51" y="123"/>
                  </a:lnTo>
                  <a:lnTo>
                    <a:pt x="19" y="79"/>
                  </a:lnTo>
                  <a:lnTo>
                    <a:pt x="2" y="63"/>
                  </a:lnTo>
                  <a:lnTo>
                    <a:pt x="0" y="47"/>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85" name="Freeform 218"/>
            <p:cNvSpPr>
              <a:spLocks/>
            </p:cNvSpPr>
            <p:nvPr/>
          </p:nvSpPr>
          <p:spPr bwMode="auto">
            <a:xfrm>
              <a:off x="5089538" y="4966028"/>
              <a:ext cx="136439" cy="97366"/>
            </a:xfrm>
            <a:custGeom>
              <a:avLst/>
              <a:gdLst>
                <a:gd name="T0" fmla="*/ 2147483647 w 304"/>
                <a:gd name="T1" fmla="*/ 2147483647 h 217"/>
                <a:gd name="T2" fmla="*/ 2147483647 w 304"/>
                <a:gd name="T3" fmla="*/ 2147483647 h 217"/>
                <a:gd name="T4" fmla="*/ 2147483647 w 304"/>
                <a:gd name="T5" fmla="*/ 2147483647 h 217"/>
                <a:gd name="T6" fmla="*/ 2147483647 w 304"/>
                <a:gd name="T7" fmla="*/ 2147483647 h 217"/>
                <a:gd name="T8" fmla="*/ 2147483647 w 304"/>
                <a:gd name="T9" fmla="*/ 2147483647 h 217"/>
                <a:gd name="T10" fmla="*/ 2147483647 w 304"/>
                <a:gd name="T11" fmla="*/ 2147483647 h 217"/>
                <a:gd name="T12" fmla="*/ 2147483647 w 304"/>
                <a:gd name="T13" fmla="*/ 2147483647 h 217"/>
                <a:gd name="T14" fmla="*/ 2147483647 w 304"/>
                <a:gd name="T15" fmla="*/ 2147483647 h 217"/>
                <a:gd name="T16" fmla="*/ 0 w 304"/>
                <a:gd name="T17" fmla="*/ 2147483647 h 217"/>
                <a:gd name="T18" fmla="*/ 2147483647 w 304"/>
                <a:gd name="T19" fmla="*/ 0 h 217"/>
                <a:gd name="T20" fmla="*/ 2147483647 w 304"/>
                <a:gd name="T21" fmla="*/ 2147483647 h 217"/>
                <a:gd name="T22" fmla="*/ 2147483647 w 304"/>
                <a:gd name="T23" fmla="*/ 2147483647 h 217"/>
                <a:gd name="T24" fmla="*/ 2147483647 w 304"/>
                <a:gd name="T25" fmla="*/ 2147483647 h 217"/>
                <a:gd name="T26" fmla="*/ 2147483647 w 304"/>
                <a:gd name="T27" fmla="*/ 2147483647 h 217"/>
                <a:gd name="T28" fmla="*/ 2147483647 w 304"/>
                <a:gd name="T29" fmla="*/ 2147483647 h 217"/>
                <a:gd name="T30" fmla="*/ 2147483647 w 304"/>
                <a:gd name="T31" fmla="*/ 2147483647 h 217"/>
                <a:gd name="T32" fmla="*/ 2147483647 w 304"/>
                <a:gd name="T33" fmla="*/ 2147483647 h 217"/>
                <a:gd name="T34" fmla="*/ 2147483647 w 304"/>
                <a:gd name="T35" fmla="*/ 2147483647 h 217"/>
                <a:gd name="T36" fmla="*/ 2147483647 w 304"/>
                <a:gd name="T37" fmla="*/ 2147483647 h 217"/>
                <a:gd name="T38" fmla="*/ 2147483647 w 304"/>
                <a:gd name="T39" fmla="*/ 2147483647 h 217"/>
                <a:gd name="T40" fmla="*/ 2147483647 w 304"/>
                <a:gd name="T41" fmla="*/ 2147483647 h 217"/>
                <a:gd name="T42" fmla="*/ 2147483647 w 304"/>
                <a:gd name="T43" fmla="*/ 2147483647 h 217"/>
                <a:gd name="T44" fmla="*/ 2147483647 w 304"/>
                <a:gd name="T45" fmla="*/ 2147483647 h 217"/>
                <a:gd name="T46" fmla="*/ 2147483647 w 304"/>
                <a:gd name="T47" fmla="*/ 2147483647 h 217"/>
                <a:gd name="T48" fmla="*/ 2147483647 w 304"/>
                <a:gd name="T49" fmla="*/ 2147483647 h 217"/>
                <a:gd name="T50" fmla="*/ 2147483647 w 304"/>
                <a:gd name="T51" fmla="*/ 2147483647 h 217"/>
                <a:gd name="T52" fmla="*/ 2147483647 w 304"/>
                <a:gd name="T53" fmla="*/ 2147483647 h 217"/>
                <a:gd name="T54" fmla="*/ 2147483647 w 304"/>
                <a:gd name="T55" fmla="*/ 2147483647 h 217"/>
                <a:gd name="T56" fmla="*/ 2147483647 w 304"/>
                <a:gd name="T57" fmla="*/ 2147483647 h 217"/>
                <a:gd name="T58" fmla="*/ 2147483647 w 304"/>
                <a:gd name="T59" fmla="*/ 2147483647 h 217"/>
                <a:gd name="T60" fmla="*/ 2147483647 w 304"/>
                <a:gd name="T61" fmla="*/ 2147483647 h 217"/>
                <a:gd name="T62" fmla="*/ 2147483647 w 304"/>
                <a:gd name="T63" fmla="*/ 2147483647 h 217"/>
                <a:gd name="T64" fmla="*/ 2147483647 w 304"/>
                <a:gd name="T65" fmla="*/ 2147483647 h 217"/>
                <a:gd name="T66" fmla="*/ 2147483647 w 304"/>
                <a:gd name="T67" fmla="*/ 2147483647 h 217"/>
                <a:gd name="T68" fmla="*/ 2147483647 w 304"/>
                <a:gd name="T69" fmla="*/ 2147483647 h 217"/>
                <a:gd name="T70" fmla="*/ 2147483647 w 304"/>
                <a:gd name="T71" fmla="*/ 2147483647 h 217"/>
                <a:gd name="T72" fmla="*/ 2147483647 w 304"/>
                <a:gd name="T73" fmla="*/ 2147483647 h 217"/>
                <a:gd name="T74" fmla="*/ 2147483647 w 304"/>
                <a:gd name="T75" fmla="*/ 2147483647 h 217"/>
                <a:gd name="T76" fmla="*/ 2147483647 w 304"/>
                <a:gd name="T77" fmla="*/ 2147483647 h 21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04"/>
                <a:gd name="T118" fmla="*/ 0 h 217"/>
                <a:gd name="T119" fmla="*/ 304 w 304"/>
                <a:gd name="T120" fmla="*/ 217 h 21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04" h="217">
                  <a:moveTo>
                    <a:pt x="83" y="150"/>
                  </a:moveTo>
                  <a:lnTo>
                    <a:pt x="67" y="139"/>
                  </a:lnTo>
                  <a:lnTo>
                    <a:pt x="41" y="137"/>
                  </a:lnTo>
                  <a:lnTo>
                    <a:pt x="29" y="118"/>
                  </a:lnTo>
                  <a:lnTo>
                    <a:pt x="32" y="105"/>
                  </a:lnTo>
                  <a:lnTo>
                    <a:pt x="54" y="91"/>
                  </a:lnTo>
                  <a:lnTo>
                    <a:pt x="59" y="67"/>
                  </a:lnTo>
                  <a:lnTo>
                    <a:pt x="14" y="54"/>
                  </a:lnTo>
                  <a:lnTo>
                    <a:pt x="0" y="16"/>
                  </a:lnTo>
                  <a:lnTo>
                    <a:pt x="40" y="0"/>
                  </a:lnTo>
                  <a:lnTo>
                    <a:pt x="91" y="19"/>
                  </a:lnTo>
                  <a:lnTo>
                    <a:pt x="120" y="4"/>
                  </a:lnTo>
                  <a:lnTo>
                    <a:pt x="197" y="36"/>
                  </a:lnTo>
                  <a:lnTo>
                    <a:pt x="193" y="52"/>
                  </a:lnTo>
                  <a:lnTo>
                    <a:pt x="205" y="56"/>
                  </a:lnTo>
                  <a:lnTo>
                    <a:pt x="227" y="22"/>
                  </a:lnTo>
                  <a:lnTo>
                    <a:pt x="243" y="20"/>
                  </a:lnTo>
                  <a:lnTo>
                    <a:pt x="251" y="36"/>
                  </a:lnTo>
                  <a:lnTo>
                    <a:pt x="267" y="33"/>
                  </a:lnTo>
                  <a:lnTo>
                    <a:pt x="273" y="51"/>
                  </a:lnTo>
                  <a:lnTo>
                    <a:pt x="264" y="70"/>
                  </a:lnTo>
                  <a:lnTo>
                    <a:pt x="291" y="78"/>
                  </a:lnTo>
                  <a:lnTo>
                    <a:pt x="304" y="121"/>
                  </a:lnTo>
                  <a:lnTo>
                    <a:pt x="288" y="148"/>
                  </a:lnTo>
                  <a:lnTo>
                    <a:pt x="291" y="169"/>
                  </a:lnTo>
                  <a:lnTo>
                    <a:pt x="289" y="199"/>
                  </a:lnTo>
                  <a:lnTo>
                    <a:pt x="221" y="217"/>
                  </a:lnTo>
                  <a:lnTo>
                    <a:pt x="216" y="198"/>
                  </a:lnTo>
                  <a:lnTo>
                    <a:pt x="153" y="203"/>
                  </a:lnTo>
                  <a:lnTo>
                    <a:pt x="141" y="183"/>
                  </a:lnTo>
                  <a:lnTo>
                    <a:pt x="173" y="190"/>
                  </a:lnTo>
                  <a:lnTo>
                    <a:pt x="177" y="177"/>
                  </a:lnTo>
                  <a:lnTo>
                    <a:pt x="166" y="168"/>
                  </a:lnTo>
                  <a:lnTo>
                    <a:pt x="133" y="172"/>
                  </a:lnTo>
                  <a:lnTo>
                    <a:pt x="134" y="182"/>
                  </a:lnTo>
                  <a:lnTo>
                    <a:pt x="99" y="177"/>
                  </a:lnTo>
                  <a:lnTo>
                    <a:pt x="83" y="150"/>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86" name="Freeform 219"/>
            <p:cNvSpPr>
              <a:spLocks/>
            </p:cNvSpPr>
            <p:nvPr/>
          </p:nvSpPr>
          <p:spPr bwMode="auto">
            <a:xfrm>
              <a:off x="5121853" y="5066086"/>
              <a:ext cx="15709" cy="15255"/>
            </a:xfrm>
            <a:custGeom>
              <a:avLst/>
              <a:gdLst>
                <a:gd name="T0" fmla="*/ 0 w 35"/>
                <a:gd name="T1" fmla="*/ 0 h 34"/>
                <a:gd name="T2" fmla="*/ 2147483647 w 35"/>
                <a:gd name="T3" fmla="*/ 2147483647 h 34"/>
                <a:gd name="T4" fmla="*/ 2147483647 w 35"/>
                <a:gd name="T5" fmla="*/ 2147483647 h 34"/>
                <a:gd name="T6" fmla="*/ 2147483647 w 35"/>
                <a:gd name="T7" fmla="*/ 2147483647 h 34"/>
                <a:gd name="T8" fmla="*/ 0 w 35"/>
                <a:gd name="T9" fmla="*/ 0 h 34"/>
                <a:gd name="T10" fmla="*/ 0 w 35"/>
                <a:gd name="T11" fmla="*/ 0 h 34"/>
                <a:gd name="T12" fmla="*/ 0 w 35"/>
                <a:gd name="T13" fmla="*/ 0 h 34"/>
                <a:gd name="T14" fmla="*/ 0 60000 65536"/>
                <a:gd name="T15" fmla="*/ 0 60000 65536"/>
                <a:gd name="T16" fmla="*/ 0 60000 65536"/>
                <a:gd name="T17" fmla="*/ 0 60000 65536"/>
                <a:gd name="T18" fmla="*/ 0 60000 65536"/>
                <a:gd name="T19" fmla="*/ 0 60000 65536"/>
                <a:gd name="T20" fmla="*/ 0 60000 65536"/>
                <a:gd name="T21" fmla="*/ 0 w 35"/>
                <a:gd name="T22" fmla="*/ 0 h 34"/>
                <a:gd name="T23" fmla="*/ 35 w 35"/>
                <a:gd name="T24" fmla="*/ 34 h 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 h="34">
                  <a:moveTo>
                    <a:pt x="0" y="0"/>
                  </a:moveTo>
                  <a:lnTo>
                    <a:pt x="35" y="26"/>
                  </a:lnTo>
                  <a:lnTo>
                    <a:pt x="30" y="34"/>
                  </a:lnTo>
                  <a:lnTo>
                    <a:pt x="1" y="28"/>
                  </a:lnTo>
                  <a:lnTo>
                    <a:pt x="0" y="0"/>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87" name="Freeform 220"/>
            <p:cNvSpPr>
              <a:spLocks/>
            </p:cNvSpPr>
            <p:nvPr/>
          </p:nvSpPr>
          <p:spPr bwMode="auto">
            <a:xfrm>
              <a:off x="5515011" y="4713863"/>
              <a:ext cx="143171" cy="98263"/>
            </a:xfrm>
            <a:custGeom>
              <a:avLst/>
              <a:gdLst>
                <a:gd name="T0" fmla="*/ 2147483647 w 319"/>
                <a:gd name="T1" fmla="*/ 2147483647 h 219"/>
                <a:gd name="T2" fmla="*/ 2147483647 w 319"/>
                <a:gd name="T3" fmla="*/ 2147483647 h 219"/>
                <a:gd name="T4" fmla="*/ 2147483647 w 319"/>
                <a:gd name="T5" fmla="*/ 2147483647 h 219"/>
                <a:gd name="T6" fmla="*/ 2147483647 w 319"/>
                <a:gd name="T7" fmla="*/ 2147483647 h 219"/>
                <a:gd name="T8" fmla="*/ 2147483647 w 319"/>
                <a:gd name="T9" fmla="*/ 0 h 219"/>
                <a:gd name="T10" fmla="*/ 2147483647 w 319"/>
                <a:gd name="T11" fmla="*/ 2147483647 h 219"/>
                <a:gd name="T12" fmla="*/ 2147483647 w 319"/>
                <a:gd name="T13" fmla="*/ 2147483647 h 219"/>
                <a:gd name="T14" fmla="*/ 2147483647 w 319"/>
                <a:gd name="T15" fmla="*/ 2147483647 h 219"/>
                <a:gd name="T16" fmla="*/ 2147483647 w 319"/>
                <a:gd name="T17" fmla="*/ 2147483647 h 219"/>
                <a:gd name="T18" fmla="*/ 2147483647 w 319"/>
                <a:gd name="T19" fmla="*/ 2147483647 h 219"/>
                <a:gd name="T20" fmla="*/ 2147483647 w 319"/>
                <a:gd name="T21" fmla="*/ 2147483647 h 219"/>
                <a:gd name="T22" fmla="*/ 2147483647 w 319"/>
                <a:gd name="T23" fmla="*/ 2147483647 h 219"/>
                <a:gd name="T24" fmla="*/ 2147483647 w 319"/>
                <a:gd name="T25" fmla="*/ 2147483647 h 219"/>
                <a:gd name="T26" fmla="*/ 2147483647 w 319"/>
                <a:gd name="T27" fmla="*/ 2147483647 h 219"/>
                <a:gd name="T28" fmla="*/ 2147483647 w 319"/>
                <a:gd name="T29" fmla="*/ 2147483647 h 219"/>
                <a:gd name="T30" fmla="*/ 2147483647 w 319"/>
                <a:gd name="T31" fmla="*/ 2147483647 h 219"/>
                <a:gd name="T32" fmla="*/ 2147483647 w 319"/>
                <a:gd name="T33" fmla="*/ 2147483647 h 219"/>
                <a:gd name="T34" fmla="*/ 2147483647 w 319"/>
                <a:gd name="T35" fmla="*/ 2147483647 h 219"/>
                <a:gd name="T36" fmla="*/ 2147483647 w 319"/>
                <a:gd name="T37" fmla="*/ 2147483647 h 219"/>
                <a:gd name="T38" fmla="*/ 2147483647 w 319"/>
                <a:gd name="T39" fmla="*/ 2147483647 h 219"/>
                <a:gd name="T40" fmla="*/ 2147483647 w 319"/>
                <a:gd name="T41" fmla="*/ 2147483647 h 219"/>
                <a:gd name="T42" fmla="*/ 2147483647 w 319"/>
                <a:gd name="T43" fmla="*/ 2147483647 h 219"/>
                <a:gd name="T44" fmla="*/ 0 w 319"/>
                <a:gd name="T45" fmla="*/ 2147483647 h 219"/>
                <a:gd name="T46" fmla="*/ 2147483647 w 319"/>
                <a:gd name="T47" fmla="*/ 2147483647 h 219"/>
                <a:gd name="T48" fmla="*/ 2147483647 w 319"/>
                <a:gd name="T49" fmla="*/ 2147483647 h 219"/>
                <a:gd name="T50" fmla="*/ 2147483647 w 319"/>
                <a:gd name="T51" fmla="*/ 2147483647 h 219"/>
                <a:gd name="T52" fmla="*/ 2147483647 w 319"/>
                <a:gd name="T53" fmla="*/ 2147483647 h 219"/>
                <a:gd name="T54" fmla="*/ 2147483647 w 319"/>
                <a:gd name="T55" fmla="*/ 2147483647 h 21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9"/>
                <a:gd name="T85" fmla="*/ 0 h 219"/>
                <a:gd name="T86" fmla="*/ 319 w 319"/>
                <a:gd name="T87" fmla="*/ 219 h 219"/>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9" h="219">
                  <a:moveTo>
                    <a:pt x="29" y="45"/>
                  </a:moveTo>
                  <a:lnTo>
                    <a:pt x="36" y="53"/>
                  </a:lnTo>
                  <a:lnTo>
                    <a:pt x="53" y="56"/>
                  </a:lnTo>
                  <a:lnTo>
                    <a:pt x="26" y="27"/>
                  </a:lnTo>
                  <a:lnTo>
                    <a:pt x="32" y="0"/>
                  </a:lnTo>
                  <a:lnTo>
                    <a:pt x="52" y="13"/>
                  </a:lnTo>
                  <a:lnTo>
                    <a:pt x="69" y="7"/>
                  </a:lnTo>
                  <a:lnTo>
                    <a:pt x="135" y="48"/>
                  </a:lnTo>
                  <a:lnTo>
                    <a:pt x="196" y="43"/>
                  </a:lnTo>
                  <a:lnTo>
                    <a:pt x="176" y="69"/>
                  </a:lnTo>
                  <a:lnTo>
                    <a:pt x="247" y="77"/>
                  </a:lnTo>
                  <a:lnTo>
                    <a:pt x="242" y="91"/>
                  </a:lnTo>
                  <a:lnTo>
                    <a:pt x="303" y="93"/>
                  </a:lnTo>
                  <a:lnTo>
                    <a:pt x="319" y="101"/>
                  </a:lnTo>
                  <a:lnTo>
                    <a:pt x="300" y="154"/>
                  </a:lnTo>
                  <a:lnTo>
                    <a:pt x="308" y="187"/>
                  </a:lnTo>
                  <a:lnTo>
                    <a:pt x="269" y="191"/>
                  </a:lnTo>
                  <a:lnTo>
                    <a:pt x="226" y="219"/>
                  </a:lnTo>
                  <a:lnTo>
                    <a:pt x="154" y="191"/>
                  </a:lnTo>
                  <a:lnTo>
                    <a:pt x="82" y="186"/>
                  </a:lnTo>
                  <a:lnTo>
                    <a:pt x="66" y="167"/>
                  </a:lnTo>
                  <a:lnTo>
                    <a:pt x="55" y="135"/>
                  </a:lnTo>
                  <a:lnTo>
                    <a:pt x="0" y="83"/>
                  </a:lnTo>
                  <a:lnTo>
                    <a:pt x="12" y="75"/>
                  </a:lnTo>
                  <a:lnTo>
                    <a:pt x="18" y="53"/>
                  </a:lnTo>
                  <a:lnTo>
                    <a:pt x="29" y="45"/>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88" name="Freeform 221"/>
            <p:cNvSpPr>
              <a:spLocks/>
            </p:cNvSpPr>
            <p:nvPr/>
          </p:nvSpPr>
          <p:spPr bwMode="auto">
            <a:xfrm>
              <a:off x="5408194" y="4751104"/>
              <a:ext cx="136439" cy="101405"/>
            </a:xfrm>
            <a:custGeom>
              <a:avLst/>
              <a:gdLst>
                <a:gd name="T0" fmla="*/ 2147483647 w 304"/>
                <a:gd name="T1" fmla="*/ 2147483647 h 226"/>
                <a:gd name="T2" fmla="*/ 2147483647 w 304"/>
                <a:gd name="T3" fmla="*/ 2147483647 h 226"/>
                <a:gd name="T4" fmla="*/ 2147483647 w 304"/>
                <a:gd name="T5" fmla="*/ 2147483647 h 226"/>
                <a:gd name="T6" fmla="*/ 2147483647 w 304"/>
                <a:gd name="T7" fmla="*/ 2147483647 h 226"/>
                <a:gd name="T8" fmla="*/ 2147483647 w 304"/>
                <a:gd name="T9" fmla="*/ 2147483647 h 226"/>
                <a:gd name="T10" fmla="*/ 2147483647 w 304"/>
                <a:gd name="T11" fmla="*/ 2147483647 h 226"/>
                <a:gd name="T12" fmla="*/ 2147483647 w 304"/>
                <a:gd name="T13" fmla="*/ 2147483647 h 226"/>
                <a:gd name="T14" fmla="*/ 2147483647 w 304"/>
                <a:gd name="T15" fmla="*/ 2147483647 h 226"/>
                <a:gd name="T16" fmla="*/ 0 w 304"/>
                <a:gd name="T17" fmla="*/ 2147483647 h 226"/>
                <a:gd name="T18" fmla="*/ 2147483647 w 304"/>
                <a:gd name="T19" fmla="*/ 2147483647 h 226"/>
                <a:gd name="T20" fmla="*/ 2147483647 w 304"/>
                <a:gd name="T21" fmla="*/ 2147483647 h 226"/>
                <a:gd name="T22" fmla="*/ 2147483647 w 304"/>
                <a:gd name="T23" fmla="*/ 2147483647 h 226"/>
                <a:gd name="T24" fmla="*/ 2147483647 w 304"/>
                <a:gd name="T25" fmla="*/ 2147483647 h 226"/>
                <a:gd name="T26" fmla="*/ 2147483647 w 304"/>
                <a:gd name="T27" fmla="*/ 2147483647 h 226"/>
                <a:gd name="T28" fmla="*/ 2147483647 w 304"/>
                <a:gd name="T29" fmla="*/ 2147483647 h 226"/>
                <a:gd name="T30" fmla="*/ 2147483647 w 304"/>
                <a:gd name="T31" fmla="*/ 0 h 226"/>
                <a:gd name="T32" fmla="*/ 2147483647 w 304"/>
                <a:gd name="T33" fmla="*/ 2147483647 h 226"/>
                <a:gd name="T34" fmla="*/ 2147483647 w 304"/>
                <a:gd name="T35" fmla="*/ 2147483647 h 226"/>
                <a:gd name="T36" fmla="*/ 2147483647 w 304"/>
                <a:gd name="T37" fmla="*/ 2147483647 h 226"/>
                <a:gd name="T38" fmla="*/ 2147483647 w 304"/>
                <a:gd name="T39" fmla="*/ 2147483647 h 226"/>
                <a:gd name="T40" fmla="*/ 2147483647 w 304"/>
                <a:gd name="T41" fmla="*/ 2147483647 h 226"/>
                <a:gd name="T42" fmla="*/ 2147483647 w 304"/>
                <a:gd name="T43" fmla="*/ 2147483647 h 226"/>
                <a:gd name="T44" fmla="*/ 2147483647 w 304"/>
                <a:gd name="T45" fmla="*/ 2147483647 h 226"/>
                <a:gd name="T46" fmla="*/ 2147483647 w 304"/>
                <a:gd name="T47" fmla="*/ 2147483647 h 226"/>
                <a:gd name="T48" fmla="*/ 2147483647 w 304"/>
                <a:gd name="T49" fmla="*/ 2147483647 h 2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4"/>
                <a:gd name="T76" fmla="*/ 0 h 226"/>
                <a:gd name="T77" fmla="*/ 304 w 304"/>
                <a:gd name="T78" fmla="*/ 226 h 22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4" h="226">
                  <a:moveTo>
                    <a:pt x="166" y="226"/>
                  </a:moveTo>
                  <a:lnTo>
                    <a:pt x="144" y="207"/>
                  </a:lnTo>
                  <a:lnTo>
                    <a:pt x="154" y="194"/>
                  </a:lnTo>
                  <a:lnTo>
                    <a:pt x="128" y="181"/>
                  </a:lnTo>
                  <a:lnTo>
                    <a:pt x="101" y="183"/>
                  </a:lnTo>
                  <a:lnTo>
                    <a:pt x="78" y="160"/>
                  </a:lnTo>
                  <a:lnTo>
                    <a:pt x="54" y="173"/>
                  </a:lnTo>
                  <a:lnTo>
                    <a:pt x="14" y="167"/>
                  </a:lnTo>
                  <a:lnTo>
                    <a:pt x="0" y="151"/>
                  </a:lnTo>
                  <a:lnTo>
                    <a:pt x="21" y="101"/>
                  </a:lnTo>
                  <a:lnTo>
                    <a:pt x="99" y="58"/>
                  </a:lnTo>
                  <a:lnTo>
                    <a:pt x="131" y="55"/>
                  </a:lnTo>
                  <a:lnTo>
                    <a:pt x="162" y="44"/>
                  </a:lnTo>
                  <a:lnTo>
                    <a:pt x="174" y="44"/>
                  </a:lnTo>
                  <a:lnTo>
                    <a:pt x="206" y="29"/>
                  </a:lnTo>
                  <a:lnTo>
                    <a:pt x="238" y="0"/>
                  </a:lnTo>
                  <a:lnTo>
                    <a:pt x="293" y="52"/>
                  </a:lnTo>
                  <a:lnTo>
                    <a:pt x="304" y="84"/>
                  </a:lnTo>
                  <a:lnTo>
                    <a:pt x="293" y="106"/>
                  </a:lnTo>
                  <a:lnTo>
                    <a:pt x="301" y="165"/>
                  </a:lnTo>
                  <a:lnTo>
                    <a:pt x="296" y="188"/>
                  </a:lnTo>
                  <a:lnTo>
                    <a:pt x="238" y="172"/>
                  </a:lnTo>
                  <a:lnTo>
                    <a:pt x="166" y="226"/>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89" name="Freeform 222"/>
            <p:cNvSpPr>
              <a:spLocks/>
            </p:cNvSpPr>
            <p:nvPr/>
          </p:nvSpPr>
          <p:spPr bwMode="auto">
            <a:xfrm>
              <a:off x="5529373" y="4635791"/>
              <a:ext cx="125218" cy="119801"/>
            </a:xfrm>
            <a:custGeom>
              <a:avLst/>
              <a:gdLst>
                <a:gd name="T0" fmla="*/ 2147483647 w 279"/>
                <a:gd name="T1" fmla="*/ 2147483647 h 267"/>
                <a:gd name="T2" fmla="*/ 2147483647 w 279"/>
                <a:gd name="T3" fmla="*/ 2147483647 h 267"/>
                <a:gd name="T4" fmla="*/ 2147483647 w 279"/>
                <a:gd name="T5" fmla="*/ 2147483647 h 267"/>
                <a:gd name="T6" fmla="*/ 2147483647 w 279"/>
                <a:gd name="T7" fmla="*/ 2147483647 h 267"/>
                <a:gd name="T8" fmla="*/ 2147483647 w 279"/>
                <a:gd name="T9" fmla="*/ 2147483647 h 267"/>
                <a:gd name="T10" fmla="*/ 2147483647 w 279"/>
                <a:gd name="T11" fmla="*/ 2147483647 h 267"/>
                <a:gd name="T12" fmla="*/ 2147483647 w 279"/>
                <a:gd name="T13" fmla="*/ 2147483647 h 267"/>
                <a:gd name="T14" fmla="*/ 2147483647 w 279"/>
                <a:gd name="T15" fmla="*/ 2147483647 h 267"/>
                <a:gd name="T16" fmla="*/ 2147483647 w 279"/>
                <a:gd name="T17" fmla="*/ 2147483647 h 267"/>
                <a:gd name="T18" fmla="*/ 2147483647 w 279"/>
                <a:gd name="T19" fmla="*/ 2147483647 h 267"/>
                <a:gd name="T20" fmla="*/ 2147483647 w 279"/>
                <a:gd name="T21" fmla="*/ 2147483647 h 267"/>
                <a:gd name="T22" fmla="*/ 2147483647 w 279"/>
                <a:gd name="T23" fmla="*/ 2147483647 h 267"/>
                <a:gd name="T24" fmla="*/ 2147483647 w 279"/>
                <a:gd name="T25" fmla="*/ 2147483647 h 267"/>
                <a:gd name="T26" fmla="*/ 2147483647 w 279"/>
                <a:gd name="T27" fmla="*/ 2147483647 h 267"/>
                <a:gd name="T28" fmla="*/ 2147483647 w 279"/>
                <a:gd name="T29" fmla="*/ 2147483647 h 267"/>
                <a:gd name="T30" fmla="*/ 2147483647 w 279"/>
                <a:gd name="T31" fmla="*/ 2147483647 h 267"/>
                <a:gd name="T32" fmla="*/ 2147483647 w 279"/>
                <a:gd name="T33" fmla="*/ 2147483647 h 267"/>
                <a:gd name="T34" fmla="*/ 2147483647 w 279"/>
                <a:gd name="T35" fmla="*/ 2147483647 h 267"/>
                <a:gd name="T36" fmla="*/ 2147483647 w 279"/>
                <a:gd name="T37" fmla="*/ 2147483647 h 267"/>
                <a:gd name="T38" fmla="*/ 2147483647 w 279"/>
                <a:gd name="T39" fmla="*/ 2147483647 h 267"/>
                <a:gd name="T40" fmla="*/ 0 w 279"/>
                <a:gd name="T41" fmla="*/ 2147483647 h 267"/>
                <a:gd name="T42" fmla="*/ 2147483647 w 279"/>
                <a:gd name="T43" fmla="*/ 2147483647 h 267"/>
                <a:gd name="T44" fmla="*/ 0 w 279"/>
                <a:gd name="T45" fmla="*/ 2147483647 h 267"/>
                <a:gd name="T46" fmla="*/ 2147483647 w 279"/>
                <a:gd name="T47" fmla="*/ 2147483647 h 267"/>
                <a:gd name="T48" fmla="*/ 2147483647 w 279"/>
                <a:gd name="T49" fmla="*/ 2147483647 h 267"/>
                <a:gd name="T50" fmla="*/ 2147483647 w 279"/>
                <a:gd name="T51" fmla="*/ 2147483647 h 267"/>
                <a:gd name="T52" fmla="*/ 2147483647 w 279"/>
                <a:gd name="T53" fmla="*/ 2147483647 h 267"/>
                <a:gd name="T54" fmla="*/ 2147483647 w 279"/>
                <a:gd name="T55" fmla="*/ 0 h 267"/>
                <a:gd name="T56" fmla="*/ 2147483647 w 279"/>
                <a:gd name="T57" fmla="*/ 2147483647 h 267"/>
                <a:gd name="T58" fmla="*/ 2147483647 w 279"/>
                <a:gd name="T59" fmla="*/ 2147483647 h 267"/>
                <a:gd name="T60" fmla="*/ 2147483647 w 279"/>
                <a:gd name="T61" fmla="*/ 2147483647 h 26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79"/>
                <a:gd name="T94" fmla="*/ 0 h 267"/>
                <a:gd name="T95" fmla="*/ 279 w 279"/>
                <a:gd name="T96" fmla="*/ 267 h 26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79" h="267">
                  <a:moveTo>
                    <a:pt x="119" y="61"/>
                  </a:moveTo>
                  <a:lnTo>
                    <a:pt x="149" y="67"/>
                  </a:lnTo>
                  <a:lnTo>
                    <a:pt x="135" y="78"/>
                  </a:lnTo>
                  <a:lnTo>
                    <a:pt x="159" y="105"/>
                  </a:lnTo>
                  <a:lnTo>
                    <a:pt x="208" y="109"/>
                  </a:lnTo>
                  <a:lnTo>
                    <a:pt x="213" y="96"/>
                  </a:lnTo>
                  <a:lnTo>
                    <a:pt x="229" y="101"/>
                  </a:lnTo>
                  <a:lnTo>
                    <a:pt x="215" y="131"/>
                  </a:lnTo>
                  <a:lnTo>
                    <a:pt x="252" y="141"/>
                  </a:lnTo>
                  <a:lnTo>
                    <a:pt x="264" y="160"/>
                  </a:lnTo>
                  <a:lnTo>
                    <a:pt x="250" y="171"/>
                  </a:lnTo>
                  <a:lnTo>
                    <a:pt x="279" y="214"/>
                  </a:lnTo>
                  <a:lnTo>
                    <a:pt x="271" y="267"/>
                  </a:lnTo>
                  <a:lnTo>
                    <a:pt x="210" y="265"/>
                  </a:lnTo>
                  <a:lnTo>
                    <a:pt x="215" y="251"/>
                  </a:lnTo>
                  <a:lnTo>
                    <a:pt x="144" y="243"/>
                  </a:lnTo>
                  <a:lnTo>
                    <a:pt x="164" y="217"/>
                  </a:lnTo>
                  <a:lnTo>
                    <a:pt x="103" y="222"/>
                  </a:lnTo>
                  <a:lnTo>
                    <a:pt x="37" y="181"/>
                  </a:lnTo>
                  <a:lnTo>
                    <a:pt x="20" y="187"/>
                  </a:lnTo>
                  <a:lnTo>
                    <a:pt x="0" y="174"/>
                  </a:lnTo>
                  <a:lnTo>
                    <a:pt x="4" y="128"/>
                  </a:lnTo>
                  <a:lnTo>
                    <a:pt x="0" y="85"/>
                  </a:lnTo>
                  <a:lnTo>
                    <a:pt x="8" y="65"/>
                  </a:lnTo>
                  <a:lnTo>
                    <a:pt x="4" y="40"/>
                  </a:lnTo>
                  <a:lnTo>
                    <a:pt x="16" y="37"/>
                  </a:lnTo>
                  <a:lnTo>
                    <a:pt x="32" y="19"/>
                  </a:lnTo>
                  <a:lnTo>
                    <a:pt x="95" y="0"/>
                  </a:lnTo>
                  <a:lnTo>
                    <a:pt x="119" y="61"/>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90" name="Freeform 223"/>
            <p:cNvSpPr>
              <a:spLocks/>
            </p:cNvSpPr>
            <p:nvPr/>
          </p:nvSpPr>
          <p:spPr bwMode="auto">
            <a:xfrm>
              <a:off x="5724157" y="5330365"/>
              <a:ext cx="88864" cy="136402"/>
            </a:xfrm>
            <a:custGeom>
              <a:avLst/>
              <a:gdLst>
                <a:gd name="T0" fmla="*/ 2147483647 w 198"/>
                <a:gd name="T1" fmla="*/ 2147483647 h 304"/>
                <a:gd name="T2" fmla="*/ 2147483647 w 198"/>
                <a:gd name="T3" fmla="*/ 2147483647 h 304"/>
                <a:gd name="T4" fmla="*/ 2147483647 w 198"/>
                <a:gd name="T5" fmla="*/ 2147483647 h 304"/>
                <a:gd name="T6" fmla="*/ 2147483647 w 198"/>
                <a:gd name="T7" fmla="*/ 2147483647 h 304"/>
                <a:gd name="T8" fmla="*/ 2147483647 w 198"/>
                <a:gd name="T9" fmla="*/ 2147483647 h 304"/>
                <a:gd name="T10" fmla="*/ 2147483647 w 198"/>
                <a:gd name="T11" fmla="*/ 2147483647 h 304"/>
                <a:gd name="T12" fmla="*/ 2147483647 w 198"/>
                <a:gd name="T13" fmla="*/ 2147483647 h 304"/>
                <a:gd name="T14" fmla="*/ 2147483647 w 198"/>
                <a:gd name="T15" fmla="*/ 2147483647 h 304"/>
                <a:gd name="T16" fmla="*/ 2147483647 w 198"/>
                <a:gd name="T17" fmla="*/ 2147483647 h 304"/>
                <a:gd name="T18" fmla="*/ 2147483647 w 198"/>
                <a:gd name="T19" fmla="*/ 2147483647 h 304"/>
                <a:gd name="T20" fmla="*/ 2147483647 w 198"/>
                <a:gd name="T21" fmla="*/ 2147483647 h 304"/>
                <a:gd name="T22" fmla="*/ 2147483647 w 198"/>
                <a:gd name="T23" fmla="*/ 2147483647 h 304"/>
                <a:gd name="T24" fmla="*/ 0 w 198"/>
                <a:gd name="T25" fmla="*/ 2147483647 h 304"/>
                <a:gd name="T26" fmla="*/ 2147483647 w 198"/>
                <a:gd name="T27" fmla="*/ 2147483647 h 304"/>
                <a:gd name="T28" fmla="*/ 2147483647 w 198"/>
                <a:gd name="T29" fmla="*/ 2147483647 h 304"/>
                <a:gd name="T30" fmla="*/ 2147483647 w 198"/>
                <a:gd name="T31" fmla="*/ 2147483647 h 304"/>
                <a:gd name="T32" fmla="*/ 2147483647 w 198"/>
                <a:gd name="T33" fmla="*/ 2147483647 h 304"/>
                <a:gd name="T34" fmla="*/ 2147483647 w 198"/>
                <a:gd name="T35" fmla="*/ 2147483647 h 304"/>
                <a:gd name="T36" fmla="*/ 2147483647 w 198"/>
                <a:gd name="T37" fmla="*/ 0 h 304"/>
                <a:gd name="T38" fmla="*/ 2147483647 w 198"/>
                <a:gd name="T39" fmla="*/ 2147483647 h 304"/>
                <a:gd name="T40" fmla="*/ 2147483647 w 198"/>
                <a:gd name="T41" fmla="*/ 2147483647 h 304"/>
                <a:gd name="T42" fmla="*/ 2147483647 w 198"/>
                <a:gd name="T43" fmla="*/ 2147483647 h 304"/>
                <a:gd name="T44" fmla="*/ 2147483647 w 198"/>
                <a:gd name="T45" fmla="*/ 2147483647 h 30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98"/>
                <a:gd name="T70" fmla="*/ 0 h 304"/>
                <a:gd name="T71" fmla="*/ 198 w 198"/>
                <a:gd name="T72" fmla="*/ 304 h 30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98" h="304">
                  <a:moveTo>
                    <a:pt x="184" y="67"/>
                  </a:moveTo>
                  <a:lnTo>
                    <a:pt x="198" y="120"/>
                  </a:lnTo>
                  <a:lnTo>
                    <a:pt x="178" y="165"/>
                  </a:lnTo>
                  <a:lnTo>
                    <a:pt x="182" y="194"/>
                  </a:lnTo>
                  <a:lnTo>
                    <a:pt x="166" y="222"/>
                  </a:lnTo>
                  <a:lnTo>
                    <a:pt x="158" y="285"/>
                  </a:lnTo>
                  <a:lnTo>
                    <a:pt x="160" y="302"/>
                  </a:lnTo>
                  <a:lnTo>
                    <a:pt x="133" y="286"/>
                  </a:lnTo>
                  <a:lnTo>
                    <a:pt x="94" y="286"/>
                  </a:lnTo>
                  <a:lnTo>
                    <a:pt x="83" y="304"/>
                  </a:lnTo>
                  <a:lnTo>
                    <a:pt x="45" y="283"/>
                  </a:lnTo>
                  <a:lnTo>
                    <a:pt x="32" y="253"/>
                  </a:lnTo>
                  <a:lnTo>
                    <a:pt x="0" y="176"/>
                  </a:lnTo>
                  <a:lnTo>
                    <a:pt x="34" y="141"/>
                  </a:lnTo>
                  <a:lnTo>
                    <a:pt x="59" y="136"/>
                  </a:lnTo>
                  <a:lnTo>
                    <a:pt x="125" y="38"/>
                  </a:lnTo>
                  <a:lnTo>
                    <a:pt x="141" y="30"/>
                  </a:lnTo>
                  <a:lnTo>
                    <a:pt x="147" y="11"/>
                  </a:lnTo>
                  <a:lnTo>
                    <a:pt x="171" y="0"/>
                  </a:lnTo>
                  <a:lnTo>
                    <a:pt x="181" y="19"/>
                  </a:lnTo>
                  <a:lnTo>
                    <a:pt x="184" y="67"/>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91" name="Freeform 224"/>
            <p:cNvSpPr>
              <a:spLocks/>
            </p:cNvSpPr>
            <p:nvPr/>
          </p:nvSpPr>
          <p:spPr bwMode="auto">
            <a:xfrm>
              <a:off x="5779360" y="4919813"/>
              <a:ext cx="105470" cy="132813"/>
            </a:xfrm>
            <a:custGeom>
              <a:avLst/>
              <a:gdLst>
                <a:gd name="T0" fmla="*/ 2147483647 w 235"/>
                <a:gd name="T1" fmla="*/ 2147483647 h 296"/>
                <a:gd name="T2" fmla="*/ 2147483647 w 235"/>
                <a:gd name="T3" fmla="*/ 2147483647 h 296"/>
                <a:gd name="T4" fmla="*/ 2147483647 w 235"/>
                <a:gd name="T5" fmla="*/ 2147483647 h 296"/>
                <a:gd name="T6" fmla="*/ 2147483647 w 235"/>
                <a:gd name="T7" fmla="*/ 2147483647 h 296"/>
                <a:gd name="T8" fmla="*/ 2147483647 w 235"/>
                <a:gd name="T9" fmla="*/ 2147483647 h 296"/>
                <a:gd name="T10" fmla="*/ 2147483647 w 235"/>
                <a:gd name="T11" fmla="*/ 2147483647 h 296"/>
                <a:gd name="T12" fmla="*/ 2147483647 w 235"/>
                <a:gd name="T13" fmla="*/ 2147483647 h 296"/>
                <a:gd name="T14" fmla="*/ 2147483647 w 235"/>
                <a:gd name="T15" fmla="*/ 2147483647 h 296"/>
                <a:gd name="T16" fmla="*/ 2147483647 w 235"/>
                <a:gd name="T17" fmla="*/ 2147483647 h 296"/>
                <a:gd name="T18" fmla="*/ 2147483647 w 235"/>
                <a:gd name="T19" fmla="*/ 0 h 296"/>
                <a:gd name="T20" fmla="*/ 2147483647 w 235"/>
                <a:gd name="T21" fmla="*/ 2147483647 h 296"/>
                <a:gd name="T22" fmla="*/ 2147483647 w 235"/>
                <a:gd name="T23" fmla="*/ 2147483647 h 296"/>
                <a:gd name="T24" fmla="*/ 2147483647 w 235"/>
                <a:gd name="T25" fmla="*/ 2147483647 h 296"/>
                <a:gd name="T26" fmla="*/ 2147483647 w 235"/>
                <a:gd name="T27" fmla="*/ 2147483647 h 296"/>
                <a:gd name="T28" fmla="*/ 2147483647 w 235"/>
                <a:gd name="T29" fmla="*/ 2147483647 h 296"/>
                <a:gd name="T30" fmla="*/ 0 w 235"/>
                <a:gd name="T31" fmla="*/ 2147483647 h 296"/>
                <a:gd name="T32" fmla="*/ 2147483647 w 235"/>
                <a:gd name="T33" fmla="*/ 2147483647 h 296"/>
                <a:gd name="T34" fmla="*/ 2147483647 w 235"/>
                <a:gd name="T35" fmla="*/ 2147483647 h 296"/>
                <a:gd name="T36" fmla="*/ 2147483647 w 235"/>
                <a:gd name="T37" fmla="*/ 2147483647 h 296"/>
                <a:gd name="T38" fmla="*/ 2147483647 w 235"/>
                <a:gd name="T39" fmla="*/ 2147483647 h 296"/>
                <a:gd name="T40" fmla="*/ 2147483647 w 235"/>
                <a:gd name="T41" fmla="*/ 2147483647 h 296"/>
                <a:gd name="T42" fmla="*/ 2147483647 w 235"/>
                <a:gd name="T43" fmla="*/ 2147483647 h 296"/>
                <a:gd name="T44" fmla="*/ 2147483647 w 235"/>
                <a:gd name="T45" fmla="*/ 2147483647 h 296"/>
                <a:gd name="T46" fmla="*/ 2147483647 w 235"/>
                <a:gd name="T47" fmla="*/ 2147483647 h 296"/>
                <a:gd name="T48" fmla="*/ 2147483647 w 235"/>
                <a:gd name="T49" fmla="*/ 2147483647 h 296"/>
                <a:gd name="T50" fmla="*/ 2147483647 w 235"/>
                <a:gd name="T51" fmla="*/ 2147483647 h 296"/>
                <a:gd name="T52" fmla="*/ 2147483647 w 235"/>
                <a:gd name="T53" fmla="*/ 2147483647 h 296"/>
                <a:gd name="T54" fmla="*/ 2147483647 w 235"/>
                <a:gd name="T55" fmla="*/ 2147483647 h 296"/>
                <a:gd name="T56" fmla="*/ 2147483647 w 235"/>
                <a:gd name="T57" fmla="*/ 2147483647 h 29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35"/>
                <a:gd name="T88" fmla="*/ 0 h 296"/>
                <a:gd name="T89" fmla="*/ 235 w 235"/>
                <a:gd name="T90" fmla="*/ 296 h 29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35" h="296">
                  <a:moveTo>
                    <a:pt x="151" y="275"/>
                  </a:moveTo>
                  <a:lnTo>
                    <a:pt x="200" y="271"/>
                  </a:lnTo>
                  <a:lnTo>
                    <a:pt x="200" y="240"/>
                  </a:lnTo>
                  <a:lnTo>
                    <a:pt x="235" y="203"/>
                  </a:lnTo>
                  <a:lnTo>
                    <a:pt x="187" y="159"/>
                  </a:lnTo>
                  <a:lnTo>
                    <a:pt x="200" y="127"/>
                  </a:lnTo>
                  <a:lnTo>
                    <a:pt x="139" y="80"/>
                  </a:lnTo>
                  <a:lnTo>
                    <a:pt x="152" y="71"/>
                  </a:lnTo>
                  <a:lnTo>
                    <a:pt x="64" y="16"/>
                  </a:lnTo>
                  <a:lnTo>
                    <a:pt x="64" y="0"/>
                  </a:lnTo>
                  <a:lnTo>
                    <a:pt x="27" y="7"/>
                  </a:lnTo>
                  <a:lnTo>
                    <a:pt x="40" y="19"/>
                  </a:lnTo>
                  <a:lnTo>
                    <a:pt x="23" y="27"/>
                  </a:lnTo>
                  <a:lnTo>
                    <a:pt x="29" y="43"/>
                  </a:lnTo>
                  <a:lnTo>
                    <a:pt x="7" y="43"/>
                  </a:lnTo>
                  <a:lnTo>
                    <a:pt x="0" y="64"/>
                  </a:lnTo>
                  <a:lnTo>
                    <a:pt x="40" y="107"/>
                  </a:lnTo>
                  <a:lnTo>
                    <a:pt x="40" y="160"/>
                  </a:lnTo>
                  <a:lnTo>
                    <a:pt x="16" y="160"/>
                  </a:lnTo>
                  <a:lnTo>
                    <a:pt x="16" y="186"/>
                  </a:lnTo>
                  <a:lnTo>
                    <a:pt x="31" y="192"/>
                  </a:lnTo>
                  <a:lnTo>
                    <a:pt x="72" y="240"/>
                  </a:lnTo>
                  <a:lnTo>
                    <a:pt x="61" y="251"/>
                  </a:lnTo>
                  <a:lnTo>
                    <a:pt x="69" y="271"/>
                  </a:lnTo>
                  <a:lnTo>
                    <a:pt x="125" y="296"/>
                  </a:lnTo>
                  <a:lnTo>
                    <a:pt x="144" y="296"/>
                  </a:lnTo>
                  <a:lnTo>
                    <a:pt x="151" y="275"/>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92" name="Freeform 225"/>
            <p:cNvSpPr>
              <a:spLocks/>
            </p:cNvSpPr>
            <p:nvPr/>
          </p:nvSpPr>
          <p:spPr bwMode="auto">
            <a:xfrm>
              <a:off x="5678378" y="4833663"/>
              <a:ext cx="131053" cy="109032"/>
            </a:xfrm>
            <a:custGeom>
              <a:avLst/>
              <a:gdLst>
                <a:gd name="T0" fmla="*/ 2147483647 w 292"/>
                <a:gd name="T1" fmla="*/ 2147483647 h 243"/>
                <a:gd name="T2" fmla="*/ 2147483647 w 292"/>
                <a:gd name="T3" fmla="*/ 2147483647 h 243"/>
                <a:gd name="T4" fmla="*/ 0 w 292"/>
                <a:gd name="T5" fmla="*/ 2147483647 h 243"/>
                <a:gd name="T6" fmla="*/ 2147483647 w 292"/>
                <a:gd name="T7" fmla="*/ 2147483647 h 243"/>
                <a:gd name="T8" fmla="*/ 2147483647 w 292"/>
                <a:gd name="T9" fmla="*/ 2147483647 h 243"/>
                <a:gd name="T10" fmla="*/ 2147483647 w 292"/>
                <a:gd name="T11" fmla="*/ 2147483647 h 243"/>
                <a:gd name="T12" fmla="*/ 2147483647 w 292"/>
                <a:gd name="T13" fmla="*/ 2147483647 h 243"/>
                <a:gd name="T14" fmla="*/ 2147483647 w 292"/>
                <a:gd name="T15" fmla="*/ 2147483647 h 243"/>
                <a:gd name="T16" fmla="*/ 2147483647 w 292"/>
                <a:gd name="T17" fmla="*/ 2147483647 h 243"/>
                <a:gd name="T18" fmla="*/ 2147483647 w 292"/>
                <a:gd name="T19" fmla="*/ 2147483647 h 243"/>
                <a:gd name="T20" fmla="*/ 2147483647 w 292"/>
                <a:gd name="T21" fmla="*/ 2147483647 h 243"/>
                <a:gd name="T22" fmla="*/ 2147483647 w 292"/>
                <a:gd name="T23" fmla="*/ 2147483647 h 243"/>
                <a:gd name="T24" fmla="*/ 2147483647 w 292"/>
                <a:gd name="T25" fmla="*/ 2147483647 h 243"/>
                <a:gd name="T26" fmla="*/ 2147483647 w 292"/>
                <a:gd name="T27" fmla="*/ 2147483647 h 243"/>
                <a:gd name="T28" fmla="*/ 2147483647 w 292"/>
                <a:gd name="T29" fmla="*/ 2147483647 h 243"/>
                <a:gd name="T30" fmla="*/ 2147483647 w 292"/>
                <a:gd name="T31" fmla="*/ 2147483647 h 243"/>
                <a:gd name="T32" fmla="*/ 2147483647 w 292"/>
                <a:gd name="T33" fmla="*/ 2147483647 h 243"/>
                <a:gd name="T34" fmla="*/ 2147483647 w 292"/>
                <a:gd name="T35" fmla="*/ 2147483647 h 243"/>
                <a:gd name="T36" fmla="*/ 2147483647 w 292"/>
                <a:gd name="T37" fmla="*/ 2147483647 h 243"/>
                <a:gd name="T38" fmla="*/ 2147483647 w 292"/>
                <a:gd name="T39" fmla="*/ 2147483647 h 243"/>
                <a:gd name="T40" fmla="*/ 2147483647 w 292"/>
                <a:gd name="T41" fmla="*/ 2147483647 h 243"/>
                <a:gd name="T42" fmla="*/ 2147483647 w 292"/>
                <a:gd name="T43" fmla="*/ 2147483647 h 243"/>
                <a:gd name="T44" fmla="*/ 2147483647 w 292"/>
                <a:gd name="T45" fmla="*/ 2147483647 h 243"/>
                <a:gd name="T46" fmla="*/ 2147483647 w 292"/>
                <a:gd name="T47" fmla="*/ 2147483647 h 243"/>
                <a:gd name="T48" fmla="*/ 2147483647 w 292"/>
                <a:gd name="T49" fmla="*/ 0 h 243"/>
                <a:gd name="T50" fmla="*/ 2147483647 w 292"/>
                <a:gd name="T51" fmla="*/ 0 h 243"/>
                <a:gd name="T52" fmla="*/ 2147483647 w 292"/>
                <a:gd name="T53" fmla="*/ 2147483647 h 243"/>
                <a:gd name="T54" fmla="*/ 2147483647 w 292"/>
                <a:gd name="T55" fmla="*/ 2147483647 h 243"/>
                <a:gd name="T56" fmla="*/ 2147483647 w 292"/>
                <a:gd name="T57" fmla="*/ 2147483647 h 243"/>
                <a:gd name="T58" fmla="*/ 2147483647 w 292"/>
                <a:gd name="T59" fmla="*/ 2147483647 h 243"/>
                <a:gd name="T60" fmla="*/ 2147483647 w 292"/>
                <a:gd name="T61" fmla="*/ 2147483647 h 243"/>
                <a:gd name="T62" fmla="*/ 2147483647 w 292"/>
                <a:gd name="T63" fmla="*/ 2147483647 h 243"/>
                <a:gd name="T64" fmla="*/ 2147483647 w 292"/>
                <a:gd name="T65" fmla="*/ 2147483647 h 243"/>
                <a:gd name="T66" fmla="*/ 2147483647 w 292"/>
                <a:gd name="T67" fmla="*/ 2147483647 h 243"/>
                <a:gd name="T68" fmla="*/ 2147483647 w 292"/>
                <a:gd name="T69" fmla="*/ 2147483647 h 2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2"/>
                <a:gd name="T106" fmla="*/ 0 h 243"/>
                <a:gd name="T107" fmla="*/ 292 w 292"/>
                <a:gd name="T108" fmla="*/ 243 h 2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2" h="243">
                  <a:moveTo>
                    <a:pt x="48" y="104"/>
                  </a:moveTo>
                  <a:lnTo>
                    <a:pt x="11" y="157"/>
                  </a:lnTo>
                  <a:lnTo>
                    <a:pt x="0" y="176"/>
                  </a:lnTo>
                  <a:lnTo>
                    <a:pt x="20" y="218"/>
                  </a:lnTo>
                  <a:lnTo>
                    <a:pt x="44" y="239"/>
                  </a:lnTo>
                  <a:lnTo>
                    <a:pt x="73" y="243"/>
                  </a:lnTo>
                  <a:lnTo>
                    <a:pt x="123" y="195"/>
                  </a:lnTo>
                  <a:lnTo>
                    <a:pt x="164" y="189"/>
                  </a:lnTo>
                  <a:lnTo>
                    <a:pt x="168" y="218"/>
                  </a:lnTo>
                  <a:lnTo>
                    <a:pt x="187" y="234"/>
                  </a:lnTo>
                  <a:lnTo>
                    <a:pt x="232" y="235"/>
                  </a:lnTo>
                  <a:lnTo>
                    <a:pt x="254" y="235"/>
                  </a:lnTo>
                  <a:lnTo>
                    <a:pt x="248" y="219"/>
                  </a:lnTo>
                  <a:lnTo>
                    <a:pt x="265" y="211"/>
                  </a:lnTo>
                  <a:lnTo>
                    <a:pt x="252" y="199"/>
                  </a:lnTo>
                  <a:lnTo>
                    <a:pt x="289" y="192"/>
                  </a:lnTo>
                  <a:lnTo>
                    <a:pt x="291" y="178"/>
                  </a:lnTo>
                  <a:lnTo>
                    <a:pt x="270" y="160"/>
                  </a:lnTo>
                  <a:lnTo>
                    <a:pt x="275" y="128"/>
                  </a:lnTo>
                  <a:lnTo>
                    <a:pt x="292" y="120"/>
                  </a:lnTo>
                  <a:lnTo>
                    <a:pt x="276" y="39"/>
                  </a:lnTo>
                  <a:lnTo>
                    <a:pt x="216" y="42"/>
                  </a:lnTo>
                  <a:lnTo>
                    <a:pt x="209" y="28"/>
                  </a:lnTo>
                  <a:lnTo>
                    <a:pt x="184" y="32"/>
                  </a:lnTo>
                  <a:lnTo>
                    <a:pt x="136" y="0"/>
                  </a:lnTo>
                  <a:lnTo>
                    <a:pt x="110" y="0"/>
                  </a:lnTo>
                  <a:lnTo>
                    <a:pt x="110" y="13"/>
                  </a:lnTo>
                  <a:lnTo>
                    <a:pt x="89" y="2"/>
                  </a:lnTo>
                  <a:lnTo>
                    <a:pt x="36" y="28"/>
                  </a:lnTo>
                  <a:lnTo>
                    <a:pt x="57" y="69"/>
                  </a:lnTo>
                  <a:lnTo>
                    <a:pt x="36" y="72"/>
                  </a:lnTo>
                  <a:lnTo>
                    <a:pt x="30" y="101"/>
                  </a:lnTo>
                  <a:lnTo>
                    <a:pt x="48" y="104"/>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93" name="Freeform 226"/>
            <p:cNvSpPr>
              <a:spLocks/>
            </p:cNvSpPr>
            <p:nvPr/>
          </p:nvSpPr>
          <p:spPr bwMode="auto">
            <a:xfrm>
              <a:off x="5799557" y="4804499"/>
              <a:ext cx="75401" cy="147171"/>
            </a:xfrm>
            <a:custGeom>
              <a:avLst/>
              <a:gdLst>
                <a:gd name="T0" fmla="*/ 2147483647 w 168"/>
                <a:gd name="T1" fmla="*/ 2147483647 h 328"/>
                <a:gd name="T2" fmla="*/ 2147483647 w 168"/>
                <a:gd name="T3" fmla="*/ 2147483647 h 328"/>
                <a:gd name="T4" fmla="*/ 2147483647 w 168"/>
                <a:gd name="T5" fmla="*/ 2147483647 h 328"/>
                <a:gd name="T6" fmla="*/ 0 w 168"/>
                <a:gd name="T7" fmla="*/ 2147483647 h 328"/>
                <a:gd name="T8" fmla="*/ 2147483647 w 168"/>
                <a:gd name="T9" fmla="*/ 2147483647 h 328"/>
                <a:gd name="T10" fmla="*/ 2147483647 w 168"/>
                <a:gd name="T11" fmla="*/ 2147483647 h 328"/>
                <a:gd name="T12" fmla="*/ 2147483647 w 168"/>
                <a:gd name="T13" fmla="*/ 2147483647 h 328"/>
                <a:gd name="T14" fmla="*/ 2147483647 w 168"/>
                <a:gd name="T15" fmla="*/ 2147483647 h 328"/>
                <a:gd name="T16" fmla="*/ 2147483647 w 168"/>
                <a:gd name="T17" fmla="*/ 2147483647 h 328"/>
                <a:gd name="T18" fmla="*/ 2147483647 w 168"/>
                <a:gd name="T19" fmla="*/ 2147483647 h 328"/>
                <a:gd name="T20" fmla="*/ 2147483647 w 168"/>
                <a:gd name="T21" fmla="*/ 2147483647 h 328"/>
                <a:gd name="T22" fmla="*/ 2147483647 w 168"/>
                <a:gd name="T23" fmla="*/ 2147483647 h 328"/>
                <a:gd name="T24" fmla="*/ 2147483647 w 168"/>
                <a:gd name="T25" fmla="*/ 2147483647 h 328"/>
                <a:gd name="T26" fmla="*/ 2147483647 w 168"/>
                <a:gd name="T27" fmla="*/ 2147483647 h 328"/>
                <a:gd name="T28" fmla="*/ 2147483647 w 168"/>
                <a:gd name="T29" fmla="*/ 2147483647 h 328"/>
                <a:gd name="T30" fmla="*/ 2147483647 w 168"/>
                <a:gd name="T31" fmla="*/ 2147483647 h 328"/>
                <a:gd name="T32" fmla="*/ 2147483647 w 168"/>
                <a:gd name="T33" fmla="*/ 2147483647 h 328"/>
                <a:gd name="T34" fmla="*/ 2147483647 w 168"/>
                <a:gd name="T35" fmla="*/ 2147483647 h 328"/>
                <a:gd name="T36" fmla="*/ 2147483647 w 168"/>
                <a:gd name="T37" fmla="*/ 2147483647 h 328"/>
                <a:gd name="T38" fmla="*/ 2147483647 w 168"/>
                <a:gd name="T39" fmla="*/ 0 h 328"/>
                <a:gd name="T40" fmla="*/ 2147483647 w 168"/>
                <a:gd name="T41" fmla="*/ 2147483647 h 328"/>
                <a:gd name="T42" fmla="*/ 2147483647 w 168"/>
                <a:gd name="T43" fmla="*/ 2147483647 h 328"/>
                <a:gd name="T44" fmla="*/ 2147483647 w 168"/>
                <a:gd name="T45" fmla="*/ 2147483647 h 328"/>
                <a:gd name="T46" fmla="*/ 2147483647 w 168"/>
                <a:gd name="T47" fmla="*/ 2147483647 h 328"/>
                <a:gd name="T48" fmla="*/ 2147483647 w 168"/>
                <a:gd name="T49" fmla="*/ 2147483647 h 328"/>
                <a:gd name="T50" fmla="*/ 2147483647 w 168"/>
                <a:gd name="T51" fmla="*/ 2147483647 h 328"/>
                <a:gd name="T52" fmla="*/ 2147483647 w 168"/>
                <a:gd name="T53" fmla="*/ 2147483647 h 328"/>
                <a:gd name="T54" fmla="*/ 2147483647 w 168"/>
                <a:gd name="T55" fmla="*/ 2147483647 h 328"/>
                <a:gd name="T56" fmla="*/ 2147483647 w 168"/>
                <a:gd name="T57" fmla="*/ 2147483647 h 3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68"/>
                <a:gd name="T88" fmla="*/ 0 h 328"/>
                <a:gd name="T89" fmla="*/ 168 w 168"/>
                <a:gd name="T90" fmla="*/ 328 h 3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68" h="328">
                  <a:moveTo>
                    <a:pt x="6" y="104"/>
                  </a:moveTo>
                  <a:lnTo>
                    <a:pt x="22" y="185"/>
                  </a:lnTo>
                  <a:lnTo>
                    <a:pt x="5" y="193"/>
                  </a:lnTo>
                  <a:lnTo>
                    <a:pt x="0" y="225"/>
                  </a:lnTo>
                  <a:lnTo>
                    <a:pt x="21" y="243"/>
                  </a:lnTo>
                  <a:lnTo>
                    <a:pt x="19" y="257"/>
                  </a:lnTo>
                  <a:lnTo>
                    <a:pt x="19" y="273"/>
                  </a:lnTo>
                  <a:lnTo>
                    <a:pt x="107" y="328"/>
                  </a:lnTo>
                  <a:lnTo>
                    <a:pt x="160" y="308"/>
                  </a:lnTo>
                  <a:lnTo>
                    <a:pt x="152" y="235"/>
                  </a:lnTo>
                  <a:lnTo>
                    <a:pt x="160" y="214"/>
                  </a:lnTo>
                  <a:lnTo>
                    <a:pt x="155" y="190"/>
                  </a:lnTo>
                  <a:lnTo>
                    <a:pt x="166" y="176"/>
                  </a:lnTo>
                  <a:lnTo>
                    <a:pt x="168" y="152"/>
                  </a:lnTo>
                  <a:lnTo>
                    <a:pt x="149" y="124"/>
                  </a:lnTo>
                  <a:lnTo>
                    <a:pt x="146" y="70"/>
                  </a:lnTo>
                  <a:lnTo>
                    <a:pt x="130" y="48"/>
                  </a:lnTo>
                  <a:lnTo>
                    <a:pt x="101" y="57"/>
                  </a:lnTo>
                  <a:lnTo>
                    <a:pt x="96" y="30"/>
                  </a:lnTo>
                  <a:lnTo>
                    <a:pt x="83" y="0"/>
                  </a:lnTo>
                  <a:lnTo>
                    <a:pt x="61" y="21"/>
                  </a:lnTo>
                  <a:lnTo>
                    <a:pt x="32" y="8"/>
                  </a:lnTo>
                  <a:lnTo>
                    <a:pt x="24" y="33"/>
                  </a:lnTo>
                  <a:lnTo>
                    <a:pt x="32" y="57"/>
                  </a:lnTo>
                  <a:lnTo>
                    <a:pt x="18" y="80"/>
                  </a:lnTo>
                  <a:lnTo>
                    <a:pt x="22" y="96"/>
                  </a:lnTo>
                  <a:lnTo>
                    <a:pt x="6" y="104"/>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94" name="Freeform 227"/>
            <p:cNvSpPr>
              <a:spLocks/>
            </p:cNvSpPr>
            <p:nvPr/>
          </p:nvSpPr>
          <p:spPr bwMode="auto">
            <a:xfrm>
              <a:off x="5756471" y="5216398"/>
              <a:ext cx="76747" cy="101853"/>
            </a:xfrm>
            <a:custGeom>
              <a:avLst/>
              <a:gdLst>
                <a:gd name="T0" fmla="*/ 2147483647 w 171"/>
                <a:gd name="T1" fmla="*/ 2147483647 h 227"/>
                <a:gd name="T2" fmla="*/ 2147483647 w 171"/>
                <a:gd name="T3" fmla="*/ 2147483647 h 227"/>
                <a:gd name="T4" fmla="*/ 2147483647 w 171"/>
                <a:gd name="T5" fmla="*/ 2147483647 h 227"/>
                <a:gd name="T6" fmla="*/ 2147483647 w 171"/>
                <a:gd name="T7" fmla="*/ 2147483647 h 227"/>
                <a:gd name="T8" fmla="*/ 2147483647 w 171"/>
                <a:gd name="T9" fmla="*/ 2147483647 h 227"/>
                <a:gd name="T10" fmla="*/ 2147483647 w 171"/>
                <a:gd name="T11" fmla="*/ 2147483647 h 227"/>
                <a:gd name="T12" fmla="*/ 2147483647 w 171"/>
                <a:gd name="T13" fmla="*/ 2147483647 h 227"/>
                <a:gd name="T14" fmla="*/ 2147483647 w 171"/>
                <a:gd name="T15" fmla="*/ 2147483647 h 227"/>
                <a:gd name="T16" fmla="*/ 2147483647 w 171"/>
                <a:gd name="T17" fmla="*/ 2147483647 h 227"/>
                <a:gd name="T18" fmla="*/ 2147483647 w 171"/>
                <a:gd name="T19" fmla="*/ 2147483647 h 227"/>
                <a:gd name="T20" fmla="*/ 2147483647 w 171"/>
                <a:gd name="T21" fmla="*/ 2147483647 h 227"/>
                <a:gd name="T22" fmla="*/ 2147483647 w 171"/>
                <a:gd name="T23" fmla="*/ 2147483647 h 227"/>
                <a:gd name="T24" fmla="*/ 2147483647 w 171"/>
                <a:gd name="T25" fmla="*/ 2147483647 h 227"/>
                <a:gd name="T26" fmla="*/ 2147483647 w 171"/>
                <a:gd name="T27" fmla="*/ 0 h 227"/>
                <a:gd name="T28" fmla="*/ 2147483647 w 171"/>
                <a:gd name="T29" fmla="*/ 2147483647 h 227"/>
                <a:gd name="T30" fmla="*/ 2147483647 w 171"/>
                <a:gd name="T31" fmla="*/ 2147483647 h 227"/>
                <a:gd name="T32" fmla="*/ 0 w 171"/>
                <a:gd name="T33" fmla="*/ 2147483647 h 227"/>
                <a:gd name="T34" fmla="*/ 2147483647 w 171"/>
                <a:gd name="T35" fmla="*/ 2147483647 h 227"/>
                <a:gd name="T36" fmla="*/ 2147483647 w 171"/>
                <a:gd name="T37" fmla="*/ 2147483647 h 227"/>
                <a:gd name="T38" fmla="*/ 2147483647 w 171"/>
                <a:gd name="T39" fmla="*/ 2147483647 h 227"/>
                <a:gd name="T40" fmla="*/ 2147483647 w 171"/>
                <a:gd name="T41" fmla="*/ 2147483647 h 227"/>
                <a:gd name="T42" fmla="*/ 2147483647 w 171"/>
                <a:gd name="T43" fmla="*/ 2147483647 h 227"/>
                <a:gd name="T44" fmla="*/ 2147483647 w 171"/>
                <a:gd name="T45" fmla="*/ 2147483647 h 227"/>
                <a:gd name="T46" fmla="*/ 2147483647 w 171"/>
                <a:gd name="T47" fmla="*/ 2147483647 h 227"/>
                <a:gd name="T48" fmla="*/ 2147483647 w 171"/>
                <a:gd name="T49" fmla="*/ 2147483647 h 227"/>
                <a:gd name="T50" fmla="*/ 2147483647 w 171"/>
                <a:gd name="T51" fmla="*/ 2147483647 h 22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1"/>
                <a:gd name="T79" fmla="*/ 0 h 227"/>
                <a:gd name="T80" fmla="*/ 171 w 171"/>
                <a:gd name="T81" fmla="*/ 227 h 22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1" h="227">
                  <a:moveTo>
                    <a:pt x="120" y="209"/>
                  </a:moveTo>
                  <a:lnTo>
                    <a:pt x="104" y="193"/>
                  </a:lnTo>
                  <a:lnTo>
                    <a:pt x="149" y="180"/>
                  </a:lnTo>
                  <a:lnTo>
                    <a:pt x="171" y="153"/>
                  </a:lnTo>
                  <a:lnTo>
                    <a:pt x="160" y="147"/>
                  </a:lnTo>
                  <a:lnTo>
                    <a:pt x="158" y="128"/>
                  </a:lnTo>
                  <a:lnTo>
                    <a:pt x="128" y="131"/>
                  </a:lnTo>
                  <a:lnTo>
                    <a:pt x="122" y="110"/>
                  </a:lnTo>
                  <a:lnTo>
                    <a:pt x="93" y="94"/>
                  </a:lnTo>
                  <a:lnTo>
                    <a:pt x="93" y="54"/>
                  </a:lnTo>
                  <a:lnTo>
                    <a:pt x="101" y="37"/>
                  </a:lnTo>
                  <a:lnTo>
                    <a:pt x="96" y="32"/>
                  </a:lnTo>
                  <a:lnTo>
                    <a:pt x="86" y="30"/>
                  </a:lnTo>
                  <a:lnTo>
                    <a:pt x="80" y="0"/>
                  </a:lnTo>
                  <a:lnTo>
                    <a:pt x="24" y="3"/>
                  </a:lnTo>
                  <a:lnTo>
                    <a:pt x="22" y="30"/>
                  </a:lnTo>
                  <a:lnTo>
                    <a:pt x="0" y="73"/>
                  </a:lnTo>
                  <a:lnTo>
                    <a:pt x="22" y="124"/>
                  </a:lnTo>
                  <a:lnTo>
                    <a:pt x="22" y="172"/>
                  </a:lnTo>
                  <a:lnTo>
                    <a:pt x="45" y="195"/>
                  </a:lnTo>
                  <a:lnTo>
                    <a:pt x="78" y="200"/>
                  </a:lnTo>
                  <a:lnTo>
                    <a:pt x="78" y="219"/>
                  </a:lnTo>
                  <a:lnTo>
                    <a:pt x="99" y="227"/>
                  </a:lnTo>
                  <a:lnTo>
                    <a:pt x="120" y="209"/>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01" name="Freeform 234"/>
            <p:cNvSpPr>
              <a:spLocks/>
            </p:cNvSpPr>
            <p:nvPr/>
          </p:nvSpPr>
          <p:spPr bwMode="auto">
            <a:xfrm>
              <a:off x="5798210" y="5187681"/>
              <a:ext cx="118935" cy="110378"/>
            </a:xfrm>
            <a:custGeom>
              <a:avLst/>
              <a:gdLst>
                <a:gd name="T0" fmla="*/ 2147483647 w 265"/>
                <a:gd name="T1" fmla="*/ 2147483647 h 246"/>
                <a:gd name="T2" fmla="*/ 2147483647 w 265"/>
                <a:gd name="T3" fmla="*/ 2147483647 h 246"/>
                <a:gd name="T4" fmla="*/ 2147483647 w 265"/>
                <a:gd name="T5" fmla="*/ 2147483647 h 246"/>
                <a:gd name="T6" fmla="*/ 2147483647 w 265"/>
                <a:gd name="T7" fmla="*/ 2147483647 h 246"/>
                <a:gd name="T8" fmla="*/ 2147483647 w 265"/>
                <a:gd name="T9" fmla="*/ 2147483647 h 246"/>
                <a:gd name="T10" fmla="*/ 2147483647 w 265"/>
                <a:gd name="T11" fmla="*/ 2147483647 h 246"/>
                <a:gd name="T12" fmla="*/ 2147483647 w 265"/>
                <a:gd name="T13" fmla="*/ 2147483647 h 246"/>
                <a:gd name="T14" fmla="*/ 2147483647 w 265"/>
                <a:gd name="T15" fmla="*/ 2147483647 h 246"/>
                <a:gd name="T16" fmla="*/ 2147483647 w 265"/>
                <a:gd name="T17" fmla="*/ 2147483647 h 246"/>
                <a:gd name="T18" fmla="*/ 2147483647 w 265"/>
                <a:gd name="T19" fmla="*/ 2147483647 h 246"/>
                <a:gd name="T20" fmla="*/ 0 w 265"/>
                <a:gd name="T21" fmla="*/ 2147483647 h 246"/>
                <a:gd name="T22" fmla="*/ 0 w 265"/>
                <a:gd name="T23" fmla="*/ 2147483647 h 246"/>
                <a:gd name="T24" fmla="*/ 2147483647 w 265"/>
                <a:gd name="T25" fmla="*/ 2147483647 h 246"/>
                <a:gd name="T26" fmla="*/ 2147483647 w 265"/>
                <a:gd name="T27" fmla="*/ 2147483647 h 246"/>
                <a:gd name="T28" fmla="*/ 2147483647 w 265"/>
                <a:gd name="T29" fmla="*/ 0 h 246"/>
                <a:gd name="T30" fmla="*/ 2147483647 w 265"/>
                <a:gd name="T31" fmla="*/ 2147483647 h 246"/>
                <a:gd name="T32" fmla="*/ 2147483647 w 265"/>
                <a:gd name="T33" fmla="*/ 0 h 246"/>
                <a:gd name="T34" fmla="*/ 2147483647 w 265"/>
                <a:gd name="T35" fmla="*/ 2147483647 h 246"/>
                <a:gd name="T36" fmla="*/ 2147483647 w 265"/>
                <a:gd name="T37" fmla="*/ 2147483647 h 246"/>
                <a:gd name="T38" fmla="*/ 2147483647 w 265"/>
                <a:gd name="T39" fmla="*/ 2147483647 h 246"/>
                <a:gd name="T40" fmla="*/ 2147483647 w 265"/>
                <a:gd name="T41" fmla="*/ 2147483647 h 246"/>
                <a:gd name="T42" fmla="*/ 2147483647 w 265"/>
                <a:gd name="T43" fmla="*/ 2147483647 h 246"/>
                <a:gd name="T44" fmla="*/ 2147483647 w 265"/>
                <a:gd name="T45" fmla="*/ 2147483647 h 246"/>
                <a:gd name="T46" fmla="*/ 2147483647 w 265"/>
                <a:gd name="T47" fmla="*/ 2147483647 h 246"/>
                <a:gd name="T48" fmla="*/ 2147483647 w 265"/>
                <a:gd name="T49" fmla="*/ 2147483647 h 246"/>
                <a:gd name="T50" fmla="*/ 2147483647 w 265"/>
                <a:gd name="T51" fmla="*/ 2147483647 h 246"/>
                <a:gd name="T52" fmla="*/ 2147483647 w 265"/>
                <a:gd name="T53" fmla="*/ 2147483647 h 246"/>
                <a:gd name="T54" fmla="*/ 2147483647 w 265"/>
                <a:gd name="T55" fmla="*/ 2147483647 h 246"/>
                <a:gd name="T56" fmla="*/ 2147483647 w 265"/>
                <a:gd name="T57" fmla="*/ 2147483647 h 246"/>
                <a:gd name="T58" fmla="*/ 2147483647 w 265"/>
                <a:gd name="T59" fmla="*/ 2147483647 h 246"/>
                <a:gd name="T60" fmla="*/ 2147483647 w 265"/>
                <a:gd name="T61" fmla="*/ 2147483647 h 246"/>
                <a:gd name="T62" fmla="*/ 2147483647 w 265"/>
                <a:gd name="T63" fmla="*/ 2147483647 h 24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65"/>
                <a:gd name="T97" fmla="*/ 0 h 246"/>
                <a:gd name="T98" fmla="*/ 265 w 265"/>
                <a:gd name="T99" fmla="*/ 246 h 24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65" h="246">
                  <a:moveTo>
                    <a:pt x="197" y="216"/>
                  </a:moveTo>
                  <a:lnTo>
                    <a:pt x="189" y="216"/>
                  </a:lnTo>
                  <a:lnTo>
                    <a:pt x="173" y="246"/>
                  </a:lnTo>
                  <a:lnTo>
                    <a:pt x="131" y="192"/>
                  </a:lnTo>
                  <a:lnTo>
                    <a:pt x="131" y="184"/>
                  </a:lnTo>
                  <a:lnTo>
                    <a:pt x="115" y="171"/>
                  </a:lnTo>
                  <a:lnTo>
                    <a:pt x="96" y="203"/>
                  </a:lnTo>
                  <a:lnTo>
                    <a:pt x="65" y="192"/>
                  </a:lnTo>
                  <a:lnTo>
                    <a:pt x="35" y="195"/>
                  </a:lnTo>
                  <a:lnTo>
                    <a:pt x="29" y="174"/>
                  </a:lnTo>
                  <a:lnTo>
                    <a:pt x="0" y="158"/>
                  </a:lnTo>
                  <a:lnTo>
                    <a:pt x="0" y="118"/>
                  </a:lnTo>
                  <a:lnTo>
                    <a:pt x="8" y="101"/>
                  </a:lnTo>
                  <a:lnTo>
                    <a:pt x="3" y="96"/>
                  </a:lnTo>
                  <a:lnTo>
                    <a:pt x="30" y="0"/>
                  </a:lnTo>
                  <a:lnTo>
                    <a:pt x="54" y="6"/>
                  </a:lnTo>
                  <a:lnTo>
                    <a:pt x="75" y="0"/>
                  </a:lnTo>
                  <a:lnTo>
                    <a:pt x="96" y="17"/>
                  </a:lnTo>
                  <a:lnTo>
                    <a:pt x="139" y="67"/>
                  </a:lnTo>
                  <a:lnTo>
                    <a:pt x="168" y="45"/>
                  </a:lnTo>
                  <a:lnTo>
                    <a:pt x="185" y="62"/>
                  </a:lnTo>
                  <a:lnTo>
                    <a:pt x="209" y="64"/>
                  </a:lnTo>
                  <a:lnTo>
                    <a:pt x="246" y="17"/>
                  </a:lnTo>
                  <a:lnTo>
                    <a:pt x="265" y="30"/>
                  </a:lnTo>
                  <a:lnTo>
                    <a:pt x="256" y="64"/>
                  </a:lnTo>
                  <a:lnTo>
                    <a:pt x="232" y="75"/>
                  </a:lnTo>
                  <a:lnTo>
                    <a:pt x="232" y="97"/>
                  </a:lnTo>
                  <a:lnTo>
                    <a:pt x="200" y="113"/>
                  </a:lnTo>
                  <a:lnTo>
                    <a:pt x="208" y="150"/>
                  </a:lnTo>
                  <a:lnTo>
                    <a:pt x="197" y="216"/>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02" name="Freeform 235"/>
            <p:cNvSpPr>
              <a:spLocks/>
            </p:cNvSpPr>
            <p:nvPr/>
          </p:nvSpPr>
          <p:spPr bwMode="auto">
            <a:xfrm>
              <a:off x="5800903" y="5264408"/>
              <a:ext cx="142273" cy="144928"/>
            </a:xfrm>
            <a:custGeom>
              <a:avLst/>
              <a:gdLst>
                <a:gd name="T0" fmla="*/ 2147483647 w 317"/>
                <a:gd name="T1" fmla="*/ 2147483647 h 323"/>
                <a:gd name="T2" fmla="*/ 2147483647 w 317"/>
                <a:gd name="T3" fmla="*/ 2147483647 h 323"/>
                <a:gd name="T4" fmla="*/ 2147483647 w 317"/>
                <a:gd name="T5" fmla="*/ 2147483647 h 323"/>
                <a:gd name="T6" fmla="*/ 2147483647 w 317"/>
                <a:gd name="T7" fmla="*/ 2147483647 h 323"/>
                <a:gd name="T8" fmla="*/ 2147483647 w 317"/>
                <a:gd name="T9" fmla="*/ 2147483647 h 323"/>
                <a:gd name="T10" fmla="*/ 2147483647 w 317"/>
                <a:gd name="T11" fmla="*/ 2147483647 h 323"/>
                <a:gd name="T12" fmla="*/ 2147483647 w 317"/>
                <a:gd name="T13" fmla="*/ 2147483647 h 323"/>
                <a:gd name="T14" fmla="*/ 2147483647 w 317"/>
                <a:gd name="T15" fmla="*/ 0 h 323"/>
                <a:gd name="T16" fmla="*/ 2147483647 w 317"/>
                <a:gd name="T17" fmla="*/ 2147483647 h 323"/>
                <a:gd name="T18" fmla="*/ 2147483647 w 317"/>
                <a:gd name="T19" fmla="*/ 2147483647 h 323"/>
                <a:gd name="T20" fmla="*/ 2147483647 w 317"/>
                <a:gd name="T21" fmla="*/ 2147483647 h 323"/>
                <a:gd name="T22" fmla="*/ 2147483647 w 317"/>
                <a:gd name="T23" fmla="*/ 2147483647 h 323"/>
                <a:gd name="T24" fmla="*/ 2147483647 w 317"/>
                <a:gd name="T25" fmla="*/ 2147483647 h 323"/>
                <a:gd name="T26" fmla="*/ 2147483647 w 317"/>
                <a:gd name="T27" fmla="*/ 2147483647 h 323"/>
                <a:gd name="T28" fmla="*/ 2147483647 w 317"/>
                <a:gd name="T29" fmla="*/ 2147483647 h 323"/>
                <a:gd name="T30" fmla="*/ 2147483647 w 317"/>
                <a:gd name="T31" fmla="*/ 2147483647 h 323"/>
                <a:gd name="T32" fmla="*/ 2147483647 w 317"/>
                <a:gd name="T33" fmla="*/ 2147483647 h 323"/>
                <a:gd name="T34" fmla="*/ 2147483647 w 317"/>
                <a:gd name="T35" fmla="*/ 2147483647 h 323"/>
                <a:gd name="T36" fmla="*/ 2147483647 w 317"/>
                <a:gd name="T37" fmla="*/ 2147483647 h 323"/>
                <a:gd name="T38" fmla="*/ 2147483647 w 317"/>
                <a:gd name="T39" fmla="*/ 2147483647 h 323"/>
                <a:gd name="T40" fmla="*/ 2147483647 w 317"/>
                <a:gd name="T41" fmla="*/ 2147483647 h 323"/>
                <a:gd name="T42" fmla="*/ 2147483647 w 317"/>
                <a:gd name="T43" fmla="*/ 2147483647 h 323"/>
                <a:gd name="T44" fmla="*/ 2147483647 w 317"/>
                <a:gd name="T45" fmla="*/ 2147483647 h 323"/>
                <a:gd name="T46" fmla="*/ 2147483647 w 317"/>
                <a:gd name="T47" fmla="*/ 2147483647 h 323"/>
                <a:gd name="T48" fmla="*/ 2147483647 w 317"/>
                <a:gd name="T49" fmla="*/ 2147483647 h 323"/>
                <a:gd name="T50" fmla="*/ 2147483647 w 317"/>
                <a:gd name="T51" fmla="*/ 2147483647 h 323"/>
                <a:gd name="T52" fmla="*/ 2147483647 w 317"/>
                <a:gd name="T53" fmla="*/ 2147483647 h 323"/>
                <a:gd name="T54" fmla="*/ 2147483647 w 317"/>
                <a:gd name="T55" fmla="*/ 2147483647 h 323"/>
                <a:gd name="T56" fmla="*/ 2147483647 w 317"/>
                <a:gd name="T57" fmla="*/ 2147483647 h 323"/>
                <a:gd name="T58" fmla="*/ 2147483647 w 317"/>
                <a:gd name="T59" fmla="*/ 2147483647 h 323"/>
                <a:gd name="T60" fmla="*/ 0 w 317"/>
                <a:gd name="T61" fmla="*/ 2147483647 h 323"/>
                <a:gd name="T62" fmla="*/ 0 w 317"/>
                <a:gd name="T63" fmla="*/ 2147483647 h 323"/>
                <a:gd name="T64" fmla="*/ 2147483647 w 317"/>
                <a:gd name="T65" fmla="*/ 2147483647 h 323"/>
                <a:gd name="T66" fmla="*/ 2147483647 w 317"/>
                <a:gd name="T67" fmla="*/ 2147483647 h 323"/>
                <a:gd name="T68" fmla="*/ 2147483647 w 317"/>
                <a:gd name="T69" fmla="*/ 2147483647 h 3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7"/>
                <a:gd name="T106" fmla="*/ 0 h 323"/>
                <a:gd name="T107" fmla="*/ 317 w 317"/>
                <a:gd name="T108" fmla="*/ 323 h 3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7" h="323">
                  <a:moveTo>
                    <a:pt x="21" y="102"/>
                  </a:moveTo>
                  <a:lnTo>
                    <a:pt x="5" y="86"/>
                  </a:lnTo>
                  <a:lnTo>
                    <a:pt x="50" y="73"/>
                  </a:lnTo>
                  <a:lnTo>
                    <a:pt x="72" y="46"/>
                  </a:lnTo>
                  <a:lnTo>
                    <a:pt x="61" y="40"/>
                  </a:lnTo>
                  <a:lnTo>
                    <a:pt x="59" y="21"/>
                  </a:lnTo>
                  <a:lnTo>
                    <a:pt x="90" y="32"/>
                  </a:lnTo>
                  <a:lnTo>
                    <a:pt x="109" y="0"/>
                  </a:lnTo>
                  <a:lnTo>
                    <a:pt x="125" y="13"/>
                  </a:lnTo>
                  <a:lnTo>
                    <a:pt x="125" y="21"/>
                  </a:lnTo>
                  <a:lnTo>
                    <a:pt x="167" y="75"/>
                  </a:lnTo>
                  <a:lnTo>
                    <a:pt x="191" y="117"/>
                  </a:lnTo>
                  <a:lnTo>
                    <a:pt x="219" y="128"/>
                  </a:lnTo>
                  <a:lnTo>
                    <a:pt x="229" y="102"/>
                  </a:lnTo>
                  <a:lnTo>
                    <a:pt x="280" y="129"/>
                  </a:lnTo>
                  <a:lnTo>
                    <a:pt x="266" y="174"/>
                  </a:lnTo>
                  <a:lnTo>
                    <a:pt x="293" y="201"/>
                  </a:lnTo>
                  <a:lnTo>
                    <a:pt x="283" y="232"/>
                  </a:lnTo>
                  <a:lnTo>
                    <a:pt x="309" y="238"/>
                  </a:lnTo>
                  <a:lnTo>
                    <a:pt x="317" y="272"/>
                  </a:lnTo>
                  <a:lnTo>
                    <a:pt x="274" y="277"/>
                  </a:lnTo>
                  <a:lnTo>
                    <a:pt x="216" y="310"/>
                  </a:lnTo>
                  <a:lnTo>
                    <a:pt x="211" y="323"/>
                  </a:lnTo>
                  <a:lnTo>
                    <a:pt x="144" y="299"/>
                  </a:lnTo>
                  <a:lnTo>
                    <a:pt x="143" y="217"/>
                  </a:lnTo>
                  <a:lnTo>
                    <a:pt x="127" y="232"/>
                  </a:lnTo>
                  <a:lnTo>
                    <a:pt x="83" y="222"/>
                  </a:lnTo>
                  <a:lnTo>
                    <a:pt x="83" y="181"/>
                  </a:lnTo>
                  <a:lnTo>
                    <a:pt x="48" y="152"/>
                  </a:lnTo>
                  <a:lnTo>
                    <a:pt x="10" y="166"/>
                  </a:lnTo>
                  <a:lnTo>
                    <a:pt x="0" y="147"/>
                  </a:lnTo>
                  <a:lnTo>
                    <a:pt x="0" y="120"/>
                  </a:lnTo>
                  <a:lnTo>
                    <a:pt x="21" y="102"/>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12" name="Freeform 245"/>
            <p:cNvSpPr>
              <a:spLocks/>
            </p:cNvSpPr>
            <p:nvPr/>
          </p:nvSpPr>
          <p:spPr bwMode="auto">
            <a:xfrm>
              <a:off x="5973246" y="5443884"/>
              <a:ext cx="95597" cy="110378"/>
            </a:xfrm>
            <a:custGeom>
              <a:avLst/>
              <a:gdLst>
                <a:gd name="T0" fmla="*/ 2147483647 w 213"/>
                <a:gd name="T1" fmla="*/ 2147483647 h 246"/>
                <a:gd name="T2" fmla="*/ 2147483647 w 213"/>
                <a:gd name="T3" fmla="*/ 2147483647 h 246"/>
                <a:gd name="T4" fmla="*/ 2147483647 w 213"/>
                <a:gd name="T5" fmla="*/ 2147483647 h 246"/>
                <a:gd name="T6" fmla="*/ 2147483647 w 213"/>
                <a:gd name="T7" fmla="*/ 2147483647 h 246"/>
                <a:gd name="T8" fmla="*/ 2147483647 w 213"/>
                <a:gd name="T9" fmla="*/ 2147483647 h 246"/>
                <a:gd name="T10" fmla="*/ 2147483647 w 213"/>
                <a:gd name="T11" fmla="*/ 2147483647 h 246"/>
                <a:gd name="T12" fmla="*/ 2147483647 w 213"/>
                <a:gd name="T13" fmla="*/ 2147483647 h 246"/>
                <a:gd name="T14" fmla="*/ 2147483647 w 213"/>
                <a:gd name="T15" fmla="*/ 2147483647 h 246"/>
                <a:gd name="T16" fmla="*/ 2147483647 w 213"/>
                <a:gd name="T17" fmla="*/ 2147483647 h 246"/>
                <a:gd name="T18" fmla="*/ 2147483647 w 213"/>
                <a:gd name="T19" fmla="*/ 2147483647 h 246"/>
                <a:gd name="T20" fmla="*/ 2147483647 w 213"/>
                <a:gd name="T21" fmla="*/ 2147483647 h 246"/>
                <a:gd name="T22" fmla="*/ 0 w 213"/>
                <a:gd name="T23" fmla="*/ 2147483647 h 246"/>
                <a:gd name="T24" fmla="*/ 2147483647 w 213"/>
                <a:gd name="T25" fmla="*/ 2147483647 h 246"/>
                <a:gd name="T26" fmla="*/ 2147483647 w 213"/>
                <a:gd name="T27" fmla="*/ 2147483647 h 246"/>
                <a:gd name="T28" fmla="*/ 2147483647 w 213"/>
                <a:gd name="T29" fmla="*/ 2147483647 h 246"/>
                <a:gd name="T30" fmla="*/ 2147483647 w 213"/>
                <a:gd name="T31" fmla="*/ 2147483647 h 246"/>
                <a:gd name="T32" fmla="*/ 2147483647 w 213"/>
                <a:gd name="T33" fmla="*/ 2147483647 h 246"/>
                <a:gd name="T34" fmla="*/ 2147483647 w 213"/>
                <a:gd name="T35" fmla="*/ 2147483647 h 246"/>
                <a:gd name="T36" fmla="*/ 2147483647 w 213"/>
                <a:gd name="T37" fmla="*/ 0 h 246"/>
                <a:gd name="T38" fmla="*/ 2147483647 w 213"/>
                <a:gd name="T39" fmla="*/ 2147483647 h 246"/>
                <a:gd name="T40" fmla="*/ 2147483647 w 213"/>
                <a:gd name="T41" fmla="*/ 2147483647 h 246"/>
                <a:gd name="T42" fmla="*/ 2147483647 w 213"/>
                <a:gd name="T43" fmla="*/ 2147483647 h 246"/>
                <a:gd name="T44" fmla="*/ 2147483647 w 213"/>
                <a:gd name="T45" fmla="*/ 2147483647 h 246"/>
                <a:gd name="T46" fmla="*/ 2147483647 w 213"/>
                <a:gd name="T47" fmla="*/ 2147483647 h 246"/>
                <a:gd name="T48" fmla="*/ 2147483647 w 213"/>
                <a:gd name="T49" fmla="*/ 2147483647 h 246"/>
                <a:gd name="T50" fmla="*/ 2147483647 w 213"/>
                <a:gd name="T51" fmla="*/ 2147483647 h 246"/>
                <a:gd name="T52" fmla="*/ 2147483647 w 213"/>
                <a:gd name="T53" fmla="*/ 2147483647 h 246"/>
                <a:gd name="T54" fmla="*/ 2147483647 w 213"/>
                <a:gd name="T55" fmla="*/ 2147483647 h 246"/>
                <a:gd name="T56" fmla="*/ 2147483647 w 213"/>
                <a:gd name="T57" fmla="*/ 2147483647 h 24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13"/>
                <a:gd name="T88" fmla="*/ 0 h 246"/>
                <a:gd name="T89" fmla="*/ 213 w 213"/>
                <a:gd name="T90" fmla="*/ 246 h 24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13" h="246">
                  <a:moveTo>
                    <a:pt x="109" y="195"/>
                  </a:moveTo>
                  <a:lnTo>
                    <a:pt x="104" y="204"/>
                  </a:lnTo>
                  <a:lnTo>
                    <a:pt x="109" y="224"/>
                  </a:lnTo>
                  <a:lnTo>
                    <a:pt x="99" y="219"/>
                  </a:lnTo>
                  <a:lnTo>
                    <a:pt x="90" y="227"/>
                  </a:lnTo>
                  <a:lnTo>
                    <a:pt x="72" y="227"/>
                  </a:lnTo>
                  <a:lnTo>
                    <a:pt x="69" y="246"/>
                  </a:lnTo>
                  <a:lnTo>
                    <a:pt x="58" y="236"/>
                  </a:lnTo>
                  <a:lnTo>
                    <a:pt x="59" y="214"/>
                  </a:lnTo>
                  <a:lnTo>
                    <a:pt x="35" y="203"/>
                  </a:lnTo>
                  <a:lnTo>
                    <a:pt x="31" y="182"/>
                  </a:lnTo>
                  <a:lnTo>
                    <a:pt x="0" y="163"/>
                  </a:lnTo>
                  <a:lnTo>
                    <a:pt x="15" y="158"/>
                  </a:lnTo>
                  <a:lnTo>
                    <a:pt x="15" y="142"/>
                  </a:lnTo>
                  <a:lnTo>
                    <a:pt x="40" y="129"/>
                  </a:lnTo>
                  <a:lnTo>
                    <a:pt x="64" y="131"/>
                  </a:lnTo>
                  <a:lnTo>
                    <a:pt x="23" y="94"/>
                  </a:lnTo>
                  <a:lnTo>
                    <a:pt x="7" y="52"/>
                  </a:lnTo>
                  <a:lnTo>
                    <a:pt x="45" y="0"/>
                  </a:lnTo>
                  <a:lnTo>
                    <a:pt x="72" y="35"/>
                  </a:lnTo>
                  <a:lnTo>
                    <a:pt x="149" y="64"/>
                  </a:lnTo>
                  <a:lnTo>
                    <a:pt x="202" y="46"/>
                  </a:lnTo>
                  <a:lnTo>
                    <a:pt x="213" y="78"/>
                  </a:lnTo>
                  <a:lnTo>
                    <a:pt x="175" y="132"/>
                  </a:lnTo>
                  <a:lnTo>
                    <a:pt x="181" y="155"/>
                  </a:lnTo>
                  <a:lnTo>
                    <a:pt x="119" y="195"/>
                  </a:lnTo>
                  <a:lnTo>
                    <a:pt x="109" y="195"/>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13" name="Freeform 246"/>
            <p:cNvSpPr>
              <a:spLocks/>
            </p:cNvSpPr>
            <p:nvPr/>
          </p:nvSpPr>
          <p:spPr bwMode="auto">
            <a:xfrm>
              <a:off x="5877201" y="4814370"/>
              <a:ext cx="143619" cy="117108"/>
            </a:xfrm>
            <a:custGeom>
              <a:avLst/>
              <a:gdLst>
                <a:gd name="T0" fmla="*/ 0 w 320"/>
                <a:gd name="T1" fmla="*/ 2147483647 h 261"/>
                <a:gd name="T2" fmla="*/ 2147483647 w 320"/>
                <a:gd name="T3" fmla="*/ 2147483647 h 261"/>
                <a:gd name="T4" fmla="*/ 2147483647 w 320"/>
                <a:gd name="T5" fmla="*/ 0 h 261"/>
                <a:gd name="T6" fmla="*/ 2147483647 w 320"/>
                <a:gd name="T7" fmla="*/ 2147483647 h 261"/>
                <a:gd name="T8" fmla="*/ 2147483647 w 320"/>
                <a:gd name="T9" fmla="*/ 2147483647 h 261"/>
                <a:gd name="T10" fmla="*/ 2147483647 w 320"/>
                <a:gd name="T11" fmla="*/ 2147483647 h 261"/>
                <a:gd name="T12" fmla="*/ 2147483647 w 320"/>
                <a:gd name="T13" fmla="*/ 2147483647 h 261"/>
                <a:gd name="T14" fmla="*/ 2147483647 w 320"/>
                <a:gd name="T15" fmla="*/ 2147483647 h 261"/>
                <a:gd name="T16" fmla="*/ 2147483647 w 320"/>
                <a:gd name="T17" fmla="*/ 2147483647 h 261"/>
                <a:gd name="T18" fmla="*/ 2147483647 w 320"/>
                <a:gd name="T19" fmla="*/ 2147483647 h 261"/>
                <a:gd name="T20" fmla="*/ 2147483647 w 320"/>
                <a:gd name="T21" fmla="*/ 2147483647 h 261"/>
                <a:gd name="T22" fmla="*/ 2147483647 w 320"/>
                <a:gd name="T23" fmla="*/ 2147483647 h 261"/>
                <a:gd name="T24" fmla="*/ 2147483647 w 320"/>
                <a:gd name="T25" fmla="*/ 2147483647 h 261"/>
                <a:gd name="T26" fmla="*/ 2147483647 w 320"/>
                <a:gd name="T27" fmla="*/ 2147483647 h 261"/>
                <a:gd name="T28" fmla="*/ 2147483647 w 320"/>
                <a:gd name="T29" fmla="*/ 2147483647 h 261"/>
                <a:gd name="T30" fmla="*/ 2147483647 w 320"/>
                <a:gd name="T31" fmla="*/ 2147483647 h 261"/>
                <a:gd name="T32" fmla="*/ 2147483647 w 320"/>
                <a:gd name="T33" fmla="*/ 2147483647 h 261"/>
                <a:gd name="T34" fmla="*/ 2147483647 w 320"/>
                <a:gd name="T35" fmla="*/ 2147483647 h 261"/>
                <a:gd name="T36" fmla="*/ 2147483647 w 320"/>
                <a:gd name="T37" fmla="*/ 2147483647 h 261"/>
                <a:gd name="T38" fmla="*/ 2147483647 w 320"/>
                <a:gd name="T39" fmla="*/ 2147483647 h 261"/>
                <a:gd name="T40" fmla="*/ 2147483647 w 320"/>
                <a:gd name="T41" fmla="*/ 2147483647 h 261"/>
                <a:gd name="T42" fmla="*/ 2147483647 w 320"/>
                <a:gd name="T43" fmla="*/ 2147483647 h 261"/>
                <a:gd name="T44" fmla="*/ 2147483647 w 320"/>
                <a:gd name="T45" fmla="*/ 2147483647 h 261"/>
                <a:gd name="T46" fmla="*/ 2147483647 w 320"/>
                <a:gd name="T47" fmla="*/ 2147483647 h 261"/>
                <a:gd name="T48" fmla="*/ 2147483647 w 320"/>
                <a:gd name="T49" fmla="*/ 2147483647 h 261"/>
                <a:gd name="T50" fmla="*/ 2147483647 w 320"/>
                <a:gd name="T51" fmla="*/ 2147483647 h 261"/>
                <a:gd name="T52" fmla="*/ 2147483647 w 320"/>
                <a:gd name="T53" fmla="*/ 2147483647 h 261"/>
                <a:gd name="T54" fmla="*/ 2147483647 w 320"/>
                <a:gd name="T55" fmla="*/ 2147483647 h 261"/>
                <a:gd name="T56" fmla="*/ 2147483647 w 320"/>
                <a:gd name="T57" fmla="*/ 2147483647 h 261"/>
                <a:gd name="T58" fmla="*/ 2147483647 w 320"/>
                <a:gd name="T59" fmla="*/ 2147483647 h 261"/>
                <a:gd name="T60" fmla="*/ 2147483647 w 320"/>
                <a:gd name="T61" fmla="*/ 2147483647 h 261"/>
                <a:gd name="T62" fmla="*/ 2147483647 w 320"/>
                <a:gd name="T63" fmla="*/ 2147483647 h 261"/>
                <a:gd name="T64" fmla="*/ 2147483647 w 320"/>
                <a:gd name="T65" fmla="*/ 2147483647 h 261"/>
                <a:gd name="T66" fmla="*/ 0 w 320"/>
                <a:gd name="T67" fmla="*/ 2147483647 h 261"/>
                <a:gd name="T68" fmla="*/ 0 w 320"/>
                <a:gd name="T69" fmla="*/ 2147483647 h 261"/>
                <a:gd name="T70" fmla="*/ 0 w 320"/>
                <a:gd name="T71" fmla="*/ 2147483647 h 26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0"/>
                <a:gd name="T109" fmla="*/ 0 h 261"/>
                <a:gd name="T110" fmla="*/ 320 w 320"/>
                <a:gd name="T111" fmla="*/ 261 h 26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0" h="261">
                  <a:moveTo>
                    <a:pt x="0" y="7"/>
                  </a:moveTo>
                  <a:lnTo>
                    <a:pt x="24" y="19"/>
                  </a:lnTo>
                  <a:lnTo>
                    <a:pt x="53" y="0"/>
                  </a:lnTo>
                  <a:lnTo>
                    <a:pt x="109" y="13"/>
                  </a:lnTo>
                  <a:lnTo>
                    <a:pt x="155" y="88"/>
                  </a:lnTo>
                  <a:lnTo>
                    <a:pt x="174" y="91"/>
                  </a:lnTo>
                  <a:lnTo>
                    <a:pt x="174" y="74"/>
                  </a:lnTo>
                  <a:lnTo>
                    <a:pt x="206" y="79"/>
                  </a:lnTo>
                  <a:lnTo>
                    <a:pt x="211" y="96"/>
                  </a:lnTo>
                  <a:lnTo>
                    <a:pt x="254" y="96"/>
                  </a:lnTo>
                  <a:lnTo>
                    <a:pt x="278" y="75"/>
                  </a:lnTo>
                  <a:lnTo>
                    <a:pt x="320" y="110"/>
                  </a:lnTo>
                  <a:lnTo>
                    <a:pt x="309" y="141"/>
                  </a:lnTo>
                  <a:lnTo>
                    <a:pt x="265" y="141"/>
                  </a:lnTo>
                  <a:lnTo>
                    <a:pt x="227" y="128"/>
                  </a:lnTo>
                  <a:lnTo>
                    <a:pt x="221" y="110"/>
                  </a:lnTo>
                  <a:lnTo>
                    <a:pt x="198" y="160"/>
                  </a:lnTo>
                  <a:lnTo>
                    <a:pt x="219" y="168"/>
                  </a:lnTo>
                  <a:lnTo>
                    <a:pt x="222" y="192"/>
                  </a:lnTo>
                  <a:lnTo>
                    <a:pt x="238" y="174"/>
                  </a:lnTo>
                  <a:lnTo>
                    <a:pt x="262" y="187"/>
                  </a:lnTo>
                  <a:lnTo>
                    <a:pt x="259" y="243"/>
                  </a:lnTo>
                  <a:lnTo>
                    <a:pt x="243" y="259"/>
                  </a:lnTo>
                  <a:lnTo>
                    <a:pt x="232" y="261"/>
                  </a:lnTo>
                  <a:lnTo>
                    <a:pt x="209" y="242"/>
                  </a:lnTo>
                  <a:lnTo>
                    <a:pt x="161" y="229"/>
                  </a:lnTo>
                  <a:lnTo>
                    <a:pt x="128" y="206"/>
                  </a:lnTo>
                  <a:lnTo>
                    <a:pt x="81" y="194"/>
                  </a:lnTo>
                  <a:lnTo>
                    <a:pt x="83" y="163"/>
                  </a:lnTo>
                  <a:lnTo>
                    <a:pt x="38" y="152"/>
                  </a:lnTo>
                  <a:lnTo>
                    <a:pt x="8" y="114"/>
                  </a:lnTo>
                  <a:lnTo>
                    <a:pt x="21" y="112"/>
                  </a:lnTo>
                  <a:lnTo>
                    <a:pt x="24" y="79"/>
                  </a:lnTo>
                  <a:lnTo>
                    <a:pt x="0" y="7"/>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14" name="Freeform 247"/>
            <p:cNvSpPr>
              <a:spLocks/>
            </p:cNvSpPr>
            <p:nvPr/>
          </p:nvSpPr>
          <p:spPr bwMode="auto">
            <a:xfrm>
              <a:off x="5966065" y="4863278"/>
              <a:ext cx="101431" cy="115314"/>
            </a:xfrm>
            <a:custGeom>
              <a:avLst/>
              <a:gdLst>
                <a:gd name="T0" fmla="*/ 2147483647 w 226"/>
                <a:gd name="T1" fmla="*/ 2147483647 h 257"/>
                <a:gd name="T2" fmla="*/ 2147483647 w 226"/>
                <a:gd name="T3" fmla="*/ 2147483647 h 257"/>
                <a:gd name="T4" fmla="*/ 2147483647 w 226"/>
                <a:gd name="T5" fmla="*/ 2147483647 h 257"/>
                <a:gd name="T6" fmla="*/ 2147483647 w 226"/>
                <a:gd name="T7" fmla="*/ 2147483647 h 257"/>
                <a:gd name="T8" fmla="*/ 2147483647 w 226"/>
                <a:gd name="T9" fmla="*/ 2147483647 h 257"/>
                <a:gd name="T10" fmla="*/ 2147483647 w 226"/>
                <a:gd name="T11" fmla="*/ 2147483647 h 257"/>
                <a:gd name="T12" fmla="*/ 2147483647 w 226"/>
                <a:gd name="T13" fmla="*/ 2147483647 h 257"/>
                <a:gd name="T14" fmla="*/ 2147483647 w 226"/>
                <a:gd name="T15" fmla="*/ 2147483647 h 257"/>
                <a:gd name="T16" fmla="*/ 2147483647 w 226"/>
                <a:gd name="T17" fmla="*/ 2147483647 h 257"/>
                <a:gd name="T18" fmla="*/ 2147483647 w 226"/>
                <a:gd name="T19" fmla="*/ 2147483647 h 257"/>
                <a:gd name="T20" fmla="*/ 2147483647 w 226"/>
                <a:gd name="T21" fmla="*/ 2147483647 h 257"/>
                <a:gd name="T22" fmla="*/ 2147483647 w 226"/>
                <a:gd name="T23" fmla="*/ 2147483647 h 257"/>
                <a:gd name="T24" fmla="*/ 0 w 226"/>
                <a:gd name="T25" fmla="*/ 2147483647 h 257"/>
                <a:gd name="T26" fmla="*/ 2147483647 w 226"/>
                <a:gd name="T27" fmla="*/ 2147483647 h 257"/>
                <a:gd name="T28" fmla="*/ 2147483647 w 226"/>
                <a:gd name="T29" fmla="*/ 2147483647 h 257"/>
                <a:gd name="T30" fmla="*/ 2147483647 w 226"/>
                <a:gd name="T31" fmla="*/ 2147483647 h 257"/>
                <a:gd name="T32" fmla="*/ 2147483647 w 226"/>
                <a:gd name="T33" fmla="*/ 2147483647 h 257"/>
                <a:gd name="T34" fmla="*/ 2147483647 w 226"/>
                <a:gd name="T35" fmla="*/ 2147483647 h 257"/>
                <a:gd name="T36" fmla="*/ 2147483647 w 226"/>
                <a:gd name="T37" fmla="*/ 0 h 257"/>
                <a:gd name="T38" fmla="*/ 2147483647 w 226"/>
                <a:gd name="T39" fmla="*/ 2147483647 h 257"/>
                <a:gd name="T40" fmla="*/ 2147483647 w 226"/>
                <a:gd name="T41" fmla="*/ 2147483647 h 257"/>
                <a:gd name="T42" fmla="*/ 2147483647 w 226"/>
                <a:gd name="T43" fmla="*/ 2147483647 h 257"/>
                <a:gd name="T44" fmla="*/ 2147483647 w 226"/>
                <a:gd name="T45" fmla="*/ 2147483647 h 257"/>
                <a:gd name="T46" fmla="*/ 2147483647 w 226"/>
                <a:gd name="T47" fmla="*/ 2147483647 h 25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26"/>
                <a:gd name="T73" fmla="*/ 0 h 257"/>
                <a:gd name="T74" fmla="*/ 226 w 226"/>
                <a:gd name="T75" fmla="*/ 257 h 25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26" h="257">
                  <a:moveTo>
                    <a:pt x="163" y="120"/>
                  </a:moveTo>
                  <a:lnTo>
                    <a:pt x="152" y="198"/>
                  </a:lnTo>
                  <a:lnTo>
                    <a:pt x="128" y="257"/>
                  </a:lnTo>
                  <a:lnTo>
                    <a:pt x="56" y="208"/>
                  </a:lnTo>
                  <a:lnTo>
                    <a:pt x="34" y="201"/>
                  </a:lnTo>
                  <a:lnTo>
                    <a:pt x="34" y="152"/>
                  </a:lnTo>
                  <a:lnTo>
                    <a:pt x="45" y="150"/>
                  </a:lnTo>
                  <a:lnTo>
                    <a:pt x="61" y="134"/>
                  </a:lnTo>
                  <a:lnTo>
                    <a:pt x="64" y="78"/>
                  </a:lnTo>
                  <a:lnTo>
                    <a:pt x="40" y="65"/>
                  </a:lnTo>
                  <a:lnTo>
                    <a:pt x="24" y="83"/>
                  </a:lnTo>
                  <a:lnTo>
                    <a:pt x="21" y="59"/>
                  </a:lnTo>
                  <a:lnTo>
                    <a:pt x="0" y="51"/>
                  </a:lnTo>
                  <a:lnTo>
                    <a:pt x="23" y="1"/>
                  </a:lnTo>
                  <a:lnTo>
                    <a:pt x="29" y="19"/>
                  </a:lnTo>
                  <a:lnTo>
                    <a:pt x="67" y="32"/>
                  </a:lnTo>
                  <a:lnTo>
                    <a:pt x="111" y="32"/>
                  </a:lnTo>
                  <a:lnTo>
                    <a:pt x="122" y="1"/>
                  </a:lnTo>
                  <a:lnTo>
                    <a:pt x="175" y="0"/>
                  </a:lnTo>
                  <a:lnTo>
                    <a:pt x="226" y="19"/>
                  </a:lnTo>
                  <a:lnTo>
                    <a:pt x="207" y="62"/>
                  </a:lnTo>
                  <a:lnTo>
                    <a:pt x="163" y="120"/>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15" name="Freeform 248"/>
            <p:cNvSpPr>
              <a:spLocks/>
            </p:cNvSpPr>
            <p:nvPr/>
          </p:nvSpPr>
          <p:spPr bwMode="auto">
            <a:xfrm>
              <a:off x="5963821" y="4956605"/>
              <a:ext cx="65526" cy="108134"/>
            </a:xfrm>
            <a:custGeom>
              <a:avLst/>
              <a:gdLst>
                <a:gd name="T0" fmla="*/ 2147483647 w 146"/>
                <a:gd name="T1" fmla="*/ 2147483647 h 241"/>
                <a:gd name="T2" fmla="*/ 2147483647 w 146"/>
                <a:gd name="T3" fmla="*/ 2147483647 h 241"/>
                <a:gd name="T4" fmla="*/ 2147483647 w 146"/>
                <a:gd name="T5" fmla="*/ 2147483647 h 241"/>
                <a:gd name="T6" fmla="*/ 2147483647 w 146"/>
                <a:gd name="T7" fmla="*/ 2147483647 h 241"/>
                <a:gd name="T8" fmla="*/ 2147483647 w 146"/>
                <a:gd name="T9" fmla="*/ 2147483647 h 241"/>
                <a:gd name="T10" fmla="*/ 2147483647 w 146"/>
                <a:gd name="T11" fmla="*/ 2147483647 h 241"/>
                <a:gd name="T12" fmla="*/ 2147483647 w 146"/>
                <a:gd name="T13" fmla="*/ 0 h 241"/>
                <a:gd name="T14" fmla="*/ 2147483647 w 146"/>
                <a:gd name="T15" fmla="*/ 2147483647 h 241"/>
                <a:gd name="T16" fmla="*/ 2147483647 w 146"/>
                <a:gd name="T17" fmla="*/ 2147483647 h 241"/>
                <a:gd name="T18" fmla="*/ 0 w 146"/>
                <a:gd name="T19" fmla="*/ 2147483647 h 241"/>
                <a:gd name="T20" fmla="*/ 2147483647 w 146"/>
                <a:gd name="T21" fmla="*/ 2147483647 h 241"/>
                <a:gd name="T22" fmla="*/ 2147483647 w 146"/>
                <a:gd name="T23" fmla="*/ 2147483647 h 241"/>
                <a:gd name="T24" fmla="*/ 2147483647 w 146"/>
                <a:gd name="T25" fmla="*/ 2147483647 h 241"/>
                <a:gd name="T26" fmla="*/ 2147483647 w 146"/>
                <a:gd name="T27" fmla="*/ 2147483647 h 241"/>
                <a:gd name="T28" fmla="*/ 2147483647 w 146"/>
                <a:gd name="T29" fmla="*/ 2147483647 h 241"/>
                <a:gd name="T30" fmla="*/ 2147483647 w 146"/>
                <a:gd name="T31" fmla="*/ 2147483647 h 241"/>
                <a:gd name="T32" fmla="*/ 2147483647 w 146"/>
                <a:gd name="T33" fmla="*/ 2147483647 h 241"/>
                <a:gd name="T34" fmla="*/ 2147483647 w 146"/>
                <a:gd name="T35" fmla="*/ 2147483647 h 241"/>
                <a:gd name="T36" fmla="*/ 2147483647 w 146"/>
                <a:gd name="T37" fmla="*/ 2147483647 h 24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241"/>
                <a:gd name="T59" fmla="*/ 146 w 146"/>
                <a:gd name="T60" fmla="*/ 241 h 24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241">
                  <a:moveTo>
                    <a:pt x="128" y="174"/>
                  </a:moveTo>
                  <a:lnTo>
                    <a:pt x="136" y="105"/>
                  </a:lnTo>
                  <a:lnTo>
                    <a:pt x="144" y="89"/>
                  </a:lnTo>
                  <a:lnTo>
                    <a:pt x="132" y="72"/>
                  </a:lnTo>
                  <a:lnTo>
                    <a:pt x="133" y="49"/>
                  </a:lnTo>
                  <a:lnTo>
                    <a:pt x="61" y="0"/>
                  </a:lnTo>
                  <a:lnTo>
                    <a:pt x="15" y="105"/>
                  </a:lnTo>
                  <a:lnTo>
                    <a:pt x="15" y="134"/>
                  </a:lnTo>
                  <a:lnTo>
                    <a:pt x="0" y="142"/>
                  </a:lnTo>
                  <a:lnTo>
                    <a:pt x="39" y="163"/>
                  </a:lnTo>
                  <a:lnTo>
                    <a:pt x="44" y="193"/>
                  </a:lnTo>
                  <a:lnTo>
                    <a:pt x="66" y="227"/>
                  </a:lnTo>
                  <a:lnTo>
                    <a:pt x="71" y="241"/>
                  </a:lnTo>
                  <a:lnTo>
                    <a:pt x="112" y="240"/>
                  </a:lnTo>
                  <a:lnTo>
                    <a:pt x="146" y="193"/>
                  </a:lnTo>
                  <a:lnTo>
                    <a:pt x="128" y="174"/>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16" name="Freeform 249"/>
            <p:cNvSpPr>
              <a:spLocks/>
            </p:cNvSpPr>
            <p:nvPr/>
          </p:nvSpPr>
          <p:spPr bwMode="auto">
            <a:xfrm>
              <a:off x="5957538" y="5020319"/>
              <a:ext cx="35905" cy="48010"/>
            </a:xfrm>
            <a:custGeom>
              <a:avLst/>
              <a:gdLst>
                <a:gd name="T0" fmla="*/ 2147483647 w 80"/>
                <a:gd name="T1" fmla="*/ 2147483647 h 107"/>
                <a:gd name="T2" fmla="*/ 2147483647 w 80"/>
                <a:gd name="T3" fmla="*/ 2147483647 h 107"/>
                <a:gd name="T4" fmla="*/ 2147483647 w 80"/>
                <a:gd name="T5" fmla="*/ 0 h 107"/>
                <a:gd name="T6" fmla="*/ 0 w 80"/>
                <a:gd name="T7" fmla="*/ 2147483647 h 107"/>
                <a:gd name="T8" fmla="*/ 2147483647 w 80"/>
                <a:gd name="T9" fmla="*/ 2147483647 h 107"/>
                <a:gd name="T10" fmla="*/ 2147483647 w 80"/>
                <a:gd name="T11" fmla="*/ 2147483647 h 107"/>
                <a:gd name="T12" fmla="*/ 2147483647 w 80"/>
                <a:gd name="T13" fmla="*/ 2147483647 h 107"/>
                <a:gd name="T14" fmla="*/ 2147483647 w 80"/>
                <a:gd name="T15" fmla="*/ 2147483647 h 107"/>
                <a:gd name="T16" fmla="*/ 2147483647 w 80"/>
                <a:gd name="T17" fmla="*/ 2147483647 h 107"/>
                <a:gd name="T18" fmla="*/ 2147483647 w 80"/>
                <a:gd name="T19" fmla="*/ 2147483647 h 107"/>
                <a:gd name="T20" fmla="*/ 2147483647 w 80"/>
                <a:gd name="T21" fmla="*/ 2147483647 h 107"/>
                <a:gd name="T22" fmla="*/ 2147483647 w 80"/>
                <a:gd name="T23" fmla="*/ 2147483647 h 10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0"/>
                <a:gd name="T37" fmla="*/ 0 h 107"/>
                <a:gd name="T38" fmla="*/ 80 w 80"/>
                <a:gd name="T39" fmla="*/ 107 h 10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0" h="107">
                  <a:moveTo>
                    <a:pt x="58" y="51"/>
                  </a:moveTo>
                  <a:lnTo>
                    <a:pt x="53" y="21"/>
                  </a:lnTo>
                  <a:lnTo>
                    <a:pt x="14" y="0"/>
                  </a:lnTo>
                  <a:lnTo>
                    <a:pt x="0" y="19"/>
                  </a:lnTo>
                  <a:lnTo>
                    <a:pt x="14" y="75"/>
                  </a:lnTo>
                  <a:lnTo>
                    <a:pt x="32" y="72"/>
                  </a:lnTo>
                  <a:lnTo>
                    <a:pt x="40" y="107"/>
                  </a:lnTo>
                  <a:lnTo>
                    <a:pt x="56" y="88"/>
                  </a:lnTo>
                  <a:lnTo>
                    <a:pt x="80" y="85"/>
                  </a:lnTo>
                  <a:lnTo>
                    <a:pt x="58" y="51"/>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17" name="Freeform 250"/>
            <p:cNvSpPr>
              <a:spLocks/>
            </p:cNvSpPr>
            <p:nvPr/>
          </p:nvSpPr>
          <p:spPr bwMode="auto">
            <a:xfrm>
              <a:off x="5842642" y="4810332"/>
              <a:ext cx="138683" cy="148517"/>
            </a:xfrm>
            <a:custGeom>
              <a:avLst/>
              <a:gdLst>
                <a:gd name="T0" fmla="*/ 0 w 309"/>
                <a:gd name="T1" fmla="*/ 2147483647 h 331"/>
                <a:gd name="T2" fmla="*/ 2147483647 w 309"/>
                <a:gd name="T3" fmla="*/ 0 h 331"/>
                <a:gd name="T4" fmla="*/ 2147483647 w 309"/>
                <a:gd name="T5" fmla="*/ 2147483647 h 331"/>
                <a:gd name="T6" fmla="*/ 2147483647 w 309"/>
                <a:gd name="T7" fmla="*/ 2147483647 h 331"/>
                <a:gd name="T8" fmla="*/ 2147483647 w 309"/>
                <a:gd name="T9" fmla="*/ 2147483647 h 331"/>
                <a:gd name="T10" fmla="*/ 2147483647 w 309"/>
                <a:gd name="T11" fmla="*/ 2147483647 h 331"/>
                <a:gd name="T12" fmla="*/ 2147483647 w 309"/>
                <a:gd name="T13" fmla="*/ 2147483647 h 331"/>
                <a:gd name="T14" fmla="*/ 2147483647 w 309"/>
                <a:gd name="T15" fmla="*/ 2147483647 h 331"/>
                <a:gd name="T16" fmla="*/ 2147483647 w 309"/>
                <a:gd name="T17" fmla="*/ 2147483647 h 331"/>
                <a:gd name="T18" fmla="*/ 2147483647 w 309"/>
                <a:gd name="T19" fmla="*/ 2147483647 h 331"/>
                <a:gd name="T20" fmla="*/ 2147483647 w 309"/>
                <a:gd name="T21" fmla="*/ 2147483647 h 331"/>
                <a:gd name="T22" fmla="*/ 2147483647 w 309"/>
                <a:gd name="T23" fmla="*/ 2147483647 h 331"/>
                <a:gd name="T24" fmla="*/ 2147483647 w 309"/>
                <a:gd name="T25" fmla="*/ 2147483647 h 331"/>
                <a:gd name="T26" fmla="*/ 2147483647 w 309"/>
                <a:gd name="T27" fmla="*/ 2147483647 h 331"/>
                <a:gd name="T28" fmla="*/ 2147483647 w 309"/>
                <a:gd name="T29" fmla="*/ 2147483647 h 331"/>
                <a:gd name="T30" fmla="*/ 2147483647 w 309"/>
                <a:gd name="T31" fmla="*/ 2147483647 h 331"/>
                <a:gd name="T32" fmla="*/ 2147483647 w 309"/>
                <a:gd name="T33" fmla="*/ 2147483647 h 331"/>
                <a:gd name="T34" fmla="*/ 2147483647 w 309"/>
                <a:gd name="T35" fmla="*/ 2147483647 h 331"/>
                <a:gd name="T36" fmla="*/ 2147483647 w 309"/>
                <a:gd name="T37" fmla="*/ 2147483647 h 331"/>
                <a:gd name="T38" fmla="*/ 2147483647 w 309"/>
                <a:gd name="T39" fmla="*/ 2147483647 h 331"/>
                <a:gd name="T40" fmla="*/ 2147483647 w 309"/>
                <a:gd name="T41" fmla="*/ 2147483647 h 331"/>
                <a:gd name="T42" fmla="*/ 2147483647 w 309"/>
                <a:gd name="T43" fmla="*/ 2147483647 h 331"/>
                <a:gd name="T44" fmla="*/ 2147483647 w 309"/>
                <a:gd name="T45" fmla="*/ 2147483647 h 331"/>
                <a:gd name="T46" fmla="*/ 2147483647 w 309"/>
                <a:gd name="T47" fmla="*/ 2147483647 h 331"/>
                <a:gd name="T48" fmla="*/ 2147483647 w 309"/>
                <a:gd name="T49" fmla="*/ 2147483647 h 331"/>
                <a:gd name="T50" fmla="*/ 2147483647 w 309"/>
                <a:gd name="T51" fmla="*/ 2147483647 h 331"/>
                <a:gd name="T52" fmla="*/ 2147483647 w 309"/>
                <a:gd name="T53" fmla="*/ 2147483647 h 331"/>
                <a:gd name="T54" fmla="*/ 2147483647 w 309"/>
                <a:gd name="T55" fmla="*/ 2147483647 h 331"/>
                <a:gd name="T56" fmla="*/ 2147483647 w 309"/>
                <a:gd name="T57" fmla="*/ 2147483647 h 331"/>
                <a:gd name="T58" fmla="*/ 0 w 309"/>
                <a:gd name="T59" fmla="*/ 2147483647 h 331"/>
                <a:gd name="T60" fmla="*/ 0 w 309"/>
                <a:gd name="T61" fmla="*/ 2147483647 h 331"/>
                <a:gd name="T62" fmla="*/ 0 w 309"/>
                <a:gd name="T63" fmla="*/ 2147483647 h 33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09"/>
                <a:gd name="T97" fmla="*/ 0 h 331"/>
                <a:gd name="T98" fmla="*/ 309 w 309"/>
                <a:gd name="T99" fmla="*/ 331 h 33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09" h="331">
                  <a:moveTo>
                    <a:pt x="0" y="17"/>
                  </a:moveTo>
                  <a:lnTo>
                    <a:pt x="54" y="0"/>
                  </a:lnTo>
                  <a:lnTo>
                    <a:pt x="77" y="16"/>
                  </a:lnTo>
                  <a:lnTo>
                    <a:pt x="101" y="88"/>
                  </a:lnTo>
                  <a:lnTo>
                    <a:pt x="98" y="121"/>
                  </a:lnTo>
                  <a:lnTo>
                    <a:pt x="85" y="123"/>
                  </a:lnTo>
                  <a:lnTo>
                    <a:pt x="115" y="161"/>
                  </a:lnTo>
                  <a:lnTo>
                    <a:pt x="160" y="172"/>
                  </a:lnTo>
                  <a:lnTo>
                    <a:pt x="158" y="203"/>
                  </a:lnTo>
                  <a:lnTo>
                    <a:pt x="205" y="215"/>
                  </a:lnTo>
                  <a:lnTo>
                    <a:pt x="238" y="238"/>
                  </a:lnTo>
                  <a:lnTo>
                    <a:pt x="286" y="251"/>
                  </a:lnTo>
                  <a:lnTo>
                    <a:pt x="309" y="270"/>
                  </a:lnTo>
                  <a:lnTo>
                    <a:pt x="258" y="308"/>
                  </a:lnTo>
                  <a:lnTo>
                    <a:pt x="221" y="299"/>
                  </a:lnTo>
                  <a:lnTo>
                    <a:pt x="102" y="331"/>
                  </a:lnTo>
                  <a:lnTo>
                    <a:pt x="99" y="316"/>
                  </a:lnTo>
                  <a:lnTo>
                    <a:pt x="85" y="315"/>
                  </a:lnTo>
                  <a:lnTo>
                    <a:pt x="90" y="287"/>
                  </a:lnTo>
                  <a:lnTo>
                    <a:pt x="64" y="295"/>
                  </a:lnTo>
                  <a:lnTo>
                    <a:pt x="56" y="222"/>
                  </a:lnTo>
                  <a:lnTo>
                    <a:pt x="64" y="201"/>
                  </a:lnTo>
                  <a:lnTo>
                    <a:pt x="59" y="177"/>
                  </a:lnTo>
                  <a:lnTo>
                    <a:pt x="70" y="163"/>
                  </a:lnTo>
                  <a:lnTo>
                    <a:pt x="72" y="139"/>
                  </a:lnTo>
                  <a:lnTo>
                    <a:pt x="53" y="111"/>
                  </a:lnTo>
                  <a:lnTo>
                    <a:pt x="50" y="57"/>
                  </a:lnTo>
                  <a:lnTo>
                    <a:pt x="34" y="35"/>
                  </a:lnTo>
                  <a:lnTo>
                    <a:pt x="5" y="44"/>
                  </a:lnTo>
                  <a:lnTo>
                    <a:pt x="0" y="17"/>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18" name="Freeform 251"/>
            <p:cNvSpPr>
              <a:spLocks/>
            </p:cNvSpPr>
            <p:nvPr/>
          </p:nvSpPr>
          <p:spPr bwMode="auto">
            <a:xfrm>
              <a:off x="5841745" y="4931479"/>
              <a:ext cx="149455" cy="88840"/>
            </a:xfrm>
            <a:custGeom>
              <a:avLst/>
              <a:gdLst>
                <a:gd name="T0" fmla="*/ 2147483647 w 333"/>
                <a:gd name="T1" fmla="*/ 2147483647 h 198"/>
                <a:gd name="T2" fmla="*/ 2147483647 w 333"/>
                <a:gd name="T3" fmla="*/ 2147483647 h 198"/>
                <a:gd name="T4" fmla="*/ 2147483647 w 333"/>
                <a:gd name="T5" fmla="*/ 2147483647 h 198"/>
                <a:gd name="T6" fmla="*/ 2147483647 w 333"/>
                <a:gd name="T7" fmla="*/ 2147483647 h 198"/>
                <a:gd name="T8" fmla="*/ 2147483647 w 333"/>
                <a:gd name="T9" fmla="*/ 2147483647 h 198"/>
                <a:gd name="T10" fmla="*/ 2147483647 w 333"/>
                <a:gd name="T11" fmla="*/ 2147483647 h 198"/>
                <a:gd name="T12" fmla="*/ 2147483647 w 333"/>
                <a:gd name="T13" fmla="*/ 2147483647 h 198"/>
                <a:gd name="T14" fmla="*/ 2147483647 w 333"/>
                <a:gd name="T15" fmla="*/ 2147483647 h 198"/>
                <a:gd name="T16" fmla="*/ 2147483647 w 333"/>
                <a:gd name="T17" fmla="*/ 0 h 198"/>
                <a:gd name="T18" fmla="*/ 2147483647 w 333"/>
                <a:gd name="T19" fmla="*/ 2147483647 h 198"/>
                <a:gd name="T20" fmla="*/ 2147483647 w 333"/>
                <a:gd name="T21" fmla="*/ 2147483647 h 198"/>
                <a:gd name="T22" fmla="*/ 2147483647 w 333"/>
                <a:gd name="T23" fmla="*/ 2147483647 h 198"/>
                <a:gd name="T24" fmla="*/ 2147483647 w 333"/>
                <a:gd name="T25" fmla="*/ 2147483647 h 198"/>
                <a:gd name="T26" fmla="*/ 2147483647 w 333"/>
                <a:gd name="T27" fmla="*/ 2147483647 h 198"/>
                <a:gd name="T28" fmla="*/ 2147483647 w 333"/>
                <a:gd name="T29" fmla="*/ 2147483647 h 198"/>
                <a:gd name="T30" fmla="*/ 2147483647 w 333"/>
                <a:gd name="T31" fmla="*/ 2147483647 h 198"/>
                <a:gd name="T32" fmla="*/ 2147483647 w 333"/>
                <a:gd name="T33" fmla="*/ 2147483647 h 198"/>
                <a:gd name="T34" fmla="*/ 2147483647 w 333"/>
                <a:gd name="T35" fmla="*/ 2147483647 h 198"/>
                <a:gd name="T36" fmla="*/ 2147483647 w 333"/>
                <a:gd name="T37" fmla="*/ 2147483647 h 198"/>
                <a:gd name="T38" fmla="*/ 2147483647 w 333"/>
                <a:gd name="T39" fmla="*/ 2147483647 h 198"/>
                <a:gd name="T40" fmla="*/ 2147483647 w 333"/>
                <a:gd name="T41" fmla="*/ 2147483647 h 198"/>
                <a:gd name="T42" fmla="*/ 2147483647 w 333"/>
                <a:gd name="T43" fmla="*/ 2147483647 h 198"/>
                <a:gd name="T44" fmla="*/ 0 w 333"/>
                <a:gd name="T45" fmla="*/ 2147483647 h 198"/>
                <a:gd name="T46" fmla="*/ 2147483647 w 333"/>
                <a:gd name="T47" fmla="*/ 2147483647 h 198"/>
                <a:gd name="T48" fmla="*/ 2147483647 w 333"/>
                <a:gd name="T49" fmla="*/ 2147483647 h 198"/>
                <a:gd name="T50" fmla="*/ 2147483647 w 333"/>
                <a:gd name="T51" fmla="*/ 2147483647 h 19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33"/>
                <a:gd name="T79" fmla="*/ 0 h 198"/>
                <a:gd name="T80" fmla="*/ 333 w 333"/>
                <a:gd name="T81" fmla="*/ 198 h 19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33" h="198">
                  <a:moveTo>
                    <a:pt x="13" y="45"/>
                  </a:moveTo>
                  <a:lnTo>
                    <a:pt x="66" y="25"/>
                  </a:lnTo>
                  <a:lnTo>
                    <a:pt x="92" y="17"/>
                  </a:lnTo>
                  <a:lnTo>
                    <a:pt x="87" y="45"/>
                  </a:lnTo>
                  <a:lnTo>
                    <a:pt x="101" y="46"/>
                  </a:lnTo>
                  <a:lnTo>
                    <a:pt x="104" y="61"/>
                  </a:lnTo>
                  <a:lnTo>
                    <a:pt x="223" y="29"/>
                  </a:lnTo>
                  <a:lnTo>
                    <a:pt x="260" y="38"/>
                  </a:lnTo>
                  <a:lnTo>
                    <a:pt x="311" y="0"/>
                  </a:lnTo>
                  <a:lnTo>
                    <a:pt x="311" y="49"/>
                  </a:lnTo>
                  <a:lnTo>
                    <a:pt x="333" y="56"/>
                  </a:lnTo>
                  <a:lnTo>
                    <a:pt x="287" y="161"/>
                  </a:lnTo>
                  <a:lnTo>
                    <a:pt x="287" y="190"/>
                  </a:lnTo>
                  <a:lnTo>
                    <a:pt x="272" y="198"/>
                  </a:lnTo>
                  <a:lnTo>
                    <a:pt x="228" y="168"/>
                  </a:lnTo>
                  <a:lnTo>
                    <a:pt x="208" y="181"/>
                  </a:lnTo>
                  <a:lnTo>
                    <a:pt x="186" y="163"/>
                  </a:lnTo>
                  <a:lnTo>
                    <a:pt x="154" y="171"/>
                  </a:lnTo>
                  <a:lnTo>
                    <a:pt x="140" y="147"/>
                  </a:lnTo>
                  <a:lnTo>
                    <a:pt x="96" y="177"/>
                  </a:lnTo>
                  <a:lnTo>
                    <a:pt x="48" y="133"/>
                  </a:lnTo>
                  <a:lnTo>
                    <a:pt x="61" y="101"/>
                  </a:lnTo>
                  <a:lnTo>
                    <a:pt x="0" y="54"/>
                  </a:lnTo>
                  <a:lnTo>
                    <a:pt x="13" y="45"/>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19" name="Freeform 252"/>
            <p:cNvSpPr>
              <a:spLocks/>
            </p:cNvSpPr>
            <p:nvPr/>
          </p:nvSpPr>
          <p:spPr bwMode="auto">
            <a:xfrm>
              <a:off x="5890665" y="5517021"/>
              <a:ext cx="113550" cy="95571"/>
            </a:xfrm>
            <a:custGeom>
              <a:avLst/>
              <a:gdLst>
                <a:gd name="T0" fmla="*/ 2147483647 w 253"/>
                <a:gd name="T1" fmla="*/ 2147483647 h 213"/>
                <a:gd name="T2" fmla="*/ 2147483647 w 253"/>
                <a:gd name="T3" fmla="*/ 2147483647 h 213"/>
                <a:gd name="T4" fmla="*/ 2147483647 w 253"/>
                <a:gd name="T5" fmla="*/ 2147483647 h 213"/>
                <a:gd name="T6" fmla="*/ 2147483647 w 253"/>
                <a:gd name="T7" fmla="*/ 2147483647 h 213"/>
                <a:gd name="T8" fmla="*/ 2147483647 w 253"/>
                <a:gd name="T9" fmla="*/ 2147483647 h 213"/>
                <a:gd name="T10" fmla="*/ 2147483647 w 253"/>
                <a:gd name="T11" fmla="*/ 2147483647 h 213"/>
                <a:gd name="T12" fmla="*/ 2147483647 w 253"/>
                <a:gd name="T13" fmla="*/ 2147483647 h 213"/>
                <a:gd name="T14" fmla="*/ 2147483647 w 253"/>
                <a:gd name="T15" fmla="*/ 2147483647 h 213"/>
                <a:gd name="T16" fmla="*/ 2147483647 w 253"/>
                <a:gd name="T17" fmla="*/ 2147483647 h 213"/>
                <a:gd name="T18" fmla="*/ 2147483647 w 253"/>
                <a:gd name="T19" fmla="*/ 2147483647 h 213"/>
                <a:gd name="T20" fmla="*/ 2147483647 w 253"/>
                <a:gd name="T21" fmla="*/ 2147483647 h 213"/>
                <a:gd name="T22" fmla="*/ 2147483647 w 253"/>
                <a:gd name="T23" fmla="*/ 2147483647 h 213"/>
                <a:gd name="T24" fmla="*/ 2147483647 w 253"/>
                <a:gd name="T25" fmla="*/ 2147483647 h 213"/>
                <a:gd name="T26" fmla="*/ 2147483647 w 253"/>
                <a:gd name="T27" fmla="*/ 2147483647 h 213"/>
                <a:gd name="T28" fmla="*/ 0 w 253"/>
                <a:gd name="T29" fmla="*/ 2147483647 h 213"/>
                <a:gd name="T30" fmla="*/ 2147483647 w 253"/>
                <a:gd name="T31" fmla="*/ 2147483647 h 213"/>
                <a:gd name="T32" fmla="*/ 2147483647 w 253"/>
                <a:gd name="T33" fmla="*/ 2147483647 h 213"/>
                <a:gd name="T34" fmla="*/ 2147483647 w 253"/>
                <a:gd name="T35" fmla="*/ 2147483647 h 213"/>
                <a:gd name="T36" fmla="*/ 2147483647 w 253"/>
                <a:gd name="T37" fmla="*/ 2147483647 h 213"/>
                <a:gd name="T38" fmla="*/ 2147483647 w 253"/>
                <a:gd name="T39" fmla="*/ 2147483647 h 213"/>
                <a:gd name="T40" fmla="*/ 2147483647 w 253"/>
                <a:gd name="T41" fmla="*/ 2147483647 h 213"/>
                <a:gd name="T42" fmla="*/ 2147483647 w 253"/>
                <a:gd name="T43" fmla="*/ 0 h 213"/>
                <a:gd name="T44" fmla="*/ 2147483647 w 253"/>
                <a:gd name="T45" fmla="*/ 0 h 213"/>
                <a:gd name="T46" fmla="*/ 2147483647 w 253"/>
                <a:gd name="T47" fmla="*/ 2147483647 h 213"/>
                <a:gd name="T48" fmla="*/ 2147483647 w 253"/>
                <a:gd name="T49" fmla="*/ 2147483647 h 213"/>
                <a:gd name="T50" fmla="*/ 2147483647 w 253"/>
                <a:gd name="T51" fmla="*/ 2147483647 h 213"/>
                <a:gd name="T52" fmla="*/ 2147483647 w 253"/>
                <a:gd name="T53" fmla="*/ 2147483647 h 213"/>
                <a:gd name="T54" fmla="*/ 2147483647 w 253"/>
                <a:gd name="T55" fmla="*/ 2147483647 h 213"/>
                <a:gd name="T56" fmla="*/ 2147483647 w 253"/>
                <a:gd name="T57" fmla="*/ 2147483647 h 213"/>
                <a:gd name="T58" fmla="*/ 2147483647 w 253"/>
                <a:gd name="T59" fmla="*/ 2147483647 h 213"/>
                <a:gd name="T60" fmla="*/ 2147483647 w 253"/>
                <a:gd name="T61" fmla="*/ 2147483647 h 213"/>
                <a:gd name="T62" fmla="*/ 2147483647 w 253"/>
                <a:gd name="T63" fmla="*/ 2147483647 h 213"/>
                <a:gd name="T64" fmla="*/ 2147483647 w 253"/>
                <a:gd name="T65" fmla="*/ 2147483647 h 213"/>
                <a:gd name="T66" fmla="*/ 2147483647 w 253"/>
                <a:gd name="T67" fmla="*/ 2147483647 h 213"/>
                <a:gd name="T68" fmla="*/ 2147483647 w 253"/>
                <a:gd name="T69" fmla="*/ 2147483647 h 213"/>
                <a:gd name="T70" fmla="*/ 2147483647 w 253"/>
                <a:gd name="T71" fmla="*/ 2147483647 h 213"/>
                <a:gd name="T72" fmla="*/ 2147483647 w 253"/>
                <a:gd name="T73" fmla="*/ 2147483647 h 213"/>
                <a:gd name="T74" fmla="*/ 2147483647 w 253"/>
                <a:gd name="T75" fmla="*/ 2147483647 h 213"/>
                <a:gd name="T76" fmla="*/ 2147483647 w 253"/>
                <a:gd name="T77" fmla="*/ 2147483647 h 213"/>
                <a:gd name="T78" fmla="*/ 2147483647 w 253"/>
                <a:gd name="T79" fmla="*/ 2147483647 h 213"/>
                <a:gd name="T80" fmla="*/ 2147483647 w 253"/>
                <a:gd name="T81" fmla="*/ 2147483647 h 213"/>
                <a:gd name="T82" fmla="*/ 2147483647 w 253"/>
                <a:gd name="T83" fmla="*/ 2147483647 h 213"/>
                <a:gd name="T84" fmla="*/ 2147483647 w 253"/>
                <a:gd name="T85" fmla="*/ 2147483647 h 213"/>
                <a:gd name="T86" fmla="*/ 2147483647 w 253"/>
                <a:gd name="T87" fmla="*/ 2147483647 h 21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53"/>
                <a:gd name="T133" fmla="*/ 0 h 213"/>
                <a:gd name="T134" fmla="*/ 253 w 253"/>
                <a:gd name="T135" fmla="*/ 213 h 21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53" h="213">
                  <a:moveTo>
                    <a:pt x="101" y="203"/>
                  </a:moveTo>
                  <a:lnTo>
                    <a:pt x="47" y="193"/>
                  </a:lnTo>
                  <a:lnTo>
                    <a:pt x="53" y="201"/>
                  </a:lnTo>
                  <a:lnTo>
                    <a:pt x="40" y="213"/>
                  </a:lnTo>
                  <a:lnTo>
                    <a:pt x="31" y="206"/>
                  </a:lnTo>
                  <a:lnTo>
                    <a:pt x="32" y="195"/>
                  </a:lnTo>
                  <a:lnTo>
                    <a:pt x="8" y="185"/>
                  </a:lnTo>
                  <a:lnTo>
                    <a:pt x="3" y="177"/>
                  </a:lnTo>
                  <a:lnTo>
                    <a:pt x="5" y="161"/>
                  </a:lnTo>
                  <a:lnTo>
                    <a:pt x="21" y="152"/>
                  </a:lnTo>
                  <a:lnTo>
                    <a:pt x="7" y="137"/>
                  </a:lnTo>
                  <a:lnTo>
                    <a:pt x="3" y="117"/>
                  </a:lnTo>
                  <a:lnTo>
                    <a:pt x="23" y="113"/>
                  </a:lnTo>
                  <a:lnTo>
                    <a:pt x="10" y="97"/>
                  </a:lnTo>
                  <a:lnTo>
                    <a:pt x="0" y="54"/>
                  </a:lnTo>
                  <a:lnTo>
                    <a:pt x="24" y="38"/>
                  </a:lnTo>
                  <a:lnTo>
                    <a:pt x="13" y="25"/>
                  </a:lnTo>
                  <a:lnTo>
                    <a:pt x="48" y="22"/>
                  </a:lnTo>
                  <a:lnTo>
                    <a:pt x="66" y="37"/>
                  </a:lnTo>
                  <a:lnTo>
                    <a:pt x="107" y="1"/>
                  </a:lnTo>
                  <a:lnTo>
                    <a:pt x="136" y="19"/>
                  </a:lnTo>
                  <a:lnTo>
                    <a:pt x="149" y="0"/>
                  </a:lnTo>
                  <a:lnTo>
                    <a:pt x="184" y="0"/>
                  </a:lnTo>
                  <a:lnTo>
                    <a:pt x="215" y="19"/>
                  </a:lnTo>
                  <a:lnTo>
                    <a:pt x="219" y="40"/>
                  </a:lnTo>
                  <a:lnTo>
                    <a:pt x="243" y="51"/>
                  </a:lnTo>
                  <a:lnTo>
                    <a:pt x="242" y="73"/>
                  </a:lnTo>
                  <a:lnTo>
                    <a:pt x="253" y="83"/>
                  </a:lnTo>
                  <a:lnTo>
                    <a:pt x="250" y="93"/>
                  </a:lnTo>
                  <a:lnTo>
                    <a:pt x="226" y="104"/>
                  </a:lnTo>
                  <a:lnTo>
                    <a:pt x="216" y="99"/>
                  </a:lnTo>
                  <a:lnTo>
                    <a:pt x="207" y="123"/>
                  </a:lnTo>
                  <a:lnTo>
                    <a:pt x="184" y="145"/>
                  </a:lnTo>
                  <a:lnTo>
                    <a:pt x="207" y="142"/>
                  </a:lnTo>
                  <a:lnTo>
                    <a:pt x="199" y="173"/>
                  </a:lnTo>
                  <a:lnTo>
                    <a:pt x="181" y="166"/>
                  </a:lnTo>
                  <a:lnTo>
                    <a:pt x="173" y="176"/>
                  </a:lnTo>
                  <a:lnTo>
                    <a:pt x="144" y="184"/>
                  </a:lnTo>
                  <a:lnTo>
                    <a:pt x="143" y="197"/>
                  </a:lnTo>
                  <a:lnTo>
                    <a:pt x="123" y="189"/>
                  </a:lnTo>
                  <a:lnTo>
                    <a:pt x="104" y="193"/>
                  </a:lnTo>
                  <a:lnTo>
                    <a:pt x="101" y="203"/>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20" name="Freeform 253"/>
            <p:cNvSpPr>
              <a:spLocks/>
            </p:cNvSpPr>
            <p:nvPr/>
          </p:nvSpPr>
          <p:spPr bwMode="auto">
            <a:xfrm>
              <a:off x="5875855" y="5254985"/>
              <a:ext cx="134643" cy="106340"/>
            </a:xfrm>
            <a:custGeom>
              <a:avLst/>
              <a:gdLst>
                <a:gd name="T0" fmla="*/ 2147483647 w 300"/>
                <a:gd name="T1" fmla="*/ 2147483647 h 237"/>
                <a:gd name="T2" fmla="*/ 2147483647 w 300"/>
                <a:gd name="T3" fmla="*/ 2147483647 h 237"/>
                <a:gd name="T4" fmla="*/ 2147483647 w 300"/>
                <a:gd name="T5" fmla="*/ 0 h 237"/>
                <a:gd name="T6" fmla="*/ 2147483647 w 300"/>
                <a:gd name="T7" fmla="*/ 2147483647 h 237"/>
                <a:gd name="T8" fmla="*/ 2147483647 w 300"/>
                <a:gd name="T9" fmla="*/ 2147483647 h 237"/>
                <a:gd name="T10" fmla="*/ 2147483647 w 300"/>
                <a:gd name="T11" fmla="*/ 2147483647 h 237"/>
                <a:gd name="T12" fmla="*/ 2147483647 w 300"/>
                <a:gd name="T13" fmla="*/ 2147483647 h 237"/>
                <a:gd name="T14" fmla="*/ 2147483647 w 300"/>
                <a:gd name="T15" fmla="*/ 2147483647 h 237"/>
                <a:gd name="T16" fmla="*/ 2147483647 w 300"/>
                <a:gd name="T17" fmla="*/ 2147483647 h 237"/>
                <a:gd name="T18" fmla="*/ 2147483647 w 300"/>
                <a:gd name="T19" fmla="*/ 2147483647 h 237"/>
                <a:gd name="T20" fmla="*/ 2147483647 w 300"/>
                <a:gd name="T21" fmla="*/ 2147483647 h 237"/>
                <a:gd name="T22" fmla="*/ 2147483647 w 300"/>
                <a:gd name="T23" fmla="*/ 2147483647 h 237"/>
                <a:gd name="T24" fmla="*/ 2147483647 w 300"/>
                <a:gd name="T25" fmla="*/ 2147483647 h 237"/>
                <a:gd name="T26" fmla="*/ 2147483647 w 300"/>
                <a:gd name="T27" fmla="*/ 2147483647 h 237"/>
                <a:gd name="T28" fmla="*/ 2147483647 w 300"/>
                <a:gd name="T29" fmla="*/ 2147483647 h 237"/>
                <a:gd name="T30" fmla="*/ 2147483647 w 300"/>
                <a:gd name="T31" fmla="*/ 2147483647 h 237"/>
                <a:gd name="T32" fmla="*/ 2147483647 w 300"/>
                <a:gd name="T33" fmla="*/ 2147483647 h 237"/>
                <a:gd name="T34" fmla="*/ 2147483647 w 300"/>
                <a:gd name="T35" fmla="*/ 2147483647 h 237"/>
                <a:gd name="T36" fmla="*/ 2147483647 w 300"/>
                <a:gd name="T37" fmla="*/ 2147483647 h 237"/>
                <a:gd name="T38" fmla="*/ 2147483647 w 300"/>
                <a:gd name="T39" fmla="*/ 2147483647 h 237"/>
                <a:gd name="T40" fmla="*/ 2147483647 w 300"/>
                <a:gd name="T41" fmla="*/ 2147483647 h 237"/>
                <a:gd name="T42" fmla="*/ 2147483647 w 300"/>
                <a:gd name="T43" fmla="*/ 2147483647 h 237"/>
                <a:gd name="T44" fmla="*/ 2147483647 w 300"/>
                <a:gd name="T45" fmla="*/ 2147483647 h 237"/>
                <a:gd name="T46" fmla="*/ 2147483647 w 300"/>
                <a:gd name="T47" fmla="*/ 2147483647 h 237"/>
                <a:gd name="T48" fmla="*/ 2147483647 w 300"/>
                <a:gd name="T49" fmla="*/ 2147483647 h 237"/>
                <a:gd name="T50" fmla="*/ 0 w 300"/>
                <a:gd name="T51" fmla="*/ 2147483647 h 237"/>
                <a:gd name="T52" fmla="*/ 2147483647 w 300"/>
                <a:gd name="T53" fmla="*/ 2147483647 h 237"/>
                <a:gd name="T54" fmla="*/ 2147483647 w 300"/>
                <a:gd name="T55" fmla="*/ 2147483647 h 237"/>
                <a:gd name="T56" fmla="*/ 2147483647 w 300"/>
                <a:gd name="T57" fmla="*/ 2147483647 h 2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0"/>
                <a:gd name="T88" fmla="*/ 0 h 237"/>
                <a:gd name="T89" fmla="*/ 300 w 300"/>
                <a:gd name="T90" fmla="*/ 237 h 2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0" h="237">
                  <a:moveTo>
                    <a:pt x="16" y="66"/>
                  </a:moveTo>
                  <a:lnTo>
                    <a:pt x="24" y="66"/>
                  </a:lnTo>
                  <a:lnTo>
                    <a:pt x="35" y="0"/>
                  </a:lnTo>
                  <a:lnTo>
                    <a:pt x="48" y="29"/>
                  </a:lnTo>
                  <a:lnTo>
                    <a:pt x="76" y="54"/>
                  </a:lnTo>
                  <a:lnTo>
                    <a:pt x="99" y="50"/>
                  </a:lnTo>
                  <a:lnTo>
                    <a:pt x="113" y="67"/>
                  </a:lnTo>
                  <a:lnTo>
                    <a:pt x="132" y="64"/>
                  </a:lnTo>
                  <a:lnTo>
                    <a:pt x="163" y="5"/>
                  </a:lnTo>
                  <a:lnTo>
                    <a:pt x="206" y="53"/>
                  </a:lnTo>
                  <a:lnTo>
                    <a:pt x="222" y="37"/>
                  </a:lnTo>
                  <a:lnTo>
                    <a:pt x="230" y="58"/>
                  </a:lnTo>
                  <a:lnTo>
                    <a:pt x="260" y="74"/>
                  </a:lnTo>
                  <a:lnTo>
                    <a:pt x="265" y="106"/>
                  </a:lnTo>
                  <a:lnTo>
                    <a:pt x="300" y="134"/>
                  </a:lnTo>
                  <a:lnTo>
                    <a:pt x="291" y="179"/>
                  </a:lnTo>
                  <a:lnTo>
                    <a:pt x="243" y="210"/>
                  </a:lnTo>
                  <a:lnTo>
                    <a:pt x="196" y="219"/>
                  </a:lnTo>
                  <a:lnTo>
                    <a:pt x="161" y="237"/>
                  </a:lnTo>
                  <a:lnTo>
                    <a:pt x="126" y="222"/>
                  </a:lnTo>
                  <a:lnTo>
                    <a:pt x="99" y="195"/>
                  </a:lnTo>
                  <a:lnTo>
                    <a:pt x="113" y="150"/>
                  </a:lnTo>
                  <a:lnTo>
                    <a:pt x="62" y="123"/>
                  </a:lnTo>
                  <a:lnTo>
                    <a:pt x="52" y="149"/>
                  </a:lnTo>
                  <a:lnTo>
                    <a:pt x="24" y="138"/>
                  </a:lnTo>
                  <a:lnTo>
                    <a:pt x="0" y="96"/>
                  </a:lnTo>
                  <a:lnTo>
                    <a:pt x="16" y="66"/>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21" name="Freeform 254"/>
            <p:cNvSpPr>
              <a:spLocks/>
            </p:cNvSpPr>
            <p:nvPr/>
          </p:nvSpPr>
          <p:spPr bwMode="auto">
            <a:xfrm>
              <a:off x="5887972" y="5194861"/>
              <a:ext cx="108163" cy="90187"/>
            </a:xfrm>
            <a:custGeom>
              <a:avLst/>
              <a:gdLst>
                <a:gd name="T0" fmla="*/ 2147483647 w 241"/>
                <a:gd name="T1" fmla="*/ 0 h 201"/>
                <a:gd name="T2" fmla="*/ 2147483647 w 241"/>
                <a:gd name="T3" fmla="*/ 2147483647 h 201"/>
                <a:gd name="T4" fmla="*/ 2147483647 w 241"/>
                <a:gd name="T5" fmla="*/ 2147483647 h 201"/>
                <a:gd name="T6" fmla="*/ 2147483647 w 241"/>
                <a:gd name="T7" fmla="*/ 2147483647 h 201"/>
                <a:gd name="T8" fmla="*/ 2147483647 w 241"/>
                <a:gd name="T9" fmla="*/ 2147483647 h 201"/>
                <a:gd name="T10" fmla="*/ 2147483647 w 241"/>
                <a:gd name="T11" fmla="*/ 2147483647 h 201"/>
                <a:gd name="T12" fmla="*/ 2147483647 w 241"/>
                <a:gd name="T13" fmla="*/ 2147483647 h 201"/>
                <a:gd name="T14" fmla="*/ 2147483647 w 241"/>
                <a:gd name="T15" fmla="*/ 2147483647 h 201"/>
                <a:gd name="T16" fmla="*/ 2147483647 w 241"/>
                <a:gd name="T17" fmla="*/ 2147483647 h 201"/>
                <a:gd name="T18" fmla="*/ 0 w 241"/>
                <a:gd name="T19" fmla="*/ 2147483647 h 201"/>
                <a:gd name="T20" fmla="*/ 2147483647 w 241"/>
                <a:gd name="T21" fmla="*/ 2147483647 h 201"/>
                <a:gd name="T22" fmla="*/ 2147483647 w 241"/>
                <a:gd name="T23" fmla="*/ 2147483647 h 201"/>
                <a:gd name="T24" fmla="*/ 2147483647 w 241"/>
                <a:gd name="T25" fmla="*/ 2147483647 h 201"/>
                <a:gd name="T26" fmla="*/ 2147483647 w 241"/>
                <a:gd name="T27" fmla="*/ 2147483647 h 201"/>
                <a:gd name="T28" fmla="*/ 2147483647 w 241"/>
                <a:gd name="T29" fmla="*/ 2147483647 h 201"/>
                <a:gd name="T30" fmla="*/ 2147483647 w 241"/>
                <a:gd name="T31" fmla="*/ 2147483647 h 201"/>
                <a:gd name="T32" fmla="*/ 2147483647 w 241"/>
                <a:gd name="T33" fmla="*/ 2147483647 h 201"/>
                <a:gd name="T34" fmla="*/ 2147483647 w 241"/>
                <a:gd name="T35" fmla="*/ 2147483647 h 201"/>
                <a:gd name="T36" fmla="*/ 2147483647 w 241"/>
                <a:gd name="T37" fmla="*/ 2147483647 h 201"/>
                <a:gd name="T38" fmla="*/ 2147483647 w 241"/>
                <a:gd name="T39" fmla="*/ 2147483647 h 201"/>
                <a:gd name="T40" fmla="*/ 2147483647 w 241"/>
                <a:gd name="T41" fmla="*/ 2147483647 h 201"/>
                <a:gd name="T42" fmla="*/ 2147483647 w 241"/>
                <a:gd name="T43" fmla="*/ 2147483647 h 201"/>
                <a:gd name="T44" fmla="*/ 2147483647 w 241"/>
                <a:gd name="T45" fmla="*/ 2147483647 h 201"/>
                <a:gd name="T46" fmla="*/ 2147483647 w 241"/>
                <a:gd name="T47" fmla="*/ 2147483647 h 201"/>
                <a:gd name="T48" fmla="*/ 2147483647 w 241"/>
                <a:gd name="T49" fmla="*/ 2147483647 h 201"/>
                <a:gd name="T50" fmla="*/ 2147483647 w 241"/>
                <a:gd name="T51" fmla="*/ 0 h 201"/>
                <a:gd name="T52" fmla="*/ 2147483647 w 241"/>
                <a:gd name="T53" fmla="*/ 0 h 201"/>
                <a:gd name="T54" fmla="*/ 2147483647 w 241"/>
                <a:gd name="T55" fmla="*/ 0 h 20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1"/>
                <a:gd name="T85" fmla="*/ 0 h 201"/>
                <a:gd name="T86" fmla="*/ 241 w 241"/>
                <a:gd name="T87" fmla="*/ 201 h 201"/>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1" h="201">
                  <a:moveTo>
                    <a:pt x="169" y="0"/>
                  </a:moveTo>
                  <a:lnTo>
                    <a:pt x="129" y="3"/>
                  </a:lnTo>
                  <a:lnTo>
                    <a:pt x="105" y="21"/>
                  </a:lnTo>
                  <a:lnTo>
                    <a:pt x="99" y="13"/>
                  </a:lnTo>
                  <a:lnTo>
                    <a:pt x="88" y="17"/>
                  </a:lnTo>
                  <a:lnTo>
                    <a:pt x="80" y="40"/>
                  </a:lnTo>
                  <a:lnTo>
                    <a:pt x="93" y="51"/>
                  </a:lnTo>
                  <a:lnTo>
                    <a:pt x="64" y="75"/>
                  </a:lnTo>
                  <a:lnTo>
                    <a:pt x="32" y="81"/>
                  </a:lnTo>
                  <a:lnTo>
                    <a:pt x="0" y="97"/>
                  </a:lnTo>
                  <a:lnTo>
                    <a:pt x="8" y="134"/>
                  </a:lnTo>
                  <a:lnTo>
                    <a:pt x="21" y="163"/>
                  </a:lnTo>
                  <a:lnTo>
                    <a:pt x="49" y="188"/>
                  </a:lnTo>
                  <a:lnTo>
                    <a:pt x="72" y="184"/>
                  </a:lnTo>
                  <a:lnTo>
                    <a:pt x="86" y="201"/>
                  </a:lnTo>
                  <a:lnTo>
                    <a:pt x="105" y="198"/>
                  </a:lnTo>
                  <a:lnTo>
                    <a:pt x="136" y="139"/>
                  </a:lnTo>
                  <a:lnTo>
                    <a:pt x="179" y="187"/>
                  </a:lnTo>
                  <a:lnTo>
                    <a:pt x="195" y="171"/>
                  </a:lnTo>
                  <a:lnTo>
                    <a:pt x="241" y="126"/>
                  </a:lnTo>
                  <a:lnTo>
                    <a:pt x="208" y="80"/>
                  </a:lnTo>
                  <a:lnTo>
                    <a:pt x="185" y="69"/>
                  </a:lnTo>
                  <a:lnTo>
                    <a:pt x="200" y="32"/>
                  </a:lnTo>
                  <a:lnTo>
                    <a:pt x="181" y="14"/>
                  </a:lnTo>
                  <a:lnTo>
                    <a:pt x="187" y="3"/>
                  </a:lnTo>
                  <a:lnTo>
                    <a:pt x="169" y="0"/>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22" name="Freeform 255"/>
            <p:cNvSpPr>
              <a:spLocks/>
            </p:cNvSpPr>
            <p:nvPr/>
          </p:nvSpPr>
          <p:spPr bwMode="auto">
            <a:xfrm>
              <a:off x="5872712" y="5052625"/>
              <a:ext cx="113550" cy="123390"/>
            </a:xfrm>
            <a:custGeom>
              <a:avLst/>
              <a:gdLst>
                <a:gd name="T0" fmla="*/ 2147483647 w 253"/>
                <a:gd name="T1" fmla="*/ 2147483647 h 275"/>
                <a:gd name="T2" fmla="*/ 2147483647 w 253"/>
                <a:gd name="T3" fmla="*/ 0 h 275"/>
                <a:gd name="T4" fmla="*/ 2147483647 w 253"/>
                <a:gd name="T5" fmla="*/ 2147483647 h 275"/>
                <a:gd name="T6" fmla="*/ 2147483647 w 253"/>
                <a:gd name="T7" fmla="*/ 0 h 275"/>
                <a:gd name="T8" fmla="*/ 2147483647 w 253"/>
                <a:gd name="T9" fmla="*/ 2147483647 h 275"/>
                <a:gd name="T10" fmla="*/ 2147483647 w 253"/>
                <a:gd name="T11" fmla="*/ 2147483647 h 275"/>
                <a:gd name="T12" fmla="*/ 2147483647 w 253"/>
                <a:gd name="T13" fmla="*/ 2147483647 h 275"/>
                <a:gd name="T14" fmla="*/ 2147483647 w 253"/>
                <a:gd name="T15" fmla="*/ 2147483647 h 275"/>
                <a:gd name="T16" fmla="*/ 2147483647 w 253"/>
                <a:gd name="T17" fmla="*/ 2147483647 h 275"/>
                <a:gd name="T18" fmla="*/ 2147483647 w 253"/>
                <a:gd name="T19" fmla="*/ 2147483647 h 275"/>
                <a:gd name="T20" fmla="*/ 2147483647 w 253"/>
                <a:gd name="T21" fmla="*/ 2147483647 h 275"/>
                <a:gd name="T22" fmla="*/ 2147483647 w 253"/>
                <a:gd name="T23" fmla="*/ 2147483647 h 275"/>
                <a:gd name="T24" fmla="*/ 2147483647 w 253"/>
                <a:gd name="T25" fmla="*/ 2147483647 h 275"/>
                <a:gd name="T26" fmla="*/ 2147483647 w 253"/>
                <a:gd name="T27" fmla="*/ 2147483647 h 275"/>
                <a:gd name="T28" fmla="*/ 2147483647 w 253"/>
                <a:gd name="T29" fmla="*/ 2147483647 h 275"/>
                <a:gd name="T30" fmla="*/ 2147483647 w 253"/>
                <a:gd name="T31" fmla="*/ 2147483647 h 275"/>
                <a:gd name="T32" fmla="*/ 2147483647 w 253"/>
                <a:gd name="T33" fmla="*/ 2147483647 h 275"/>
                <a:gd name="T34" fmla="*/ 2147483647 w 253"/>
                <a:gd name="T35" fmla="*/ 2147483647 h 275"/>
                <a:gd name="T36" fmla="*/ 0 w 253"/>
                <a:gd name="T37" fmla="*/ 2147483647 h 275"/>
                <a:gd name="T38" fmla="*/ 2147483647 w 253"/>
                <a:gd name="T39" fmla="*/ 2147483647 h 275"/>
                <a:gd name="T40" fmla="*/ 2147483647 w 253"/>
                <a:gd name="T41" fmla="*/ 2147483647 h 275"/>
                <a:gd name="T42" fmla="*/ 2147483647 w 253"/>
                <a:gd name="T43" fmla="*/ 2147483647 h 275"/>
                <a:gd name="T44" fmla="*/ 2147483647 w 253"/>
                <a:gd name="T45" fmla="*/ 2147483647 h 275"/>
                <a:gd name="T46" fmla="*/ 2147483647 w 253"/>
                <a:gd name="T47" fmla="*/ 2147483647 h 27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53"/>
                <a:gd name="T73" fmla="*/ 0 h 275"/>
                <a:gd name="T74" fmla="*/ 253 w 253"/>
                <a:gd name="T75" fmla="*/ 275 h 27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53" h="275">
                  <a:moveTo>
                    <a:pt x="155" y="18"/>
                  </a:moveTo>
                  <a:lnTo>
                    <a:pt x="179" y="0"/>
                  </a:lnTo>
                  <a:lnTo>
                    <a:pt x="203" y="3"/>
                  </a:lnTo>
                  <a:lnTo>
                    <a:pt x="221" y="0"/>
                  </a:lnTo>
                  <a:lnTo>
                    <a:pt x="229" y="35"/>
                  </a:lnTo>
                  <a:lnTo>
                    <a:pt x="218" y="54"/>
                  </a:lnTo>
                  <a:lnTo>
                    <a:pt x="248" y="48"/>
                  </a:lnTo>
                  <a:lnTo>
                    <a:pt x="253" y="56"/>
                  </a:lnTo>
                  <a:lnTo>
                    <a:pt x="179" y="152"/>
                  </a:lnTo>
                  <a:lnTo>
                    <a:pt x="146" y="171"/>
                  </a:lnTo>
                  <a:lnTo>
                    <a:pt x="147" y="219"/>
                  </a:lnTo>
                  <a:lnTo>
                    <a:pt x="85" y="275"/>
                  </a:lnTo>
                  <a:lnTo>
                    <a:pt x="74" y="267"/>
                  </a:lnTo>
                  <a:lnTo>
                    <a:pt x="101" y="218"/>
                  </a:lnTo>
                  <a:lnTo>
                    <a:pt x="61" y="192"/>
                  </a:lnTo>
                  <a:lnTo>
                    <a:pt x="55" y="166"/>
                  </a:lnTo>
                  <a:lnTo>
                    <a:pt x="13" y="154"/>
                  </a:lnTo>
                  <a:lnTo>
                    <a:pt x="23" y="120"/>
                  </a:lnTo>
                  <a:lnTo>
                    <a:pt x="0" y="93"/>
                  </a:lnTo>
                  <a:lnTo>
                    <a:pt x="99" y="43"/>
                  </a:lnTo>
                  <a:lnTo>
                    <a:pt x="120" y="14"/>
                  </a:lnTo>
                  <a:lnTo>
                    <a:pt x="155" y="18"/>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23" name="Freeform 256"/>
            <p:cNvSpPr>
              <a:spLocks/>
            </p:cNvSpPr>
            <p:nvPr/>
          </p:nvSpPr>
          <p:spPr bwMode="auto">
            <a:xfrm>
              <a:off x="5727746" y="4738541"/>
              <a:ext cx="109061" cy="113968"/>
            </a:xfrm>
            <a:custGeom>
              <a:avLst/>
              <a:gdLst>
                <a:gd name="T0" fmla="*/ 2147483647 w 243"/>
                <a:gd name="T1" fmla="*/ 2147483647 h 254"/>
                <a:gd name="T2" fmla="*/ 2147483647 w 243"/>
                <a:gd name="T3" fmla="*/ 2147483647 h 254"/>
                <a:gd name="T4" fmla="*/ 2147483647 w 243"/>
                <a:gd name="T5" fmla="*/ 2147483647 h 254"/>
                <a:gd name="T6" fmla="*/ 2147483647 w 243"/>
                <a:gd name="T7" fmla="*/ 2147483647 h 254"/>
                <a:gd name="T8" fmla="*/ 2147483647 w 243"/>
                <a:gd name="T9" fmla="*/ 2147483647 h 254"/>
                <a:gd name="T10" fmla="*/ 0 w 243"/>
                <a:gd name="T11" fmla="*/ 2147483647 h 254"/>
                <a:gd name="T12" fmla="*/ 2147483647 w 243"/>
                <a:gd name="T13" fmla="*/ 2147483647 h 254"/>
                <a:gd name="T14" fmla="*/ 2147483647 w 243"/>
                <a:gd name="T15" fmla="*/ 2147483647 h 254"/>
                <a:gd name="T16" fmla="*/ 2147483647 w 243"/>
                <a:gd name="T17" fmla="*/ 2147483647 h 254"/>
                <a:gd name="T18" fmla="*/ 2147483647 w 243"/>
                <a:gd name="T19" fmla="*/ 2147483647 h 254"/>
                <a:gd name="T20" fmla="*/ 2147483647 w 243"/>
                <a:gd name="T21" fmla="*/ 2147483647 h 254"/>
                <a:gd name="T22" fmla="*/ 2147483647 w 243"/>
                <a:gd name="T23" fmla="*/ 2147483647 h 254"/>
                <a:gd name="T24" fmla="*/ 2147483647 w 243"/>
                <a:gd name="T25" fmla="*/ 0 h 254"/>
                <a:gd name="T26" fmla="*/ 2147483647 w 243"/>
                <a:gd name="T27" fmla="*/ 2147483647 h 254"/>
                <a:gd name="T28" fmla="*/ 2147483647 w 243"/>
                <a:gd name="T29" fmla="*/ 2147483647 h 254"/>
                <a:gd name="T30" fmla="*/ 2147483647 w 243"/>
                <a:gd name="T31" fmla="*/ 2147483647 h 254"/>
                <a:gd name="T32" fmla="*/ 2147483647 w 243"/>
                <a:gd name="T33" fmla="*/ 2147483647 h 254"/>
                <a:gd name="T34" fmla="*/ 2147483647 w 243"/>
                <a:gd name="T35" fmla="*/ 2147483647 h 254"/>
                <a:gd name="T36" fmla="*/ 2147483647 w 243"/>
                <a:gd name="T37" fmla="*/ 2147483647 h 254"/>
                <a:gd name="T38" fmla="*/ 2147483647 w 243"/>
                <a:gd name="T39" fmla="*/ 2147483647 h 254"/>
                <a:gd name="T40" fmla="*/ 2147483647 w 243"/>
                <a:gd name="T41" fmla="*/ 2147483647 h 254"/>
                <a:gd name="T42" fmla="*/ 2147483647 w 243"/>
                <a:gd name="T43" fmla="*/ 2147483647 h 254"/>
                <a:gd name="T44" fmla="*/ 2147483647 w 243"/>
                <a:gd name="T45" fmla="*/ 2147483647 h 254"/>
                <a:gd name="T46" fmla="*/ 2147483647 w 243"/>
                <a:gd name="T47" fmla="*/ 2147483647 h 254"/>
                <a:gd name="T48" fmla="*/ 2147483647 w 243"/>
                <a:gd name="T49" fmla="*/ 2147483647 h 254"/>
                <a:gd name="T50" fmla="*/ 2147483647 w 243"/>
                <a:gd name="T51" fmla="*/ 2147483647 h 254"/>
                <a:gd name="T52" fmla="*/ 2147483647 w 243"/>
                <a:gd name="T53" fmla="*/ 2147483647 h 254"/>
                <a:gd name="T54" fmla="*/ 2147483647 w 243"/>
                <a:gd name="T55" fmla="*/ 2147483647 h 25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3"/>
                <a:gd name="T85" fmla="*/ 0 h 254"/>
                <a:gd name="T86" fmla="*/ 243 w 243"/>
                <a:gd name="T87" fmla="*/ 254 h 25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3" h="254">
                  <a:moveTo>
                    <a:pt x="166" y="251"/>
                  </a:moveTo>
                  <a:lnTo>
                    <a:pt x="106" y="254"/>
                  </a:lnTo>
                  <a:lnTo>
                    <a:pt x="99" y="240"/>
                  </a:lnTo>
                  <a:lnTo>
                    <a:pt x="74" y="244"/>
                  </a:lnTo>
                  <a:lnTo>
                    <a:pt x="26" y="212"/>
                  </a:lnTo>
                  <a:lnTo>
                    <a:pt x="0" y="212"/>
                  </a:lnTo>
                  <a:lnTo>
                    <a:pt x="2" y="156"/>
                  </a:lnTo>
                  <a:lnTo>
                    <a:pt x="32" y="118"/>
                  </a:lnTo>
                  <a:lnTo>
                    <a:pt x="30" y="59"/>
                  </a:lnTo>
                  <a:lnTo>
                    <a:pt x="74" y="62"/>
                  </a:lnTo>
                  <a:lnTo>
                    <a:pt x="112" y="44"/>
                  </a:lnTo>
                  <a:lnTo>
                    <a:pt x="110" y="22"/>
                  </a:lnTo>
                  <a:lnTo>
                    <a:pt x="134" y="0"/>
                  </a:lnTo>
                  <a:lnTo>
                    <a:pt x="147" y="4"/>
                  </a:lnTo>
                  <a:lnTo>
                    <a:pt x="130" y="54"/>
                  </a:lnTo>
                  <a:lnTo>
                    <a:pt x="146" y="62"/>
                  </a:lnTo>
                  <a:lnTo>
                    <a:pt x="144" y="102"/>
                  </a:lnTo>
                  <a:lnTo>
                    <a:pt x="166" y="99"/>
                  </a:lnTo>
                  <a:lnTo>
                    <a:pt x="243" y="147"/>
                  </a:lnTo>
                  <a:lnTo>
                    <a:pt x="221" y="168"/>
                  </a:lnTo>
                  <a:lnTo>
                    <a:pt x="192" y="155"/>
                  </a:lnTo>
                  <a:lnTo>
                    <a:pt x="184" y="180"/>
                  </a:lnTo>
                  <a:lnTo>
                    <a:pt x="192" y="204"/>
                  </a:lnTo>
                  <a:lnTo>
                    <a:pt x="178" y="227"/>
                  </a:lnTo>
                  <a:lnTo>
                    <a:pt x="182" y="243"/>
                  </a:lnTo>
                  <a:lnTo>
                    <a:pt x="166" y="251"/>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24" name="Freeform 257"/>
            <p:cNvSpPr>
              <a:spLocks/>
            </p:cNvSpPr>
            <p:nvPr/>
          </p:nvSpPr>
          <p:spPr bwMode="auto">
            <a:xfrm>
              <a:off x="5864185" y="5353248"/>
              <a:ext cx="141375" cy="118455"/>
            </a:xfrm>
            <a:custGeom>
              <a:avLst/>
              <a:gdLst>
                <a:gd name="T0" fmla="*/ 2147483647 w 315"/>
                <a:gd name="T1" fmla="*/ 2147483647 h 264"/>
                <a:gd name="T2" fmla="*/ 2147483647 w 315"/>
                <a:gd name="T3" fmla="*/ 2147483647 h 264"/>
                <a:gd name="T4" fmla="*/ 2147483647 w 315"/>
                <a:gd name="T5" fmla="*/ 0 h 264"/>
                <a:gd name="T6" fmla="*/ 2147483647 w 315"/>
                <a:gd name="T7" fmla="*/ 2147483647 h 264"/>
                <a:gd name="T8" fmla="*/ 2147483647 w 315"/>
                <a:gd name="T9" fmla="*/ 2147483647 h 264"/>
                <a:gd name="T10" fmla="*/ 2147483647 w 315"/>
                <a:gd name="T11" fmla="*/ 2147483647 h 264"/>
                <a:gd name="T12" fmla="*/ 2147483647 w 315"/>
                <a:gd name="T13" fmla="*/ 2147483647 h 264"/>
                <a:gd name="T14" fmla="*/ 2147483647 w 315"/>
                <a:gd name="T15" fmla="*/ 2147483647 h 264"/>
                <a:gd name="T16" fmla="*/ 2147483647 w 315"/>
                <a:gd name="T17" fmla="*/ 2147483647 h 264"/>
                <a:gd name="T18" fmla="*/ 2147483647 w 315"/>
                <a:gd name="T19" fmla="*/ 2147483647 h 264"/>
                <a:gd name="T20" fmla="*/ 2147483647 w 315"/>
                <a:gd name="T21" fmla="*/ 2147483647 h 264"/>
                <a:gd name="T22" fmla="*/ 2147483647 w 315"/>
                <a:gd name="T23" fmla="*/ 2147483647 h 264"/>
                <a:gd name="T24" fmla="*/ 2147483647 w 315"/>
                <a:gd name="T25" fmla="*/ 2147483647 h 264"/>
                <a:gd name="T26" fmla="*/ 2147483647 w 315"/>
                <a:gd name="T27" fmla="*/ 2147483647 h 264"/>
                <a:gd name="T28" fmla="*/ 2147483647 w 315"/>
                <a:gd name="T29" fmla="*/ 2147483647 h 264"/>
                <a:gd name="T30" fmla="*/ 2147483647 w 315"/>
                <a:gd name="T31" fmla="*/ 2147483647 h 264"/>
                <a:gd name="T32" fmla="*/ 2147483647 w 315"/>
                <a:gd name="T33" fmla="*/ 2147483647 h 264"/>
                <a:gd name="T34" fmla="*/ 2147483647 w 315"/>
                <a:gd name="T35" fmla="*/ 2147483647 h 264"/>
                <a:gd name="T36" fmla="*/ 0 w 315"/>
                <a:gd name="T37" fmla="*/ 2147483647 h 264"/>
                <a:gd name="T38" fmla="*/ 2147483647 w 315"/>
                <a:gd name="T39" fmla="*/ 2147483647 h 264"/>
                <a:gd name="T40" fmla="*/ 2147483647 w 315"/>
                <a:gd name="T41" fmla="*/ 2147483647 h 264"/>
                <a:gd name="T42" fmla="*/ 2147483647 w 315"/>
                <a:gd name="T43" fmla="*/ 2147483647 h 264"/>
                <a:gd name="T44" fmla="*/ 2147483647 w 315"/>
                <a:gd name="T45" fmla="*/ 2147483647 h 264"/>
                <a:gd name="T46" fmla="*/ 2147483647 w 315"/>
                <a:gd name="T47" fmla="*/ 2147483647 h 264"/>
                <a:gd name="T48" fmla="*/ 2147483647 w 315"/>
                <a:gd name="T49" fmla="*/ 2147483647 h 264"/>
                <a:gd name="T50" fmla="*/ 2147483647 w 315"/>
                <a:gd name="T51" fmla="*/ 2147483647 h 264"/>
                <a:gd name="T52" fmla="*/ 2147483647 w 315"/>
                <a:gd name="T53" fmla="*/ 2147483647 h 264"/>
                <a:gd name="T54" fmla="*/ 2147483647 w 315"/>
                <a:gd name="T55" fmla="*/ 2147483647 h 264"/>
                <a:gd name="T56" fmla="*/ 2147483647 w 315"/>
                <a:gd name="T57" fmla="*/ 2147483647 h 264"/>
                <a:gd name="T58" fmla="*/ 2147483647 w 315"/>
                <a:gd name="T59" fmla="*/ 2147483647 h 264"/>
                <a:gd name="T60" fmla="*/ 2147483647 w 315"/>
                <a:gd name="T61" fmla="*/ 2147483647 h 264"/>
                <a:gd name="T62" fmla="*/ 2147483647 w 315"/>
                <a:gd name="T63" fmla="*/ 2147483647 h 264"/>
                <a:gd name="T64" fmla="*/ 2147483647 w 315"/>
                <a:gd name="T65" fmla="*/ 2147483647 h 264"/>
                <a:gd name="T66" fmla="*/ 2147483647 w 315"/>
                <a:gd name="T67" fmla="*/ 2147483647 h 26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5"/>
                <a:gd name="T103" fmla="*/ 0 h 264"/>
                <a:gd name="T104" fmla="*/ 315 w 315"/>
                <a:gd name="T105" fmla="*/ 264 h 26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5" h="264">
                  <a:moveTo>
                    <a:pt x="152" y="3"/>
                  </a:moveTo>
                  <a:lnTo>
                    <a:pt x="187" y="18"/>
                  </a:lnTo>
                  <a:lnTo>
                    <a:pt x="222" y="0"/>
                  </a:lnTo>
                  <a:lnTo>
                    <a:pt x="266" y="67"/>
                  </a:lnTo>
                  <a:lnTo>
                    <a:pt x="301" y="72"/>
                  </a:lnTo>
                  <a:lnTo>
                    <a:pt x="315" y="112"/>
                  </a:lnTo>
                  <a:lnTo>
                    <a:pt x="293" y="122"/>
                  </a:lnTo>
                  <a:lnTo>
                    <a:pt x="246" y="160"/>
                  </a:lnTo>
                  <a:lnTo>
                    <a:pt x="234" y="187"/>
                  </a:lnTo>
                  <a:lnTo>
                    <a:pt x="205" y="184"/>
                  </a:lnTo>
                  <a:lnTo>
                    <a:pt x="182" y="170"/>
                  </a:lnTo>
                  <a:lnTo>
                    <a:pt x="154" y="200"/>
                  </a:lnTo>
                  <a:lnTo>
                    <a:pt x="134" y="181"/>
                  </a:lnTo>
                  <a:lnTo>
                    <a:pt x="106" y="205"/>
                  </a:lnTo>
                  <a:lnTo>
                    <a:pt x="82" y="242"/>
                  </a:lnTo>
                  <a:lnTo>
                    <a:pt x="91" y="259"/>
                  </a:lnTo>
                  <a:lnTo>
                    <a:pt x="54" y="264"/>
                  </a:lnTo>
                  <a:lnTo>
                    <a:pt x="40" y="230"/>
                  </a:lnTo>
                  <a:lnTo>
                    <a:pt x="0" y="218"/>
                  </a:lnTo>
                  <a:lnTo>
                    <a:pt x="8" y="183"/>
                  </a:lnTo>
                  <a:lnTo>
                    <a:pt x="35" y="189"/>
                  </a:lnTo>
                  <a:lnTo>
                    <a:pt x="43" y="178"/>
                  </a:lnTo>
                  <a:lnTo>
                    <a:pt x="32" y="168"/>
                  </a:lnTo>
                  <a:lnTo>
                    <a:pt x="42" y="139"/>
                  </a:lnTo>
                  <a:lnTo>
                    <a:pt x="58" y="141"/>
                  </a:lnTo>
                  <a:lnTo>
                    <a:pt x="70" y="125"/>
                  </a:lnTo>
                  <a:lnTo>
                    <a:pt x="75" y="112"/>
                  </a:lnTo>
                  <a:lnTo>
                    <a:pt x="133" y="79"/>
                  </a:lnTo>
                  <a:lnTo>
                    <a:pt x="176" y="74"/>
                  </a:lnTo>
                  <a:lnTo>
                    <a:pt x="168" y="40"/>
                  </a:lnTo>
                  <a:lnTo>
                    <a:pt x="142" y="34"/>
                  </a:lnTo>
                  <a:lnTo>
                    <a:pt x="152" y="3"/>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25" name="Freeform 258"/>
            <p:cNvSpPr>
              <a:spLocks/>
            </p:cNvSpPr>
            <p:nvPr/>
          </p:nvSpPr>
          <p:spPr bwMode="auto">
            <a:xfrm>
              <a:off x="5871367" y="5407989"/>
              <a:ext cx="130604" cy="125633"/>
            </a:xfrm>
            <a:custGeom>
              <a:avLst/>
              <a:gdLst>
                <a:gd name="T0" fmla="*/ 2147483647 w 291"/>
                <a:gd name="T1" fmla="*/ 2147483647 h 280"/>
                <a:gd name="T2" fmla="*/ 2147483647 w 291"/>
                <a:gd name="T3" fmla="*/ 2147483647 h 280"/>
                <a:gd name="T4" fmla="*/ 2147483647 w 291"/>
                <a:gd name="T5" fmla="*/ 2147483647 h 280"/>
                <a:gd name="T6" fmla="*/ 2147483647 w 291"/>
                <a:gd name="T7" fmla="*/ 2147483647 h 280"/>
                <a:gd name="T8" fmla="*/ 2147483647 w 291"/>
                <a:gd name="T9" fmla="*/ 0 h 280"/>
                <a:gd name="T10" fmla="*/ 2147483647 w 291"/>
                <a:gd name="T11" fmla="*/ 2147483647 h 280"/>
                <a:gd name="T12" fmla="*/ 2147483647 w 291"/>
                <a:gd name="T13" fmla="*/ 2147483647 h 280"/>
                <a:gd name="T14" fmla="*/ 2147483647 w 291"/>
                <a:gd name="T15" fmla="*/ 2147483647 h 280"/>
                <a:gd name="T16" fmla="*/ 2147483647 w 291"/>
                <a:gd name="T17" fmla="*/ 2147483647 h 280"/>
                <a:gd name="T18" fmla="*/ 2147483647 w 291"/>
                <a:gd name="T19" fmla="*/ 2147483647 h 280"/>
                <a:gd name="T20" fmla="*/ 2147483647 w 291"/>
                <a:gd name="T21" fmla="*/ 2147483647 h 280"/>
                <a:gd name="T22" fmla="*/ 2147483647 w 291"/>
                <a:gd name="T23" fmla="*/ 2147483647 h 280"/>
                <a:gd name="T24" fmla="*/ 2147483647 w 291"/>
                <a:gd name="T25" fmla="*/ 2147483647 h 280"/>
                <a:gd name="T26" fmla="*/ 2147483647 w 291"/>
                <a:gd name="T27" fmla="*/ 2147483647 h 280"/>
                <a:gd name="T28" fmla="*/ 2147483647 w 291"/>
                <a:gd name="T29" fmla="*/ 2147483647 h 280"/>
                <a:gd name="T30" fmla="*/ 2147483647 w 291"/>
                <a:gd name="T31" fmla="*/ 2147483647 h 280"/>
                <a:gd name="T32" fmla="*/ 0 w 291"/>
                <a:gd name="T33" fmla="*/ 2147483647 h 280"/>
                <a:gd name="T34" fmla="*/ 2147483647 w 291"/>
                <a:gd name="T35" fmla="*/ 2147483647 h 280"/>
                <a:gd name="T36" fmla="*/ 2147483647 w 291"/>
                <a:gd name="T37" fmla="*/ 2147483647 h 280"/>
                <a:gd name="T38" fmla="*/ 2147483647 w 291"/>
                <a:gd name="T39" fmla="*/ 2147483647 h 280"/>
                <a:gd name="T40" fmla="*/ 2147483647 w 291"/>
                <a:gd name="T41" fmla="*/ 2147483647 h 280"/>
                <a:gd name="T42" fmla="*/ 2147483647 w 291"/>
                <a:gd name="T43" fmla="*/ 2147483647 h 280"/>
                <a:gd name="T44" fmla="*/ 2147483647 w 291"/>
                <a:gd name="T45" fmla="*/ 2147483647 h 280"/>
                <a:gd name="T46" fmla="*/ 2147483647 w 291"/>
                <a:gd name="T47" fmla="*/ 2147483647 h 280"/>
                <a:gd name="T48" fmla="*/ 2147483647 w 291"/>
                <a:gd name="T49" fmla="*/ 2147483647 h 280"/>
                <a:gd name="T50" fmla="*/ 2147483647 w 291"/>
                <a:gd name="T51" fmla="*/ 2147483647 h 280"/>
                <a:gd name="T52" fmla="*/ 2147483647 w 291"/>
                <a:gd name="T53" fmla="*/ 2147483647 h 280"/>
                <a:gd name="T54" fmla="*/ 2147483647 w 291"/>
                <a:gd name="T55" fmla="*/ 2147483647 h 280"/>
                <a:gd name="T56" fmla="*/ 2147483647 w 291"/>
                <a:gd name="T57" fmla="*/ 2147483647 h 280"/>
                <a:gd name="T58" fmla="*/ 2147483647 w 291"/>
                <a:gd name="T59" fmla="*/ 2147483647 h 280"/>
                <a:gd name="T60" fmla="*/ 2147483647 w 291"/>
                <a:gd name="T61" fmla="*/ 2147483647 h 280"/>
                <a:gd name="T62" fmla="*/ 2147483647 w 291"/>
                <a:gd name="T63" fmla="*/ 2147483647 h 280"/>
                <a:gd name="T64" fmla="*/ 2147483647 w 291"/>
                <a:gd name="T65" fmla="*/ 2147483647 h 280"/>
                <a:gd name="T66" fmla="*/ 2147483647 w 291"/>
                <a:gd name="T67" fmla="*/ 2147483647 h 280"/>
                <a:gd name="T68" fmla="*/ 2147483647 w 291"/>
                <a:gd name="T69" fmla="*/ 2147483647 h 280"/>
                <a:gd name="T70" fmla="*/ 2147483647 w 291"/>
                <a:gd name="T71" fmla="*/ 2147483647 h 280"/>
                <a:gd name="T72" fmla="*/ 2147483647 w 291"/>
                <a:gd name="T73" fmla="*/ 2147483647 h 280"/>
                <a:gd name="T74" fmla="*/ 2147483647 w 291"/>
                <a:gd name="T75" fmla="*/ 2147483647 h 2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91"/>
                <a:gd name="T115" fmla="*/ 0 h 280"/>
                <a:gd name="T116" fmla="*/ 291 w 291"/>
                <a:gd name="T117" fmla="*/ 280 h 2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91" h="280">
                  <a:moveTo>
                    <a:pt x="272" y="80"/>
                  </a:moveTo>
                  <a:lnTo>
                    <a:pt x="275" y="61"/>
                  </a:lnTo>
                  <a:lnTo>
                    <a:pt x="262" y="40"/>
                  </a:lnTo>
                  <a:lnTo>
                    <a:pt x="283" y="13"/>
                  </a:lnTo>
                  <a:lnTo>
                    <a:pt x="277" y="0"/>
                  </a:lnTo>
                  <a:lnTo>
                    <a:pt x="230" y="38"/>
                  </a:lnTo>
                  <a:lnTo>
                    <a:pt x="218" y="65"/>
                  </a:lnTo>
                  <a:lnTo>
                    <a:pt x="189" y="62"/>
                  </a:lnTo>
                  <a:lnTo>
                    <a:pt x="166" y="48"/>
                  </a:lnTo>
                  <a:lnTo>
                    <a:pt x="138" y="78"/>
                  </a:lnTo>
                  <a:lnTo>
                    <a:pt x="118" y="59"/>
                  </a:lnTo>
                  <a:lnTo>
                    <a:pt x="90" y="83"/>
                  </a:lnTo>
                  <a:lnTo>
                    <a:pt x="66" y="120"/>
                  </a:lnTo>
                  <a:lnTo>
                    <a:pt x="75" y="137"/>
                  </a:lnTo>
                  <a:lnTo>
                    <a:pt x="38" y="142"/>
                  </a:lnTo>
                  <a:lnTo>
                    <a:pt x="19" y="145"/>
                  </a:lnTo>
                  <a:lnTo>
                    <a:pt x="0" y="168"/>
                  </a:lnTo>
                  <a:lnTo>
                    <a:pt x="10" y="184"/>
                  </a:lnTo>
                  <a:lnTo>
                    <a:pt x="6" y="209"/>
                  </a:lnTo>
                  <a:lnTo>
                    <a:pt x="22" y="219"/>
                  </a:lnTo>
                  <a:lnTo>
                    <a:pt x="14" y="243"/>
                  </a:lnTo>
                  <a:lnTo>
                    <a:pt x="34" y="243"/>
                  </a:lnTo>
                  <a:lnTo>
                    <a:pt x="56" y="268"/>
                  </a:lnTo>
                  <a:lnTo>
                    <a:pt x="91" y="265"/>
                  </a:lnTo>
                  <a:lnTo>
                    <a:pt x="109" y="280"/>
                  </a:lnTo>
                  <a:lnTo>
                    <a:pt x="150" y="244"/>
                  </a:lnTo>
                  <a:lnTo>
                    <a:pt x="179" y="262"/>
                  </a:lnTo>
                  <a:lnTo>
                    <a:pt x="192" y="243"/>
                  </a:lnTo>
                  <a:lnTo>
                    <a:pt x="227" y="243"/>
                  </a:lnTo>
                  <a:lnTo>
                    <a:pt x="242" y="238"/>
                  </a:lnTo>
                  <a:lnTo>
                    <a:pt x="242" y="222"/>
                  </a:lnTo>
                  <a:lnTo>
                    <a:pt x="267" y="209"/>
                  </a:lnTo>
                  <a:lnTo>
                    <a:pt x="291" y="211"/>
                  </a:lnTo>
                  <a:lnTo>
                    <a:pt x="250" y="174"/>
                  </a:lnTo>
                  <a:lnTo>
                    <a:pt x="234" y="132"/>
                  </a:lnTo>
                  <a:lnTo>
                    <a:pt x="272" y="80"/>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26" name="Freeform 259"/>
            <p:cNvSpPr>
              <a:spLocks/>
            </p:cNvSpPr>
            <p:nvPr/>
          </p:nvSpPr>
          <p:spPr bwMode="auto">
            <a:xfrm>
              <a:off x="5357478" y="5491894"/>
              <a:ext cx="131053" cy="93327"/>
            </a:xfrm>
            <a:custGeom>
              <a:avLst/>
              <a:gdLst>
                <a:gd name="T0" fmla="*/ 2147483647 w 292"/>
                <a:gd name="T1" fmla="*/ 2147483647 h 208"/>
                <a:gd name="T2" fmla="*/ 2147483647 w 292"/>
                <a:gd name="T3" fmla="*/ 2147483647 h 208"/>
                <a:gd name="T4" fmla="*/ 2147483647 w 292"/>
                <a:gd name="T5" fmla="*/ 2147483647 h 208"/>
                <a:gd name="T6" fmla="*/ 2147483647 w 292"/>
                <a:gd name="T7" fmla="*/ 0 h 208"/>
                <a:gd name="T8" fmla="*/ 2147483647 w 292"/>
                <a:gd name="T9" fmla="*/ 2147483647 h 208"/>
                <a:gd name="T10" fmla="*/ 2147483647 w 292"/>
                <a:gd name="T11" fmla="*/ 2147483647 h 208"/>
                <a:gd name="T12" fmla="*/ 2147483647 w 292"/>
                <a:gd name="T13" fmla="*/ 2147483647 h 208"/>
                <a:gd name="T14" fmla="*/ 2147483647 w 292"/>
                <a:gd name="T15" fmla="*/ 2147483647 h 208"/>
                <a:gd name="T16" fmla="*/ 2147483647 w 292"/>
                <a:gd name="T17" fmla="*/ 2147483647 h 208"/>
                <a:gd name="T18" fmla="*/ 2147483647 w 292"/>
                <a:gd name="T19" fmla="*/ 2147483647 h 208"/>
                <a:gd name="T20" fmla="*/ 2147483647 w 292"/>
                <a:gd name="T21" fmla="*/ 2147483647 h 208"/>
                <a:gd name="T22" fmla="*/ 2147483647 w 292"/>
                <a:gd name="T23" fmla="*/ 2147483647 h 208"/>
                <a:gd name="T24" fmla="*/ 2147483647 w 292"/>
                <a:gd name="T25" fmla="*/ 2147483647 h 208"/>
                <a:gd name="T26" fmla="*/ 2147483647 w 292"/>
                <a:gd name="T27" fmla="*/ 2147483647 h 208"/>
                <a:gd name="T28" fmla="*/ 2147483647 w 292"/>
                <a:gd name="T29" fmla="*/ 2147483647 h 208"/>
                <a:gd name="T30" fmla="*/ 2147483647 w 292"/>
                <a:gd name="T31" fmla="*/ 2147483647 h 208"/>
                <a:gd name="T32" fmla="*/ 2147483647 w 292"/>
                <a:gd name="T33" fmla="*/ 2147483647 h 208"/>
                <a:gd name="T34" fmla="*/ 2147483647 w 292"/>
                <a:gd name="T35" fmla="*/ 2147483647 h 208"/>
                <a:gd name="T36" fmla="*/ 2147483647 w 292"/>
                <a:gd name="T37" fmla="*/ 2147483647 h 208"/>
                <a:gd name="T38" fmla="*/ 0 w 292"/>
                <a:gd name="T39" fmla="*/ 2147483647 h 208"/>
                <a:gd name="T40" fmla="*/ 2147483647 w 292"/>
                <a:gd name="T41" fmla="*/ 2147483647 h 208"/>
                <a:gd name="T42" fmla="*/ 2147483647 w 292"/>
                <a:gd name="T43" fmla="*/ 2147483647 h 208"/>
                <a:gd name="T44" fmla="*/ 2147483647 w 292"/>
                <a:gd name="T45" fmla="*/ 2147483647 h 208"/>
                <a:gd name="T46" fmla="*/ 2147483647 w 292"/>
                <a:gd name="T47" fmla="*/ 2147483647 h 20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92"/>
                <a:gd name="T73" fmla="*/ 0 h 208"/>
                <a:gd name="T74" fmla="*/ 292 w 292"/>
                <a:gd name="T75" fmla="*/ 208 h 20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92" h="208">
                  <a:moveTo>
                    <a:pt x="46" y="24"/>
                  </a:moveTo>
                  <a:lnTo>
                    <a:pt x="67" y="45"/>
                  </a:lnTo>
                  <a:lnTo>
                    <a:pt x="68" y="21"/>
                  </a:lnTo>
                  <a:lnTo>
                    <a:pt x="177" y="0"/>
                  </a:lnTo>
                  <a:lnTo>
                    <a:pt x="188" y="9"/>
                  </a:lnTo>
                  <a:lnTo>
                    <a:pt x="201" y="1"/>
                  </a:lnTo>
                  <a:lnTo>
                    <a:pt x="222" y="9"/>
                  </a:lnTo>
                  <a:lnTo>
                    <a:pt x="207" y="35"/>
                  </a:lnTo>
                  <a:lnTo>
                    <a:pt x="231" y="46"/>
                  </a:lnTo>
                  <a:lnTo>
                    <a:pt x="238" y="77"/>
                  </a:lnTo>
                  <a:lnTo>
                    <a:pt x="292" y="134"/>
                  </a:lnTo>
                  <a:lnTo>
                    <a:pt x="263" y="150"/>
                  </a:lnTo>
                  <a:lnTo>
                    <a:pt x="249" y="192"/>
                  </a:lnTo>
                  <a:lnTo>
                    <a:pt x="206" y="177"/>
                  </a:lnTo>
                  <a:lnTo>
                    <a:pt x="180" y="208"/>
                  </a:lnTo>
                  <a:lnTo>
                    <a:pt x="86" y="185"/>
                  </a:lnTo>
                  <a:lnTo>
                    <a:pt x="76" y="155"/>
                  </a:lnTo>
                  <a:lnTo>
                    <a:pt x="43" y="121"/>
                  </a:lnTo>
                  <a:lnTo>
                    <a:pt x="33" y="128"/>
                  </a:lnTo>
                  <a:lnTo>
                    <a:pt x="0" y="126"/>
                  </a:lnTo>
                  <a:lnTo>
                    <a:pt x="16" y="33"/>
                  </a:lnTo>
                  <a:lnTo>
                    <a:pt x="46" y="24"/>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27" name="Freeform 260"/>
            <p:cNvSpPr>
              <a:spLocks/>
            </p:cNvSpPr>
            <p:nvPr/>
          </p:nvSpPr>
          <p:spPr bwMode="auto">
            <a:xfrm>
              <a:off x="5545978" y="5385106"/>
              <a:ext cx="144517" cy="155696"/>
            </a:xfrm>
            <a:custGeom>
              <a:avLst/>
              <a:gdLst>
                <a:gd name="T0" fmla="*/ 2147483647 w 322"/>
                <a:gd name="T1" fmla="*/ 2147483647 h 347"/>
                <a:gd name="T2" fmla="*/ 2147483647 w 322"/>
                <a:gd name="T3" fmla="*/ 2147483647 h 347"/>
                <a:gd name="T4" fmla="*/ 0 w 322"/>
                <a:gd name="T5" fmla="*/ 2147483647 h 347"/>
                <a:gd name="T6" fmla="*/ 2147483647 w 322"/>
                <a:gd name="T7" fmla="*/ 2147483647 h 347"/>
                <a:gd name="T8" fmla="*/ 0 w 322"/>
                <a:gd name="T9" fmla="*/ 2147483647 h 347"/>
                <a:gd name="T10" fmla="*/ 2147483647 w 322"/>
                <a:gd name="T11" fmla="*/ 2147483647 h 347"/>
                <a:gd name="T12" fmla="*/ 2147483647 w 322"/>
                <a:gd name="T13" fmla="*/ 2147483647 h 347"/>
                <a:gd name="T14" fmla="*/ 2147483647 w 322"/>
                <a:gd name="T15" fmla="*/ 2147483647 h 347"/>
                <a:gd name="T16" fmla="*/ 2147483647 w 322"/>
                <a:gd name="T17" fmla="*/ 2147483647 h 347"/>
                <a:gd name="T18" fmla="*/ 2147483647 w 322"/>
                <a:gd name="T19" fmla="*/ 0 h 347"/>
                <a:gd name="T20" fmla="*/ 2147483647 w 322"/>
                <a:gd name="T21" fmla="*/ 2147483647 h 347"/>
                <a:gd name="T22" fmla="*/ 2147483647 w 322"/>
                <a:gd name="T23" fmla="*/ 2147483647 h 347"/>
                <a:gd name="T24" fmla="*/ 2147483647 w 322"/>
                <a:gd name="T25" fmla="*/ 2147483647 h 347"/>
                <a:gd name="T26" fmla="*/ 2147483647 w 322"/>
                <a:gd name="T27" fmla="*/ 2147483647 h 347"/>
                <a:gd name="T28" fmla="*/ 2147483647 w 322"/>
                <a:gd name="T29" fmla="*/ 2147483647 h 347"/>
                <a:gd name="T30" fmla="*/ 2147483647 w 322"/>
                <a:gd name="T31" fmla="*/ 2147483647 h 347"/>
                <a:gd name="T32" fmla="*/ 2147483647 w 322"/>
                <a:gd name="T33" fmla="*/ 2147483647 h 347"/>
                <a:gd name="T34" fmla="*/ 2147483647 w 322"/>
                <a:gd name="T35" fmla="*/ 2147483647 h 347"/>
                <a:gd name="T36" fmla="*/ 2147483647 w 322"/>
                <a:gd name="T37" fmla="*/ 2147483647 h 347"/>
                <a:gd name="T38" fmla="*/ 2147483647 w 322"/>
                <a:gd name="T39" fmla="*/ 2147483647 h 347"/>
                <a:gd name="T40" fmla="*/ 2147483647 w 322"/>
                <a:gd name="T41" fmla="*/ 2147483647 h 347"/>
                <a:gd name="T42" fmla="*/ 2147483647 w 322"/>
                <a:gd name="T43" fmla="*/ 2147483647 h 347"/>
                <a:gd name="T44" fmla="*/ 2147483647 w 322"/>
                <a:gd name="T45" fmla="*/ 2147483647 h 347"/>
                <a:gd name="T46" fmla="*/ 2147483647 w 322"/>
                <a:gd name="T47" fmla="*/ 2147483647 h 347"/>
                <a:gd name="T48" fmla="*/ 2147483647 w 322"/>
                <a:gd name="T49" fmla="*/ 2147483647 h 347"/>
                <a:gd name="T50" fmla="*/ 2147483647 w 322"/>
                <a:gd name="T51" fmla="*/ 2147483647 h 347"/>
                <a:gd name="T52" fmla="*/ 2147483647 w 322"/>
                <a:gd name="T53" fmla="*/ 2147483647 h 347"/>
                <a:gd name="T54" fmla="*/ 2147483647 w 322"/>
                <a:gd name="T55" fmla="*/ 2147483647 h 347"/>
                <a:gd name="T56" fmla="*/ 2147483647 w 322"/>
                <a:gd name="T57" fmla="*/ 2147483647 h 347"/>
                <a:gd name="T58" fmla="*/ 2147483647 w 322"/>
                <a:gd name="T59" fmla="*/ 2147483647 h 347"/>
                <a:gd name="T60" fmla="*/ 2147483647 w 322"/>
                <a:gd name="T61" fmla="*/ 2147483647 h 34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22"/>
                <a:gd name="T94" fmla="*/ 0 h 347"/>
                <a:gd name="T95" fmla="*/ 322 w 322"/>
                <a:gd name="T96" fmla="*/ 347 h 34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22" h="347">
                  <a:moveTo>
                    <a:pt x="13" y="219"/>
                  </a:moveTo>
                  <a:lnTo>
                    <a:pt x="23" y="187"/>
                  </a:lnTo>
                  <a:lnTo>
                    <a:pt x="0" y="167"/>
                  </a:lnTo>
                  <a:lnTo>
                    <a:pt x="15" y="163"/>
                  </a:lnTo>
                  <a:lnTo>
                    <a:pt x="0" y="127"/>
                  </a:lnTo>
                  <a:lnTo>
                    <a:pt x="72" y="94"/>
                  </a:lnTo>
                  <a:lnTo>
                    <a:pt x="69" y="81"/>
                  </a:lnTo>
                  <a:lnTo>
                    <a:pt x="127" y="81"/>
                  </a:lnTo>
                  <a:lnTo>
                    <a:pt x="155" y="24"/>
                  </a:lnTo>
                  <a:lnTo>
                    <a:pt x="179" y="0"/>
                  </a:lnTo>
                  <a:lnTo>
                    <a:pt x="186" y="22"/>
                  </a:lnTo>
                  <a:lnTo>
                    <a:pt x="200" y="20"/>
                  </a:lnTo>
                  <a:lnTo>
                    <a:pt x="224" y="83"/>
                  </a:lnTo>
                  <a:lnTo>
                    <a:pt x="253" y="119"/>
                  </a:lnTo>
                  <a:lnTo>
                    <a:pt x="259" y="190"/>
                  </a:lnTo>
                  <a:lnTo>
                    <a:pt x="303" y="209"/>
                  </a:lnTo>
                  <a:lnTo>
                    <a:pt x="285" y="236"/>
                  </a:lnTo>
                  <a:lnTo>
                    <a:pt x="322" y="252"/>
                  </a:lnTo>
                  <a:lnTo>
                    <a:pt x="298" y="279"/>
                  </a:lnTo>
                  <a:lnTo>
                    <a:pt x="272" y="310"/>
                  </a:lnTo>
                  <a:lnTo>
                    <a:pt x="243" y="307"/>
                  </a:lnTo>
                  <a:lnTo>
                    <a:pt x="243" y="340"/>
                  </a:lnTo>
                  <a:lnTo>
                    <a:pt x="219" y="347"/>
                  </a:lnTo>
                  <a:lnTo>
                    <a:pt x="215" y="331"/>
                  </a:lnTo>
                  <a:lnTo>
                    <a:pt x="168" y="331"/>
                  </a:lnTo>
                  <a:lnTo>
                    <a:pt x="146" y="305"/>
                  </a:lnTo>
                  <a:lnTo>
                    <a:pt x="127" y="247"/>
                  </a:lnTo>
                  <a:lnTo>
                    <a:pt x="63" y="206"/>
                  </a:lnTo>
                  <a:lnTo>
                    <a:pt x="13" y="219"/>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28" name="Freeform 261"/>
            <p:cNvSpPr>
              <a:spLocks/>
            </p:cNvSpPr>
            <p:nvPr/>
          </p:nvSpPr>
          <p:spPr bwMode="auto">
            <a:xfrm>
              <a:off x="5447689" y="5455102"/>
              <a:ext cx="108613" cy="74034"/>
            </a:xfrm>
            <a:custGeom>
              <a:avLst/>
              <a:gdLst>
                <a:gd name="T0" fmla="*/ 2147483647 w 242"/>
                <a:gd name="T1" fmla="*/ 2147483647 h 165"/>
                <a:gd name="T2" fmla="*/ 2147483647 w 242"/>
                <a:gd name="T3" fmla="*/ 2147483647 h 165"/>
                <a:gd name="T4" fmla="*/ 2147483647 w 242"/>
                <a:gd name="T5" fmla="*/ 2147483647 h 165"/>
                <a:gd name="T6" fmla="*/ 2147483647 w 242"/>
                <a:gd name="T7" fmla="*/ 2147483647 h 165"/>
                <a:gd name="T8" fmla="*/ 2147483647 w 242"/>
                <a:gd name="T9" fmla="*/ 2147483647 h 165"/>
                <a:gd name="T10" fmla="*/ 2147483647 w 242"/>
                <a:gd name="T11" fmla="*/ 2147483647 h 165"/>
                <a:gd name="T12" fmla="*/ 0 w 242"/>
                <a:gd name="T13" fmla="*/ 2147483647 h 165"/>
                <a:gd name="T14" fmla="*/ 2147483647 w 242"/>
                <a:gd name="T15" fmla="*/ 2147483647 h 165"/>
                <a:gd name="T16" fmla="*/ 2147483647 w 242"/>
                <a:gd name="T17" fmla="*/ 2147483647 h 165"/>
                <a:gd name="T18" fmla="*/ 2147483647 w 242"/>
                <a:gd name="T19" fmla="*/ 2147483647 h 165"/>
                <a:gd name="T20" fmla="*/ 2147483647 w 242"/>
                <a:gd name="T21" fmla="*/ 2147483647 h 165"/>
                <a:gd name="T22" fmla="*/ 2147483647 w 242"/>
                <a:gd name="T23" fmla="*/ 0 h 165"/>
                <a:gd name="T24" fmla="*/ 2147483647 w 242"/>
                <a:gd name="T25" fmla="*/ 0 h 165"/>
                <a:gd name="T26" fmla="*/ 2147483647 w 242"/>
                <a:gd name="T27" fmla="*/ 2147483647 h 165"/>
                <a:gd name="T28" fmla="*/ 2147483647 w 242"/>
                <a:gd name="T29" fmla="*/ 2147483647 h 165"/>
                <a:gd name="T30" fmla="*/ 2147483647 w 242"/>
                <a:gd name="T31" fmla="*/ 2147483647 h 165"/>
                <a:gd name="T32" fmla="*/ 2147483647 w 242"/>
                <a:gd name="T33" fmla="*/ 2147483647 h 165"/>
                <a:gd name="T34" fmla="*/ 2147483647 w 242"/>
                <a:gd name="T35" fmla="*/ 2147483647 h 165"/>
                <a:gd name="T36" fmla="*/ 2147483647 w 242"/>
                <a:gd name="T37" fmla="*/ 2147483647 h 165"/>
                <a:gd name="T38" fmla="*/ 2147483647 w 242"/>
                <a:gd name="T39" fmla="*/ 2147483647 h 165"/>
                <a:gd name="T40" fmla="*/ 2147483647 w 242"/>
                <a:gd name="T41" fmla="*/ 2147483647 h 165"/>
                <a:gd name="T42" fmla="*/ 2147483647 w 242"/>
                <a:gd name="T43" fmla="*/ 2147483647 h 165"/>
                <a:gd name="T44" fmla="*/ 2147483647 w 242"/>
                <a:gd name="T45" fmla="*/ 2147483647 h 165"/>
                <a:gd name="T46" fmla="*/ 2147483647 w 242"/>
                <a:gd name="T47" fmla="*/ 2147483647 h 165"/>
                <a:gd name="T48" fmla="*/ 2147483647 w 242"/>
                <a:gd name="T49" fmla="*/ 2147483647 h 16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2"/>
                <a:gd name="T76" fmla="*/ 0 h 165"/>
                <a:gd name="T77" fmla="*/ 242 w 242"/>
                <a:gd name="T78" fmla="*/ 165 h 16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2" h="165">
                  <a:moveTo>
                    <a:pt x="96" y="165"/>
                  </a:moveTo>
                  <a:lnTo>
                    <a:pt x="83" y="152"/>
                  </a:lnTo>
                  <a:lnTo>
                    <a:pt x="37" y="159"/>
                  </a:lnTo>
                  <a:lnTo>
                    <a:pt x="30" y="128"/>
                  </a:lnTo>
                  <a:lnTo>
                    <a:pt x="6" y="117"/>
                  </a:lnTo>
                  <a:lnTo>
                    <a:pt x="21" y="91"/>
                  </a:lnTo>
                  <a:lnTo>
                    <a:pt x="0" y="83"/>
                  </a:lnTo>
                  <a:lnTo>
                    <a:pt x="13" y="61"/>
                  </a:lnTo>
                  <a:lnTo>
                    <a:pt x="27" y="66"/>
                  </a:lnTo>
                  <a:lnTo>
                    <a:pt x="43" y="24"/>
                  </a:lnTo>
                  <a:lnTo>
                    <a:pt x="29" y="13"/>
                  </a:lnTo>
                  <a:lnTo>
                    <a:pt x="35" y="0"/>
                  </a:lnTo>
                  <a:lnTo>
                    <a:pt x="69" y="0"/>
                  </a:lnTo>
                  <a:lnTo>
                    <a:pt x="122" y="42"/>
                  </a:lnTo>
                  <a:lnTo>
                    <a:pt x="219" y="11"/>
                  </a:lnTo>
                  <a:lnTo>
                    <a:pt x="242" y="31"/>
                  </a:lnTo>
                  <a:lnTo>
                    <a:pt x="232" y="63"/>
                  </a:lnTo>
                  <a:lnTo>
                    <a:pt x="187" y="75"/>
                  </a:lnTo>
                  <a:lnTo>
                    <a:pt x="192" y="93"/>
                  </a:lnTo>
                  <a:lnTo>
                    <a:pt x="162" y="128"/>
                  </a:lnTo>
                  <a:lnTo>
                    <a:pt x="120" y="138"/>
                  </a:lnTo>
                  <a:lnTo>
                    <a:pt x="122" y="154"/>
                  </a:lnTo>
                  <a:lnTo>
                    <a:pt x="96" y="165"/>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29" name="Freeform 262"/>
            <p:cNvSpPr>
              <a:spLocks/>
            </p:cNvSpPr>
            <p:nvPr/>
          </p:nvSpPr>
          <p:spPr bwMode="auto">
            <a:xfrm>
              <a:off x="5471925" y="5372543"/>
              <a:ext cx="106368" cy="101405"/>
            </a:xfrm>
            <a:custGeom>
              <a:avLst/>
              <a:gdLst>
                <a:gd name="T0" fmla="*/ 2147483647 w 237"/>
                <a:gd name="T1" fmla="*/ 0 h 226"/>
                <a:gd name="T2" fmla="*/ 2147483647 w 237"/>
                <a:gd name="T3" fmla="*/ 2147483647 h 226"/>
                <a:gd name="T4" fmla="*/ 2147483647 w 237"/>
                <a:gd name="T5" fmla="*/ 2147483647 h 226"/>
                <a:gd name="T6" fmla="*/ 2147483647 w 237"/>
                <a:gd name="T7" fmla="*/ 2147483647 h 226"/>
                <a:gd name="T8" fmla="*/ 2147483647 w 237"/>
                <a:gd name="T9" fmla="*/ 2147483647 h 226"/>
                <a:gd name="T10" fmla="*/ 2147483647 w 237"/>
                <a:gd name="T11" fmla="*/ 2147483647 h 226"/>
                <a:gd name="T12" fmla="*/ 2147483647 w 237"/>
                <a:gd name="T13" fmla="*/ 2147483647 h 226"/>
                <a:gd name="T14" fmla="*/ 2147483647 w 237"/>
                <a:gd name="T15" fmla="*/ 2147483647 h 226"/>
                <a:gd name="T16" fmla="*/ 2147483647 w 237"/>
                <a:gd name="T17" fmla="*/ 2147483647 h 226"/>
                <a:gd name="T18" fmla="*/ 2147483647 w 237"/>
                <a:gd name="T19" fmla="*/ 2147483647 h 226"/>
                <a:gd name="T20" fmla="*/ 2147483647 w 237"/>
                <a:gd name="T21" fmla="*/ 2147483647 h 226"/>
                <a:gd name="T22" fmla="*/ 2147483647 w 237"/>
                <a:gd name="T23" fmla="*/ 2147483647 h 226"/>
                <a:gd name="T24" fmla="*/ 0 w 237"/>
                <a:gd name="T25" fmla="*/ 2147483647 h 226"/>
                <a:gd name="T26" fmla="*/ 2147483647 w 237"/>
                <a:gd name="T27" fmla="*/ 2147483647 h 226"/>
                <a:gd name="T28" fmla="*/ 2147483647 w 237"/>
                <a:gd name="T29" fmla="*/ 2147483647 h 226"/>
                <a:gd name="T30" fmla="*/ 2147483647 w 237"/>
                <a:gd name="T31" fmla="*/ 2147483647 h 226"/>
                <a:gd name="T32" fmla="*/ 2147483647 w 237"/>
                <a:gd name="T33" fmla="*/ 0 h 226"/>
                <a:gd name="T34" fmla="*/ 2147483647 w 237"/>
                <a:gd name="T35" fmla="*/ 0 h 226"/>
                <a:gd name="T36" fmla="*/ 2147483647 w 237"/>
                <a:gd name="T37" fmla="*/ 0 h 2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7"/>
                <a:gd name="T58" fmla="*/ 0 h 226"/>
                <a:gd name="T59" fmla="*/ 237 w 237"/>
                <a:gd name="T60" fmla="*/ 226 h 2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7" h="226">
                  <a:moveTo>
                    <a:pt x="124" y="0"/>
                  </a:moveTo>
                  <a:lnTo>
                    <a:pt x="152" y="29"/>
                  </a:lnTo>
                  <a:lnTo>
                    <a:pt x="210" y="18"/>
                  </a:lnTo>
                  <a:lnTo>
                    <a:pt x="229" y="72"/>
                  </a:lnTo>
                  <a:lnTo>
                    <a:pt x="226" y="93"/>
                  </a:lnTo>
                  <a:lnTo>
                    <a:pt x="234" y="109"/>
                  </a:lnTo>
                  <a:lnTo>
                    <a:pt x="237" y="122"/>
                  </a:lnTo>
                  <a:lnTo>
                    <a:pt x="165" y="155"/>
                  </a:lnTo>
                  <a:lnTo>
                    <a:pt x="180" y="191"/>
                  </a:lnTo>
                  <a:lnTo>
                    <a:pt x="165" y="195"/>
                  </a:lnTo>
                  <a:lnTo>
                    <a:pt x="68" y="226"/>
                  </a:lnTo>
                  <a:lnTo>
                    <a:pt x="15" y="184"/>
                  </a:lnTo>
                  <a:lnTo>
                    <a:pt x="0" y="140"/>
                  </a:lnTo>
                  <a:lnTo>
                    <a:pt x="21" y="125"/>
                  </a:lnTo>
                  <a:lnTo>
                    <a:pt x="88" y="44"/>
                  </a:lnTo>
                  <a:lnTo>
                    <a:pt x="85" y="5"/>
                  </a:lnTo>
                  <a:lnTo>
                    <a:pt x="124" y="0"/>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30" name="Freeform 263"/>
            <p:cNvSpPr>
              <a:spLocks/>
            </p:cNvSpPr>
            <p:nvPr/>
          </p:nvSpPr>
          <p:spPr bwMode="auto">
            <a:xfrm>
              <a:off x="5419862" y="5512534"/>
              <a:ext cx="142722" cy="148517"/>
            </a:xfrm>
            <a:custGeom>
              <a:avLst/>
              <a:gdLst>
                <a:gd name="T0" fmla="*/ 2147483647 w 318"/>
                <a:gd name="T1" fmla="*/ 2147483647 h 331"/>
                <a:gd name="T2" fmla="*/ 2147483647 w 318"/>
                <a:gd name="T3" fmla="*/ 2147483647 h 331"/>
                <a:gd name="T4" fmla="*/ 2147483647 w 318"/>
                <a:gd name="T5" fmla="*/ 2147483647 h 331"/>
                <a:gd name="T6" fmla="*/ 2147483647 w 318"/>
                <a:gd name="T7" fmla="*/ 2147483647 h 331"/>
                <a:gd name="T8" fmla="*/ 2147483647 w 318"/>
                <a:gd name="T9" fmla="*/ 2147483647 h 331"/>
                <a:gd name="T10" fmla="*/ 2147483647 w 318"/>
                <a:gd name="T11" fmla="*/ 2147483647 h 331"/>
                <a:gd name="T12" fmla="*/ 2147483647 w 318"/>
                <a:gd name="T13" fmla="*/ 2147483647 h 331"/>
                <a:gd name="T14" fmla="*/ 2147483647 w 318"/>
                <a:gd name="T15" fmla="*/ 2147483647 h 331"/>
                <a:gd name="T16" fmla="*/ 2147483647 w 318"/>
                <a:gd name="T17" fmla="*/ 2147483647 h 331"/>
                <a:gd name="T18" fmla="*/ 2147483647 w 318"/>
                <a:gd name="T19" fmla="*/ 2147483647 h 331"/>
                <a:gd name="T20" fmla="*/ 2147483647 w 318"/>
                <a:gd name="T21" fmla="*/ 2147483647 h 331"/>
                <a:gd name="T22" fmla="*/ 2147483647 w 318"/>
                <a:gd name="T23" fmla="*/ 2147483647 h 331"/>
                <a:gd name="T24" fmla="*/ 2147483647 w 318"/>
                <a:gd name="T25" fmla="*/ 2147483647 h 331"/>
                <a:gd name="T26" fmla="*/ 2147483647 w 318"/>
                <a:gd name="T27" fmla="*/ 2147483647 h 331"/>
                <a:gd name="T28" fmla="*/ 2147483647 w 318"/>
                <a:gd name="T29" fmla="*/ 2147483647 h 331"/>
                <a:gd name="T30" fmla="*/ 2147483647 w 318"/>
                <a:gd name="T31" fmla="*/ 2147483647 h 331"/>
                <a:gd name="T32" fmla="*/ 2147483647 w 318"/>
                <a:gd name="T33" fmla="*/ 2147483647 h 331"/>
                <a:gd name="T34" fmla="*/ 2147483647 w 318"/>
                <a:gd name="T35" fmla="*/ 2147483647 h 331"/>
                <a:gd name="T36" fmla="*/ 0 w 318"/>
                <a:gd name="T37" fmla="*/ 2147483647 h 331"/>
                <a:gd name="T38" fmla="*/ 2147483647 w 318"/>
                <a:gd name="T39" fmla="*/ 2147483647 h 331"/>
                <a:gd name="T40" fmla="*/ 2147483647 w 318"/>
                <a:gd name="T41" fmla="*/ 2147483647 h 331"/>
                <a:gd name="T42" fmla="*/ 2147483647 w 318"/>
                <a:gd name="T43" fmla="*/ 2147483647 h 331"/>
                <a:gd name="T44" fmla="*/ 0 w 318"/>
                <a:gd name="T45" fmla="*/ 2147483647 h 331"/>
                <a:gd name="T46" fmla="*/ 2147483647 w 318"/>
                <a:gd name="T47" fmla="*/ 2147483647 h 331"/>
                <a:gd name="T48" fmla="*/ 2147483647 w 318"/>
                <a:gd name="T49" fmla="*/ 2147483647 h 331"/>
                <a:gd name="T50" fmla="*/ 2147483647 w 318"/>
                <a:gd name="T51" fmla="*/ 2147483647 h 331"/>
                <a:gd name="T52" fmla="*/ 2147483647 w 318"/>
                <a:gd name="T53" fmla="*/ 2147483647 h 331"/>
                <a:gd name="T54" fmla="*/ 2147483647 w 318"/>
                <a:gd name="T55" fmla="*/ 2147483647 h 331"/>
                <a:gd name="T56" fmla="*/ 2147483647 w 318"/>
                <a:gd name="T57" fmla="*/ 2147483647 h 331"/>
                <a:gd name="T58" fmla="*/ 2147483647 w 318"/>
                <a:gd name="T59" fmla="*/ 2147483647 h 331"/>
                <a:gd name="T60" fmla="*/ 2147483647 w 318"/>
                <a:gd name="T61" fmla="*/ 2147483647 h 331"/>
                <a:gd name="T62" fmla="*/ 2147483647 w 318"/>
                <a:gd name="T63" fmla="*/ 2147483647 h 331"/>
                <a:gd name="T64" fmla="*/ 2147483647 w 318"/>
                <a:gd name="T65" fmla="*/ 2147483647 h 331"/>
                <a:gd name="T66" fmla="*/ 2147483647 w 318"/>
                <a:gd name="T67" fmla="*/ 0 h 331"/>
                <a:gd name="T68" fmla="*/ 2147483647 w 318"/>
                <a:gd name="T69" fmla="*/ 2147483647 h 331"/>
                <a:gd name="T70" fmla="*/ 2147483647 w 318"/>
                <a:gd name="T71" fmla="*/ 2147483647 h 331"/>
                <a:gd name="T72" fmla="*/ 2147483647 w 318"/>
                <a:gd name="T73" fmla="*/ 2147483647 h 331"/>
                <a:gd name="T74" fmla="*/ 2147483647 w 318"/>
                <a:gd name="T75" fmla="*/ 2147483647 h 331"/>
                <a:gd name="T76" fmla="*/ 2147483647 w 318"/>
                <a:gd name="T77" fmla="*/ 2147483647 h 33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18"/>
                <a:gd name="T118" fmla="*/ 0 h 331"/>
                <a:gd name="T119" fmla="*/ 318 w 318"/>
                <a:gd name="T120" fmla="*/ 331 h 33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18" h="331">
                  <a:moveTo>
                    <a:pt x="318" y="136"/>
                  </a:moveTo>
                  <a:lnTo>
                    <a:pt x="283" y="133"/>
                  </a:lnTo>
                  <a:lnTo>
                    <a:pt x="251" y="178"/>
                  </a:lnTo>
                  <a:lnTo>
                    <a:pt x="212" y="175"/>
                  </a:lnTo>
                  <a:lnTo>
                    <a:pt x="206" y="194"/>
                  </a:lnTo>
                  <a:lnTo>
                    <a:pt x="182" y="162"/>
                  </a:lnTo>
                  <a:lnTo>
                    <a:pt x="168" y="173"/>
                  </a:lnTo>
                  <a:lnTo>
                    <a:pt x="190" y="189"/>
                  </a:lnTo>
                  <a:lnTo>
                    <a:pt x="155" y="202"/>
                  </a:lnTo>
                  <a:lnTo>
                    <a:pt x="169" y="215"/>
                  </a:lnTo>
                  <a:lnTo>
                    <a:pt x="161" y="226"/>
                  </a:lnTo>
                  <a:lnTo>
                    <a:pt x="136" y="207"/>
                  </a:lnTo>
                  <a:lnTo>
                    <a:pt x="107" y="224"/>
                  </a:lnTo>
                  <a:lnTo>
                    <a:pt x="112" y="250"/>
                  </a:lnTo>
                  <a:lnTo>
                    <a:pt x="75" y="270"/>
                  </a:lnTo>
                  <a:lnTo>
                    <a:pt x="81" y="298"/>
                  </a:lnTo>
                  <a:lnTo>
                    <a:pt x="41" y="286"/>
                  </a:lnTo>
                  <a:lnTo>
                    <a:pt x="41" y="331"/>
                  </a:lnTo>
                  <a:lnTo>
                    <a:pt x="0" y="330"/>
                  </a:lnTo>
                  <a:lnTo>
                    <a:pt x="1" y="280"/>
                  </a:lnTo>
                  <a:lnTo>
                    <a:pt x="20" y="285"/>
                  </a:lnTo>
                  <a:lnTo>
                    <a:pt x="36" y="255"/>
                  </a:lnTo>
                  <a:lnTo>
                    <a:pt x="0" y="210"/>
                  </a:lnTo>
                  <a:lnTo>
                    <a:pt x="41" y="162"/>
                  </a:lnTo>
                  <a:lnTo>
                    <a:pt x="67" y="131"/>
                  </a:lnTo>
                  <a:lnTo>
                    <a:pt x="110" y="146"/>
                  </a:lnTo>
                  <a:lnTo>
                    <a:pt x="124" y="104"/>
                  </a:lnTo>
                  <a:lnTo>
                    <a:pt x="153" y="88"/>
                  </a:lnTo>
                  <a:lnTo>
                    <a:pt x="99" y="31"/>
                  </a:lnTo>
                  <a:lnTo>
                    <a:pt x="145" y="24"/>
                  </a:lnTo>
                  <a:lnTo>
                    <a:pt x="158" y="37"/>
                  </a:lnTo>
                  <a:lnTo>
                    <a:pt x="184" y="26"/>
                  </a:lnTo>
                  <a:lnTo>
                    <a:pt x="182" y="10"/>
                  </a:lnTo>
                  <a:lnTo>
                    <a:pt x="224" y="0"/>
                  </a:lnTo>
                  <a:lnTo>
                    <a:pt x="259" y="82"/>
                  </a:lnTo>
                  <a:lnTo>
                    <a:pt x="318" y="123"/>
                  </a:lnTo>
                  <a:lnTo>
                    <a:pt x="318" y="136"/>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31" name="Freeform 264"/>
            <p:cNvSpPr>
              <a:spLocks/>
            </p:cNvSpPr>
            <p:nvPr/>
          </p:nvSpPr>
          <p:spPr bwMode="auto">
            <a:xfrm>
              <a:off x="5520396" y="5477536"/>
              <a:ext cx="123872" cy="99162"/>
            </a:xfrm>
            <a:custGeom>
              <a:avLst/>
              <a:gdLst>
                <a:gd name="T0" fmla="*/ 2147483647 w 276"/>
                <a:gd name="T1" fmla="*/ 2147483647 h 221"/>
                <a:gd name="T2" fmla="*/ 2147483647 w 276"/>
                <a:gd name="T3" fmla="*/ 2147483647 h 221"/>
                <a:gd name="T4" fmla="*/ 2147483647 w 276"/>
                <a:gd name="T5" fmla="*/ 2147483647 h 221"/>
                <a:gd name="T6" fmla="*/ 2147483647 w 276"/>
                <a:gd name="T7" fmla="*/ 2147483647 h 221"/>
                <a:gd name="T8" fmla="*/ 2147483647 w 276"/>
                <a:gd name="T9" fmla="*/ 2147483647 h 221"/>
                <a:gd name="T10" fmla="*/ 2147483647 w 276"/>
                <a:gd name="T11" fmla="*/ 2147483647 h 221"/>
                <a:gd name="T12" fmla="*/ 2147483647 w 276"/>
                <a:gd name="T13" fmla="*/ 2147483647 h 221"/>
                <a:gd name="T14" fmla="*/ 2147483647 w 276"/>
                <a:gd name="T15" fmla="*/ 2147483647 h 221"/>
                <a:gd name="T16" fmla="*/ 2147483647 w 276"/>
                <a:gd name="T17" fmla="*/ 2147483647 h 221"/>
                <a:gd name="T18" fmla="*/ 2147483647 w 276"/>
                <a:gd name="T19" fmla="*/ 2147483647 h 221"/>
                <a:gd name="T20" fmla="*/ 2147483647 w 276"/>
                <a:gd name="T21" fmla="*/ 2147483647 h 221"/>
                <a:gd name="T22" fmla="*/ 2147483647 w 276"/>
                <a:gd name="T23" fmla="*/ 2147483647 h 221"/>
                <a:gd name="T24" fmla="*/ 2147483647 w 276"/>
                <a:gd name="T25" fmla="*/ 2147483647 h 221"/>
                <a:gd name="T26" fmla="*/ 0 w 276"/>
                <a:gd name="T27" fmla="*/ 2147483647 h 221"/>
                <a:gd name="T28" fmla="*/ 2147483647 w 276"/>
                <a:gd name="T29" fmla="*/ 2147483647 h 221"/>
                <a:gd name="T30" fmla="*/ 2147483647 w 276"/>
                <a:gd name="T31" fmla="*/ 2147483647 h 221"/>
                <a:gd name="T32" fmla="*/ 2147483647 w 276"/>
                <a:gd name="T33" fmla="*/ 2147483647 h 221"/>
                <a:gd name="T34" fmla="*/ 2147483647 w 276"/>
                <a:gd name="T35" fmla="*/ 0 h 221"/>
                <a:gd name="T36" fmla="*/ 2147483647 w 276"/>
                <a:gd name="T37" fmla="*/ 2147483647 h 221"/>
                <a:gd name="T38" fmla="*/ 2147483647 w 276"/>
                <a:gd name="T39" fmla="*/ 2147483647 h 221"/>
                <a:gd name="T40" fmla="*/ 2147483647 w 276"/>
                <a:gd name="T41" fmla="*/ 2147483647 h 221"/>
                <a:gd name="T42" fmla="*/ 2147483647 w 276"/>
                <a:gd name="T43" fmla="*/ 2147483647 h 22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76"/>
                <a:gd name="T67" fmla="*/ 0 h 221"/>
                <a:gd name="T68" fmla="*/ 276 w 276"/>
                <a:gd name="T69" fmla="*/ 221 h 22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76" h="221">
                  <a:moveTo>
                    <a:pt x="203" y="99"/>
                  </a:moveTo>
                  <a:lnTo>
                    <a:pt x="225" y="125"/>
                  </a:lnTo>
                  <a:lnTo>
                    <a:pt x="272" y="125"/>
                  </a:lnTo>
                  <a:lnTo>
                    <a:pt x="276" y="141"/>
                  </a:lnTo>
                  <a:lnTo>
                    <a:pt x="248" y="158"/>
                  </a:lnTo>
                  <a:lnTo>
                    <a:pt x="214" y="150"/>
                  </a:lnTo>
                  <a:lnTo>
                    <a:pt x="220" y="200"/>
                  </a:lnTo>
                  <a:lnTo>
                    <a:pt x="204" y="214"/>
                  </a:lnTo>
                  <a:lnTo>
                    <a:pt x="136" y="206"/>
                  </a:lnTo>
                  <a:lnTo>
                    <a:pt x="132" y="221"/>
                  </a:lnTo>
                  <a:lnTo>
                    <a:pt x="94" y="214"/>
                  </a:lnTo>
                  <a:lnTo>
                    <a:pt x="94" y="201"/>
                  </a:lnTo>
                  <a:lnTo>
                    <a:pt x="35" y="160"/>
                  </a:lnTo>
                  <a:lnTo>
                    <a:pt x="0" y="78"/>
                  </a:lnTo>
                  <a:lnTo>
                    <a:pt x="30" y="43"/>
                  </a:lnTo>
                  <a:lnTo>
                    <a:pt x="25" y="25"/>
                  </a:lnTo>
                  <a:lnTo>
                    <a:pt x="70" y="13"/>
                  </a:lnTo>
                  <a:lnTo>
                    <a:pt x="120" y="0"/>
                  </a:lnTo>
                  <a:lnTo>
                    <a:pt x="184" y="41"/>
                  </a:lnTo>
                  <a:lnTo>
                    <a:pt x="203" y="99"/>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32" name="Freeform 265"/>
            <p:cNvSpPr>
              <a:spLocks/>
            </p:cNvSpPr>
            <p:nvPr/>
          </p:nvSpPr>
          <p:spPr bwMode="auto">
            <a:xfrm>
              <a:off x="5371840" y="5404848"/>
              <a:ext cx="109509" cy="96469"/>
            </a:xfrm>
            <a:custGeom>
              <a:avLst/>
              <a:gdLst>
                <a:gd name="T0" fmla="*/ 2147483647 w 244"/>
                <a:gd name="T1" fmla="*/ 0 h 215"/>
                <a:gd name="T2" fmla="*/ 2147483647 w 244"/>
                <a:gd name="T3" fmla="*/ 2147483647 h 215"/>
                <a:gd name="T4" fmla="*/ 2147483647 w 244"/>
                <a:gd name="T5" fmla="*/ 2147483647 h 215"/>
                <a:gd name="T6" fmla="*/ 2147483647 w 244"/>
                <a:gd name="T7" fmla="*/ 2147483647 h 215"/>
                <a:gd name="T8" fmla="*/ 2147483647 w 244"/>
                <a:gd name="T9" fmla="*/ 2147483647 h 215"/>
                <a:gd name="T10" fmla="*/ 2147483647 w 244"/>
                <a:gd name="T11" fmla="*/ 2147483647 h 215"/>
                <a:gd name="T12" fmla="*/ 2147483647 w 244"/>
                <a:gd name="T13" fmla="*/ 2147483647 h 215"/>
                <a:gd name="T14" fmla="*/ 2147483647 w 244"/>
                <a:gd name="T15" fmla="*/ 2147483647 h 215"/>
                <a:gd name="T16" fmla="*/ 2147483647 w 244"/>
                <a:gd name="T17" fmla="*/ 2147483647 h 215"/>
                <a:gd name="T18" fmla="*/ 2147483647 w 244"/>
                <a:gd name="T19" fmla="*/ 2147483647 h 215"/>
                <a:gd name="T20" fmla="*/ 2147483647 w 244"/>
                <a:gd name="T21" fmla="*/ 2147483647 h 215"/>
                <a:gd name="T22" fmla="*/ 2147483647 w 244"/>
                <a:gd name="T23" fmla="*/ 2147483647 h 215"/>
                <a:gd name="T24" fmla="*/ 2147483647 w 244"/>
                <a:gd name="T25" fmla="*/ 2147483647 h 215"/>
                <a:gd name="T26" fmla="*/ 2147483647 w 244"/>
                <a:gd name="T27" fmla="*/ 2147483647 h 215"/>
                <a:gd name="T28" fmla="*/ 2147483647 w 244"/>
                <a:gd name="T29" fmla="*/ 2147483647 h 215"/>
                <a:gd name="T30" fmla="*/ 2147483647 w 244"/>
                <a:gd name="T31" fmla="*/ 2147483647 h 215"/>
                <a:gd name="T32" fmla="*/ 2147483647 w 244"/>
                <a:gd name="T33" fmla="*/ 2147483647 h 215"/>
                <a:gd name="T34" fmla="*/ 2147483647 w 244"/>
                <a:gd name="T35" fmla="*/ 2147483647 h 215"/>
                <a:gd name="T36" fmla="*/ 0 w 244"/>
                <a:gd name="T37" fmla="*/ 2147483647 h 215"/>
                <a:gd name="T38" fmla="*/ 0 w 244"/>
                <a:gd name="T39" fmla="*/ 2147483647 h 215"/>
                <a:gd name="T40" fmla="*/ 2147483647 w 244"/>
                <a:gd name="T41" fmla="*/ 2147483647 h 215"/>
                <a:gd name="T42" fmla="*/ 2147483647 w 244"/>
                <a:gd name="T43" fmla="*/ 2147483647 h 215"/>
                <a:gd name="T44" fmla="*/ 2147483647 w 244"/>
                <a:gd name="T45" fmla="*/ 2147483647 h 215"/>
                <a:gd name="T46" fmla="*/ 2147483647 w 244"/>
                <a:gd name="T47" fmla="*/ 2147483647 h 215"/>
                <a:gd name="T48" fmla="*/ 2147483647 w 244"/>
                <a:gd name="T49" fmla="*/ 2147483647 h 215"/>
                <a:gd name="T50" fmla="*/ 2147483647 w 244"/>
                <a:gd name="T51" fmla="*/ 2147483647 h 215"/>
                <a:gd name="T52" fmla="*/ 2147483647 w 244"/>
                <a:gd name="T53" fmla="*/ 0 h 21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4"/>
                <a:gd name="T82" fmla="*/ 0 h 215"/>
                <a:gd name="T83" fmla="*/ 244 w 244"/>
                <a:gd name="T84" fmla="*/ 215 h 21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4" h="215">
                  <a:moveTo>
                    <a:pt x="87" y="0"/>
                  </a:moveTo>
                  <a:lnTo>
                    <a:pt x="103" y="31"/>
                  </a:lnTo>
                  <a:lnTo>
                    <a:pt x="190" y="23"/>
                  </a:lnTo>
                  <a:lnTo>
                    <a:pt x="193" y="48"/>
                  </a:lnTo>
                  <a:lnTo>
                    <a:pt x="220" y="37"/>
                  </a:lnTo>
                  <a:lnTo>
                    <a:pt x="244" y="53"/>
                  </a:lnTo>
                  <a:lnTo>
                    <a:pt x="223" y="68"/>
                  </a:lnTo>
                  <a:lnTo>
                    <a:pt x="238" y="112"/>
                  </a:lnTo>
                  <a:lnTo>
                    <a:pt x="204" y="112"/>
                  </a:lnTo>
                  <a:lnTo>
                    <a:pt x="198" y="125"/>
                  </a:lnTo>
                  <a:lnTo>
                    <a:pt x="212" y="136"/>
                  </a:lnTo>
                  <a:lnTo>
                    <a:pt x="196" y="178"/>
                  </a:lnTo>
                  <a:lnTo>
                    <a:pt x="182" y="173"/>
                  </a:lnTo>
                  <a:lnTo>
                    <a:pt x="169" y="195"/>
                  </a:lnTo>
                  <a:lnTo>
                    <a:pt x="156" y="203"/>
                  </a:lnTo>
                  <a:lnTo>
                    <a:pt x="145" y="194"/>
                  </a:lnTo>
                  <a:lnTo>
                    <a:pt x="36" y="215"/>
                  </a:lnTo>
                  <a:lnTo>
                    <a:pt x="48" y="176"/>
                  </a:lnTo>
                  <a:lnTo>
                    <a:pt x="0" y="165"/>
                  </a:lnTo>
                  <a:lnTo>
                    <a:pt x="0" y="147"/>
                  </a:lnTo>
                  <a:lnTo>
                    <a:pt x="19" y="133"/>
                  </a:lnTo>
                  <a:lnTo>
                    <a:pt x="9" y="112"/>
                  </a:lnTo>
                  <a:lnTo>
                    <a:pt x="27" y="107"/>
                  </a:lnTo>
                  <a:lnTo>
                    <a:pt x="24" y="71"/>
                  </a:lnTo>
                  <a:lnTo>
                    <a:pt x="65" y="32"/>
                  </a:lnTo>
                  <a:lnTo>
                    <a:pt x="48" y="16"/>
                  </a:lnTo>
                  <a:lnTo>
                    <a:pt x="87" y="0"/>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33" name="Freeform 266"/>
            <p:cNvSpPr>
              <a:spLocks/>
            </p:cNvSpPr>
            <p:nvPr/>
          </p:nvSpPr>
          <p:spPr bwMode="auto">
            <a:xfrm>
              <a:off x="5963821" y="4863278"/>
              <a:ext cx="103675" cy="201463"/>
            </a:xfrm>
            <a:custGeom>
              <a:avLst/>
              <a:gdLst>
                <a:gd name="T0" fmla="*/ 2147483647 w 231"/>
                <a:gd name="T1" fmla="*/ 2147483647 h 449"/>
                <a:gd name="T2" fmla="*/ 2147483647 w 231"/>
                <a:gd name="T3" fmla="*/ 2147483647 h 449"/>
                <a:gd name="T4" fmla="*/ 2147483647 w 231"/>
                <a:gd name="T5" fmla="*/ 2147483647 h 449"/>
                <a:gd name="T6" fmla="*/ 2147483647 w 231"/>
                <a:gd name="T7" fmla="*/ 0 h 449"/>
                <a:gd name="T8" fmla="*/ 2147483647 w 231"/>
                <a:gd name="T9" fmla="*/ 2147483647 h 449"/>
                <a:gd name="T10" fmla="*/ 2147483647 w 231"/>
                <a:gd name="T11" fmla="*/ 2147483647 h 449"/>
                <a:gd name="T12" fmla="*/ 2147483647 w 231"/>
                <a:gd name="T13" fmla="*/ 2147483647 h 449"/>
                <a:gd name="T14" fmla="*/ 2147483647 w 231"/>
                <a:gd name="T15" fmla="*/ 2147483647 h 449"/>
                <a:gd name="T16" fmla="*/ 2147483647 w 231"/>
                <a:gd name="T17" fmla="*/ 2147483647 h 449"/>
                <a:gd name="T18" fmla="*/ 2147483647 w 231"/>
                <a:gd name="T19" fmla="*/ 2147483647 h 449"/>
                <a:gd name="T20" fmla="*/ 2147483647 w 231"/>
                <a:gd name="T21" fmla="*/ 2147483647 h 449"/>
                <a:gd name="T22" fmla="*/ 2147483647 w 231"/>
                <a:gd name="T23" fmla="*/ 2147483647 h 449"/>
                <a:gd name="T24" fmla="*/ 2147483647 w 231"/>
                <a:gd name="T25" fmla="*/ 2147483647 h 449"/>
                <a:gd name="T26" fmla="*/ 2147483647 w 231"/>
                <a:gd name="T27" fmla="*/ 2147483647 h 449"/>
                <a:gd name="T28" fmla="*/ 2147483647 w 231"/>
                <a:gd name="T29" fmla="*/ 2147483647 h 449"/>
                <a:gd name="T30" fmla="*/ 2147483647 w 231"/>
                <a:gd name="T31" fmla="*/ 2147483647 h 449"/>
                <a:gd name="T32" fmla="*/ 2147483647 w 231"/>
                <a:gd name="T33" fmla="*/ 2147483647 h 449"/>
                <a:gd name="T34" fmla="*/ 2147483647 w 231"/>
                <a:gd name="T35" fmla="*/ 2147483647 h 449"/>
                <a:gd name="T36" fmla="*/ 2147483647 w 231"/>
                <a:gd name="T37" fmla="*/ 2147483647 h 449"/>
                <a:gd name="T38" fmla="*/ 2147483647 w 231"/>
                <a:gd name="T39" fmla="*/ 2147483647 h 449"/>
                <a:gd name="T40" fmla="*/ 2147483647 w 231"/>
                <a:gd name="T41" fmla="*/ 2147483647 h 449"/>
                <a:gd name="T42" fmla="*/ 0 w 231"/>
                <a:gd name="T43" fmla="*/ 2147483647 h 449"/>
                <a:gd name="T44" fmla="*/ 2147483647 w 231"/>
                <a:gd name="T45" fmla="*/ 2147483647 h 449"/>
                <a:gd name="T46" fmla="*/ 2147483647 w 231"/>
                <a:gd name="T47" fmla="*/ 2147483647 h 449"/>
                <a:gd name="T48" fmla="*/ 2147483647 w 231"/>
                <a:gd name="T49" fmla="*/ 2147483647 h 449"/>
                <a:gd name="T50" fmla="*/ 2147483647 w 231"/>
                <a:gd name="T51" fmla="*/ 2147483647 h 449"/>
                <a:gd name="T52" fmla="*/ 2147483647 w 231"/>
                <a:gd name="T53" fmla="*/ 2147483647 h 449"/>
                <a:gd name="T54" fmla="*/ 2147483647 w 231"/>
                <a:gd name="T55" fmla="*/ 2147483647 h 449"/>
                <a:gd name="T56" fmla="*/ 2147483647 w 231"/>
                <a:gd name="T57" fmla="*/ 2147483647 h 449"/>
                <a:gd name="T58" fmla="*/ 2147483647 w 231"/>
                <a:gd name="T59" fmla="*/ 2147483647 h 449"/>
                <a:gd name="T60" fmla="*/ 2147483647 w 231"/>
                <a:gd name="T61" fmla="*/ 2147483647 h 449"/>
                <a:gd name="T62" fmla="*/ 2147483647 w 231"/>
                <a:gd name="T63" fmla="*/ 2147483647 h 449"/>
                <a:gd name="T64" fmla="*/ 2147483647 w 231"/>
                <a:gd name="T65" fmla="*/ 2147483647 h 449"/>
                <a:gd name="T66" fmla="*/ 2147483647 w 231"/>
                <a:gd name="T67" fmla="*/ 2147483647 h 449"/>
                <a:gd name="T68" fmla="*/ 2147483647 w 231"/>
                <a:gd name="T69" fmla="*/ 2147483647 h 44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31"/>
                <a:gd name="T106" fmla="*/ 0 h 449"/>
                <a:gd name="T107" fmla="*/ 231 w 231"/>
                <a:gd name="T108" fmla="*/ 449 h 44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31" h="449">
                  <a:moveTo>
                    <a:pt x="168" y="120"/>
                  </a:moveTo>
                  <a:lnTo>
                    <a:pt x="212" y="62"/>
                  </a:lnTo>
                  <a:lnTo>
                    <a:pt x="231" y="19"/>
                  </a:lnTo>
                  <a:lnTo>
                    <a:pt x="180" y="0"/>
                  </a:lnTo>
                  <a:lnTo>
                    <a:pt x="127" y="1"/>
                  </a:lnTo>
                  <a:lnTo>
                    <a:pt x="116" y="32"/>
                  </a:lnTo>
                  <a:lnTo>
                    <a:pt x="72" y="32"/>
                  </a:lnTo>
                  <a:lnTo>
                    <a:pt x="34" y="19"/>
                  </a:lnTo>
                  <a:lnTo>
                    <a:pt x="28" y="1"/>
                  </a:lnTo>
                  <a:lnTo>
                    <a:pt x="5" y="51"/>
                  </a:lnTo>
                  <a:lnTo>
                    <a:pt x="26" y="59"/>
                  </a:lnTo>
                  <a:lnTo>
                    <a:pt x="29" y="83"/>
                  </a:lnTo>
                  <a:lnTo>
                    <a:pt x="45" y="65"/>
                  </a:lnTo>
                  <a:lnTo>
                    <a:pt x="69" y="78"/>
                  </a:lnTo>
                  <a:lnTo>
                    <a:pt x="66" y="134"/>
                  </a:lnTo>
                  <a:lnTo>
                    <a:pt x="50" y="150"/>
                  </a:lnTo>
                  <a:lnTo>
                    <a:pt x="39" y="152"/>
                  </a:lnTo>
                  <a:lnTo>
                    <a:pt x="39" y="201"/>
                  </a:lnTo>
                  <a:lnTo>
                    <a:pt x="61" y="208"/>
                  </a:lnTo>
                  <a:lnTo>
                    <a:pt x="15" y="313"/>
                  </a:lnTo>
                  <a:lnTo>
                    <a:pt x="15" y="342"/>
                  </a:lnTo>
                  <a:lnTo>
                    <a:pt x="0" y="350"/>
                  </a:lnTo>
                  <a:lnTo>
                    <a:pt x="39" y="371"/>
                  </a:lnTo>
                  <a:lnTo>
                    <a:pt x="44" y="401"/>
                  </a:lnTo>
                  <a:lnTo>
                    <a:pt x="66" y="435"/>
                  </a:lnTo>
                  <a:lnTo>
                    <a:pt x="71" y="449"/>
                  </a:lnTo>
                  <a:lnTo>
                    <a:pt x="112" y="448"/>
                  </a:lnTo>
                  <a:lnTo>
                    <a:pt x="146" y="401"/>
                  </a:lnTo>
                  <a:lnTo>
                    <a:pt x="128" y="382"/>
                  </a:lnTo>
                  <a:lnTo>
                    <a:pt x="136" y="313"/>
                  </a:lnTo>
                  <a:lnTo>
                    <a:pt x="144" y="297"/>
                  </a:lnTo>
                  <a:lnTo>
                    <a:pt x="132" y="280"/>
                  </a:lnTo>
                  <a:lnTo>
                    <a:pt x="133" y="257"/>
                  </a:lnTo>
                  <a:lnTo>
                    <a:pt x="157" y="198"/>
                  </a:lnTo>
                  <a:lnTo>
                    <a:pt x="168" y="120"/>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34" name="Freeform 267"/>
            <p:cNvSpPr>
              <a:spLocks/>
            </p:cNvSpPr>
            <p:nvPr/>
          </p:nvSpPr>
          <p:spPr bwMode="auto">
            <a:xfrm>
              <a:off x="5218796" y="5289535"/>
              <a:ext cx="292624" cy="357158"/>
            </a:xfrm>
            <a:custGeom>
              <a:avLst/>
              <a:gdLst>
                <a:gd name="T0" fmla="*/ 0 w 652"/>
                <a:gd name="T1" fmla="*/ 2147483647 h 796"/>
                <a:gd name="T2" fmla="*/ 2147483647 w 652"/>
                <a:gd name="T3" fmla="*/ 2147483647 h 796"/>
                <a:gd name="T4" fmla="*/ 2147483647 w 652"/>
                <a:gd name="T5" fmla="*/ 2147483647 h 796"/>
                <a:gd name="T6" fmla="*/ 2147483647 w 652"/>
                <a:gd name="T7" fmla="*/ 2147483647 h 796"/>
                <a:gd name="T8" fmla="*/ 2147483647 w 652"/>
                <a:gd name="T9" fmla="*/ 2147483647 h 796"/>
                <a:gd name="T10" fmla="*/ 2147483647 w 652"/>
                <a:gd name="T11" fmla="*/ 2147483647 h 796"/>
                <a:gd name="T12" fmla="*/ 2147483647 w 652"/>
                <a:gd name="T13" fmla="*/ 2147483647 h 796"/>
                <a:gd name="T14" fmla="*/ 2147483647 w 652"/>
                <a:gd name="T15" fmla="*/ 2147483647 h 796"/>
                <a:gd name="T16" fmla="*/ 2147483647 w 652"/>
                <a:gd name="T17" fmla="*/ 2147483647 h 796"/>
                <a:gd name="T18" fmla="*/ 2147483647 w 652"/>
                <a:gd name="T19" fmla="*/ 2147483647 h 796"/>
                <a:gd name="T20" fmla="*/ 2147483647 w 652"/>
                <a:gd name="T21" fmla="*/ 2147483647 h 796"/>
                <a:gd name="T22" fmla="*/ 2147483647 w 652"/>
                <a:gd name="T23" fmla="*/ 2147483647 h 796"/>
                <a:gd name="T24" fmla="*/ 2147483647 w 652"/>
                <a:gd name="T25" fmla="*/ 2147483647 h 796"/>
                <a:gd name="T26" fmla="*/ 2147483647 w 652"/>
                <a:gd name="T27" fmla="*/ 2147483647 h 796"/>
                <a:gd name="T28" fmla="*/ 2147483647 w 652"/>
                <a:gd name="T29" fmla="*/ 2147483647 h 796"/>
                <a:gd name="T30" fmla="*/ 2147483647 w 652"/>
                <a:gd name="T31" fmla="*/ 2147483647 h 796"/>
                <a:gd name="T32" fmla="*/ 2147483647 w 652"/>
                <a:gd name="T33" fmla="*/ 2147483647 h 796"/>
                <a:gd name="T34" fmla="*/ 2147483647 w 652"/>
                <a:gd name="T35" fmla="*/ 2147483647 h 796"/>
                <a:gd name="T36" fmla="*/ 2147483647 w 652"/>
                <a:gd name="T37" fmla="*/ 2147483647 h 796"/>
                <a:gd name="T38" fmla="*/ 2147483647 w 652"/>
                <a:gd name="T39" fmla="*/ 2147483647 h 796"/>
                <a:gd name="T40" fmla="*/ 2147483647 w 652"/>
                <a:gd name="T41" fmla="*/ 0 h 796"/>
                <a:gd name="T42" fmla="*/ 2147483647 w 652"/>
                <a:gd name="T43" fmla="*/ 2147483647 h 796"/>
                <a:gd name="T44" fmla="*/ 2147483647 w 652"/>
                <a:gd name="T45" fmla="*/ 2147483647 h 796"/>
                <a:gd name="T46" fmla="*/ 2147483647 w 652"/>
                <a:gd name="T47" fmla="*/ 2147483647 h 796"/>
                <a:gd name="T48" fmla="*/ 2147483647 w 652"/>
                <a:gd name="T49" fmla="*/ 2147483647 h 796"/>
                <a:gd name="T50" fmla="*/ 2147483647 w 652"/>
                <a:gd name="T51" fmla="*/ 2147483647 h 796"/>
                <a:gd name="T52" fmla="*/ 2147483647 w 652"/>
                <a:gd name="T53" fmla="*/ 2147483647 h 796"/>
                <a:gd name="T54" fmla="*/ 2147483647 w 652"/>
                <a:gd name="T55" fmla="*/ 2147483647 h 796"/>
                <a:gd name="T56" fmla="*/ 2147483647 w 652"/>
                <a:gd name="T57" fmla="*/ 2147483647 h 796"/>
                <a:gd name="T58" fmla="*/ 2147483647 w 652"/>
                <a:gd name="T59" fmla="*/ 2147483647 h 796"/>
                <a:gd name="T60" fmla="*/ 2147483647 w 652"/>
                <a:gd name="T61" fmla="*/ 2147483647 h 796"/>
                <a:gd name="T62" fmla="*/ 2147483647 w 652"/>
                <a:gd name="T63" fmla="*/ 2147483647 h 796"/>
                <a:gd name="T64" fmla="*/ 2147483647 w 652"/>
                <a:gd name="T65" fmla="*/ 2147483647 h 796"/>
                <a:gd name="T66" fmla="*/ 2147483647 w 652"/>
                <a:gd name="T67" fmla="*/ 2147483647 h 796"/>
                <a:gd name="T68" fmla="*/ 2147483647 w 652"/>
                <a:gd name="T69" fmla="*/ 2147483647 h 79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52"/>
                <a:gd name="T106" fmla="*/ 0 h 796"/>
                <a:gd name="T107" fmla="*/ 652 w 652"/>
                <a:gd name="T108" fmla="*/ 796 h 79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52" h="796">
                  <a:moveTo>
                    <a:pt x="35" y="612"/>
                  </a:moveTo>
                  <a:lnTo>
                    <a:pt x="0" y="625"/>
                  </a:lnTo>
                  <a:lnTo>
                    <a:pt x="40" y="659"/>
                  </a:lnTo>
                  <a:lnTo>
                    <a:pt x="49" y="646"/>
                  </a:lnTo>
                  <a:lnTo>
                    <a:pt x="81" y="664"/>
                  </a:lnTo>
                  <a:lnTo>
                    <a:pt x="61" y="712"/>
                  </a:lnTo>
                  <a:lnTo>
                    <a:pt x="83" y="724"/>
                  </a:lnTo>
                  <a:lnTo>
                    <a:pt x="88" y="710"/>
                  </a:lnTo>
                  <a:lnTo>
                    <a:pt x="203" y="755"/>
                  </a:lnTo>
                  <a:lnTo>
                    <a:pt x="241" y="796"/>
                  </a:lnTo>
                  <a:lnTo>
                    <a:pt x="293" y="782"/>
                  </a:lnTo>
                  <a:lnTo>
                    <a:pt x="297" y="742"/>
                  </a:lnTo>
                  <a:lnTo>
                    <a:pt x="342" y="688"/>
                  </a:lnTo>
                  <a:lnTo>
                    <a:pt x="358" y="640"/>
                  </a:lnTo>
                  <a:lnTo>
                    <a:pt x="342" y="579"/>
                  </a:lnTo>
                  <a:lnTo>
                    <a:pt x="309" y="577"/>
                  </a:lnTo>
                  <a:lnTo>
                    <a:pt x="325" y="484"/>
                  </a:lnTo>
                  <a:lnTo>
                    <a:pt x="355" y="475"/>
                  </a:lnTo>
                  <a:lnTo>
                    <a:pt x="376" y="496"/>
                  </a:lnTo>
                  <a:lnTo>
                    <a:pt x="377" y="472"/>
                  </a:lnTo>
                  <a:lnTo>
                    <a:pt x="486" y="451"/>
                  </a:lnTo>
                  <a:lnTo>
                    <a:pt x="497" y="460"/>
                  </a:lnTo>
                  <a:lnTo>
                    <a:pt x="510" y="452"/>
                  </a:lnTo>
                  <a:lnTo>
                    <a:pt x="523" y="430"/>
                  </a:lnTo>
                  <a:lnTo>
                    <a:pt x="537" y="435"/>
                  </a:lnTo>
                  <a:lnTo>
                    <a:pt x="553" y="393"/>
                  </a:lnTo>
                  <a:lnTo>
                    <a:pt x="539" y="382"/>
                  </a:lnTo>
                  <a:lnTo>
                    <a:pt x="545" y="369"/>
                  </a:lnTo>
                  <a:lnTo>
                    <a:pt x="579" y="369"/>
                  </a:lnTo>
                  <a:lnTo>
                    <a:pt x="564" y="325"/>
                  </a:lnTo>
                  <a:lnTo>
                    <a:pt x="585" y="310"/>
                  </a:lnTo>
                  <a:lnTo>
                    <a:pt x="652" y="229"/>
                  </a:lnTo>
                  <a:lnTo>
                    <a:pt x="649" y="190"/>
                  </a:lnTo>
                  <a:lnTo>
                    <a:pt x="641" y="161"/>
                  </a:lnTo>
                  <a:lnTo>
                    <a:pt x="617" y="152"/>
                  </a:lnTo>
                  <a:lnTo>
                    <a:pt x="614" y="115"/>
                  </a:lnTo>
                  <a:lnTo>
                    <a:pt x="628" y="94"/>
                  </a:lnTo>
                  <a:lnTo>
                    <a:pt x="617" y="73"/>
                  </a:lnTo>
                  <a:lnTo>
                    <a:pt x="568" y="27"/>
                  </a:lnTo>
                  <a:lnTo>
                    <a:pt x="526" y="33"/>
                  </a:lnTo>
                  <a:lnTo>
                    <a:pt x="526" y="9"/>
                  </a:lnTo>
                  <a:lnTo>
                    <a:pt x="499" y="0"/>
                  </a:lnTo>
                  <a:lnTo>
                    <a:pt x="464" y="51"/>
                  </a:lnTo>
                  <a:lnTo>
                    <a:pt x="424" y="81"/>
                  </a:lnTo>
                  <a:lnTo>
                    <a:pt x="425" y="109"/>
                  </a:lnTo>
                  <a:lnTo>
                    <a:pt x="400" y="133"/>
                  </a:lnTo>
                  <a:lnTo>
                    <a:pt x="377" y="133"/>
                  </a:lnTo>
                  <a:lnTo>
                    <a:pt x="366" y="158"/>
                  </a:lnTo>
                  <a:lnTo>
                    <a:pt x="341" y="165"/>
                  </a:lnTo>
                  <a:lnTo>
                    <a:pt x="297" y="141"/>
                  </a:lnTo>
                  <a:lnTo>
                    <a:pt x="293" y="112"/>
                  </a:lnTo>
                  <a:lnTo>
                    <a:pt x="237" y="94"/>
                  </a:lnTo>
                  <a:lnTo>
                    <a:pt x="248" y="173"/>
                  </a:lnTo>
                  <a:lnTo>
                    <a:pt x="240" y="161"/>
                  </a:lnTo>
                  <a:lnTo>
                    <a:pt x="221" y="91"/>
                  </a:lnTo>
                  <a:lnTo>
                    <a:pt x="174" y="45"/>
                  </a:lnTo>
                  <a:lnTo>
                    <a:pt x="171" y="25"/>
                  </a:lnTo>
                  <a:lnTo>
                    <a:pt x="153" y="49"/>
                  </a:lnTo>
                  <a:lnTo>
                    <a:pt x="149" y="110"/>
                  </a:lnTo>
                  <a:lnTo>
                    <a:pt x="123" y="277"/>
                  </a:lnTo>
                  <a:lnTo>
                    <a:pt x="144" y="245"/>
                  </a:lnTo>
                  <a:lnTo>
                    <a:pt x="163" y="264"/>
                  </a:lnTo>
                  <a:lnTo>
                    <a:pt x="173" y="281"/>
                  </a:lnTo>
                  <a:lnTo>
                    <a:pt x="136" y="277"/>
                  </a:lnTo>
                  <a:lnTo>
                    <a:pt x="121" y="309"/>
                  </a:lnTo>
                  <a:lnTo>
                    <a:pt x="121" y="329"/>
                  </a:lnTo>
                  <a:lnTo>
                    <a:pt x="104" y="428"/>
                  </a:lnTo>
                  <a:lnTo>
                    <a:pt x="70" y="553"/>
                  </a:lnTo>
                  <a:lnTo>
                    <a:pt x="57" y="582"/>
                  </a:lnTo>
                  <a:lnTo>
                    <a:pt x="35" y="612"/>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35" name="Freeform 268"/>
            <p:cNvSpPr>
              <a:spLocks/>
            </p:cNvSpPr>
            <p:nvPr/>
          </p:nvSpPr>
          <p:spPr bwMode="auto">
            <a:xfrm>
              <a:off x="5566175" y="5155376"/>
              <a:ext cx="214083" cy="266972"/>
            </a:xfrm>
            <a:custGeom>
              <a:avLst/>
              <a:gdLst>
                <a:gd name="T0" fmla="*/ 2147483647 w 477"/>
                <a:gd name="T1" fmla="*/ 2147483647 h 595"/>
                <a:gd name="T2" fmla="*/ 2147483647 w 477"/>
                <a:gd name="T3" fmla="*/ 2147483647 h 595"/>
                <a:gd name="T4" fmla="*/ 2147483647 w 477"/>
                <a:gd name="T5" fmla="*/ 2147483647 h 595"/>
                <a:gd name="T6" fmla="*/ 2147483647 w 477"/>
                <a:gd name="T7" fmla="*/ 2147483647 h 595"/>
                <a:gd name="T8" fmla="*/ 2147483647 w 477"/>
                <a:gd name="T9" fmla="*/ 2147483647 h 595"/>
                <a:gd name="T10" fmla="*/ 2147483647 w 477"/>
                <a:gd name="T11" fmla="*/ 2147483647 h 595"/>
                <a:gd name="T12" fmla="*/ 2147483647 w 477"/>
                <a:gd name="T13" fmla="*/ 2147483647 h 595"/>
                <a:gd name="T14" fmla="*/ 2147483647 w 477"/>
                <a:gd name="T15" fmla="*/ 2147483647 h 595"/>
                <a:gd name="T16" fmla="*/ 2147483647 w 477"/>
                <a:gd name="T17" fmla="*/ 2147483647 h 595"/>
                <a:gd name="T18" fmla="*/ 2147483647 w 477"/>
                <a:gd name="T19" fmla="*/ 2147483647 h 595"/>
                <a:gd name="T20" fmla="*/ 2147483647 w 477"/>
                <a:gd name="T21" fmla="*/ 2147483647 h 595"/>
                <a:gd name="T22" fmla="*/ 2147483647 w 477"/>
                <a:gd name="T23" fmla="*/ 2147483647 h 595"/>
                <a:gd name="T24" fmla="*/ 2147483647 w 477"/>
                <a:gd name="T25" fmla="*/ 2147483647 h 595"/>
                <a:gd name="T26" fmla="*/ 2147483647 w 477"/>
                <a:gd name="T27" fmla="*/ 2147483647 h 595"/>
                <a:gd name="T28" fmla="*/ 2147483647 w 477"/>
                <a:gd name="T29" fmla="*/ 0 h 595"/>
                <a:gd name="T30" fmla="*/ 2147483647 w 477"/>
                <a:gd name="T31" fmla="*/ 2147483647 h 595"/>
                <a:gd name="T32" fmla="*/ 2147483647 w 477"/>
                <a:gd name="T33" fmla="*/ 2147483647 h 595"/>
                <a:gd name="T34" fmla="*/ 2147483647 w 477"/>
                <a:gd name="T35" fmla="*/ 2147483647 h 595"/>
                <a:gd name="T36" fmla="*/ 2147483647 w 477"/>
                <a:gd name="T37" fmla="*/ 2147483647 h 595"/>
                <a:gd name="T38" fmla="*/ 2147483647 w 477"/>
                <a:gd name="T39" fmla="*/ 2147483647 h 595"/>
                <a:gd name="T40" fmla="*/ 2147483647 w 477"/>
                <a:gd name="T41" fmla="*/ 2147483647 h 595"/>
                <a:gd name="T42" fmla="*/ 2147483647 w 477"/>
                <a:gd name="T43" fmla="*/ 2147483647 h 595"/>
                <a:gd name="T44" fmla="*/ 2147483647 w 477"/>
                <a:gd name="T45" fmla="*/ 2147483647 h 595"/>
                <a:gd name="T46" fmla="*/ 2147483647 w 477"/>
                <a:gd name="T47" fmla="*/ 2147483647 h 595"/>
                <a:gd name="T48" fmla="*/ 2147483647 w 477"/>
                <a:gd name="T49" fmla="*/ 2147483647 h 595"/>
                <a:gd name="T50" fmla="*/ 2147483647 w 477"/>
                <a:gd name="T51" fmla="*/ 2147483647 h 595"/>
                <a:gd name="T52" fmla="*/ 2147483647 w 477"/>
                <a:gd name="T53" fmla="*/ 2147483647 h 595"/>
                <a:gd name="T54" fmla="*/ 2147483647 w 477"/>
                <a:gd name="T55" fmla="*/ 2147483647 h 595"/>
                <a:gd name="T56" fmla="*/ 2147483647 w 477"/>
                <a:gd name="T57" fmla="*/ 2147483647 h 595"/>
                <a:gd name="T58" fmla="*/ 2147483647 w 477"/>
                <a:gd name="T59" fmla="*/ 2147483647 h 595"/>
                <a:gd name="T60" fmla="*/ 2147483647 w 477"/>
                <a:gd name="T61" fmla="*/ 2147483647 h 595"/>
                <a:gd name="T62" fmla="*/ 2147483647 w 477"/>
                <a:gd name="T63" fmla="*/ 2147483647 h 595"/>
                <a:gd name="T64" fmla="*/ 2147483647 w 477"/>
                <a:gd name="T65" fmla="*/ 2147483647 h 595"/>
                <a:gd name="T66" fmla="*/ 2147483647 w 477"/>
                <a:gd name="T67" fmla="*/ 2147483647 h 595"/>
                <a:gd name="T68" fmla="*/ 2147483647 w 477"/>
                <a:gd name="T69" fmla="*/ 2147483647 h 595"/>
                <a:gd name="T70" fmla="*/ 2147483647 w 477"/>
                <a:gd name="T71" fmla="*/ 2147483647 h 595"/>
                <a:gd name="T72" fmla="*/ 2147483647 w 477"/>
                <a:gd name="T73" fmla="*/ 2147483647 h 595"/>
                <a:gd name="T74" fmla="*/ 2147483647 w 477"/>
                <a:gd name="T75" fmla="*/ 2147483647 h 595"/>
                <a:gd name="T76" fmla="*/ 2147483647 w 477"/>
                <a:gd name="T77" fmla="*/ 2147483647 h 595"/>
                <a:gd name="T78" fmla="*/ 2147483647 w 477"/>
                <a:gd name="T79" fmla="*/ 2147483647 h 595"/>
                <a:gd name="T80" fmla="*/ 2147483647 w 477"/>
                <a:gd name="T81" fmla="*/ 2147483647 h 595"/>
                <a:gd name="T82" fmla="*/ 2147483647 w 477"/>
                <a:gd name="T83" fmla="*/ 2147483647 h 595"/>
                <a:gd name="T84" fmla="*/ 2147483647 w 477"/>
                <a:gd name="T85" fmla="*/ 2147483647 h 595"/>
                <a:gd name="T86" fmla="*/ 2147483647 w 477"/>
                <a:gd name="T87" fmla="*/ 2147483647 h 595"/>
                <a:gd name="T88" fmla="*/ 2147483647 w 477"/>
                <a:gd name="T89" fmla="*/ 2147483647 h 595"/>
                <a:gd name="T90" fmla="*/ 2147483647 w 477"/>
                <a:gd name="T91" fmla="*/ 2147483647 h 595"/>
                <a:gd name="T92" fmla="*/ 2147483647 w 477"/>
                <a:gd name="T93" fmla="*/ 2147483647 h 595"/>
                <a:gd name="T94" fmla="*/ 2147483647 w 477"/>
                <a:gd name="T95" fmla="*/ 2147483647 h 595"/>
                <a:gd name="T96" fmla="*/ 2147483647 w 477"/>
                <a:gd name="T97" fmla="*/ 2147483647 h 595"/>
                <a:gd name="T98" fmla="*/ 2147483647 w 477"/>
                <a:gd name="T99" fmla="*/ 2147483647 h 595"/>
                <a:gd name="T100" fmla="*/ 2147483647 w 477"/>
                <a:gd name="T101" fmla="*/ 2147483647 h 595"/>
                <a:gd name="T102" fmla="*/ 2147483647 w 477"/>
                <a:gd name="T103" fmla="*/ 2147483647 h 595"/>
                <a:gd name="T104" fmla="*/ 2147483647 w 477"/>
                <a:gd name="T105" fmla="*/ 2147483647 h 595"/>
                <a:gd name="T106" fmla="*/ 2147483647 w 477"/>
                <a:gd name="T107" fmla="*/ 2147483647 h 595"/>
                <a:gd name="T108" fmla="*/ 0 w 477"/>
                <a:gd name="T109" fmla="*/ 2147483647 h 595"/>
                <a:gd name="T110" fmla="*/ 2147483647 w 477"/>
                <a:gd name="T111" fmla="*/ 2147483647 h 595"/>
                <a:gd name="T112" fmla="*/ 2147483647 w 477"/>
                <a:gd name="T113" fmla="*/ 2147483647 h 595"/>
                <a:gd name="T114" fmla="*/ 2147483647 w 477"/>
                <a:gd name="T115" fmla="*/ 2147483647 h 595"/>
                <a:gd name="T116" fmla="*/ 2147483647 w 477"/>
                <a:gd name="T117" fmla="*/ 2147483647 h 59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77"/>
                <a:gd name="T178" fmla="*/ 0 h 595"/>
                <a:gd name="T179" fmla="*/ 477 w 477"/>
                <a:gd name="T180" fmla="*/ 595 h 59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77" h="595">
                  <a:moveTo>
                    <a:pt x="26" y="440"/>
                  </a:moveTo>
                  <a:lnTo>
                    <a:pt x="64" y="388"/>
                  </a:lnTo>
                  <a:lnTo>
                    <a:pt x="86" y="393"/>
                  </a:lnTo>
                  <a:lnTo>
                    <a:pt x="86" y="368"/>
                  </a:lnTo>
                  <a:lnTo>
                    <a:pt x="85" y="297"/>
                  </a:lnTo>
                  <a:lnTo>
                    <a:pt x="67" y="273"/>
                  </a:lnTo>
                  <a:lnTo>
                    <a:pt x="104" y="233"/>
                  </a:lnTo>
                  <a:lnTo>
                    <a:pt x="98" y="184"/>
                  </a:lnTo>
                  <a:lnTo>
                    <a:pt x="80" y="145"/>
                  </a:lnTo>
                  <a:lnTo>
                    <a:pt x="51" y="129"/>
                  </a:lnTo>
                  <a:lnTo>
                    <a:pt x="42" y="105"/>
                  </a:lnTo>
                  <a:lnTo>
                    <a:pt x="56" y="81"/>
                  </a:lnTo>
                  <a:lnTo>
                    <a:pt x="106" y="75"/>
                  </a:lnTo>
                  <a:lnTo>
                    <a:pt x="99" y="37"/>
                  </a:lnTo>
                  <a:lnTo>
                    <a:pt x="186" y="0"/>
                  </a:lnTo>
                  <a:lnTo>
                    <a:pt x="187" y="11"/>
                  </a:lnTo>
                  <a:lnTo>
                    <a:pt x="214" y="32"/>
                  </a:lnTo>
                  <a:lnTo>
                    <a:pt x="259" y="25"/>
                  </a:lnTo>
                  <a:lnTo>
                    <a:pt x="267" y="43"/>
                  </a:lnTo>
                  <a:lnTo>
                    <a:pt x="294" y="14"/>
                  </a:lnTo>
                  <a:lnTo>
                    <a:pt x="318" y="53"/>
                  </a:lnTo>
                  <a:lnTo>
                    <a:pt x="320" y="70"/>
                  </a:lnTo>
                  <a:lnTo>
                    <a:pt x="368" y="89"/>
                  </a:lnTo>
                  <a:lnTo>
                    <a:pt x="368" y="131"/>
                  </a:lnTo>
                  <a:lnTo>
                    <a:pt x="352" y="141"/>
                  </a:lnTo>
                  <a:lnTo>
                    <a:pt x="331" y="152"/>
                  </a:lnTo>
                  <a:lnTo>
                    <a:pt x="338" y="225"/>
                  </a:lnTo>
                  <a:lnTo>
                    <a:pt x="310" y="232"/>
                  </a:lnTo>
                  <a:lnTo>
                    <a:pt x="325" y="249"/>
                  </a:lnTo>
                  <a:lnTo>
                    <a:pt x="317" y="280"/>
                  </a:lnTo>
                  <a:lnTo>
                    <a:pt x="373" y="356"/>
                  </a:lnTo>
                  <a:lnTo>
                    <a:pt x="354" y="393"/>
                  </a:lnTo>
                  <a:lnTo>
                    <a:pt x="386" y="398"/>
                  </a:lnTo>
                  <a:lnTo>
                    <a:pt x="414" y="387"/>
                  </a:lnTo>
                  <a:lnTo>
                    <a:pt x="445" y="395"/>
                  </a:lnTo>
                  <a:lnTo>
                    <a:pt x="448" y="416"/>
                  </a:lnTo>
                  <a:lnTo>
                    <a:pt x="477" y="428"/>
                  </a:lnTo>
                  <a:lnTo>
                    <a:pt x="411" y="526"/>
                  </a:lnTo>
                  <a:lnTo>
                    <a:pt x="386" y="531"/>
                  </a:lnTo>
                  <a:lnTo>
                    <a:pt x="352" y="566"/>
                  </a:lnTo>
                  <a:lnTo>
                    <a:pt x="310" y="528"/>
                  </a:lnTo>
                  <a:lnTo>
                    <a:pt x="278" y="548"/>
                  </a:lnTo>
                  <a:lnTo>
                    <a:pt x="254" y="502"/>
                  </a:lnTo>
                  <a:lnTo>
                    <a:pt x="219" y="534"/>
                  </a:lnTo>
                  <a:lnTo>
                    <a:pt x="208" y="521"/>
                  </a:lnTo>
                  <a:lnTo>
                    <a:pt x="179" y="595"/>
                  </a:lnTo>
                  <a:lnTo>
                    <a:pt x="155" y="532"/>
                  </a:lnTo>
                  <a:lnTo>
                    <a:pt x="141" y="534"/>
                  </a:lnTo>
                  <a:lnTo>
                    <a:pt x="134" y="512"/>
                  </a:lnTo>
                  <a:lnTo>
                    <a:pt x="110" y="536"/>
                  </a:lnTo>
                  <a:lnTo>
                    <a:pt x="82" y="593"/>
                  </a:lnTo>
                  <a:lnTo>
                    <a:pt x="24" y="593"/>
                  </a:lnTo>
                  <a:lnTo>
                    <a:pt x="16" y="577"/>
                  </a:lnTo>
                  <a:lnTo>
                    <a:pt x="19" y="556"/>
                  </a:lnTo>
                  <a:lnTo>
                    <a:pt x="0" y="502"/>
                  </a:lnTo>
                  <a:lnTo>
                    <a:pt x="18" y="500"/>
                  </a:lnTo>
                  <a:lnTo>
                    <a:pt x="8" y="484"/>
                  </a:lnTo>
                  <a:lnTo>
                    <a:pt x="32" y="452"/>
                  </a:lnTo>
                  <a:lnTo>
                    <a:pt x="26" y="440"/>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36" name="Freeform 269"/>
            <p:cNvSpPr>
              <a:spLocks/>
            </p:cNvSpPr>
            <p:nvPr/>
          </p:nvSpPr>
          <p:spPr bwMode="auto">
            <a:xfrm>
              <a:off x="5247519" y="4785654"/>
              <a:ext cx="229791" cy="198771"/>
            </a:xfrm>
            <a:custGeom>
              <a:avLst/>
              <a:gdLst>
                <a:gd name="T0" fmla="*/ 2147483647 w 512"/>
                <a:gd name="T1" fmla="*/ 2147483647 h 443"/>
                <a:gd name="T2" fmla="*/ 2147483647 w 512"/>
                <a:gd name="T3" fmla="*/ 2147483647 h 443"/>
                <a:gd name="T4" fmla="*/ 2147483647 w 512"/>
                <a:gd name="T5" fmla="*/ 2147483647 h 443"/>
                <a:gd name="T6" fmla="*/ 2147483647 w 512"/>
                <a:gd name="T7" fmla="*/ 2147483647 h 443"/>
                <a:gd name="T8" fmla="*/ 2147483647 w 512"/>
                <a:gd name="T9" fmla="*/ 2147483647 h 443"/>
                <a:gd name="T10" fmla="*/ 2147483647 w 512"/>
                <a:gd name="T11" fmla="*/ 2147483647 h 443"/>
                <a:gd name="T12" fmla="*/ 2147483647 w 512"/>
                <a:gd name="T13" fmla="*/ 2147483647 h 443"/>
                <a:gd name="T14" fmla="*/ 2147483647 w 512"/>
                <a:gd name="T15" fmla="*/ 2147483647 h 443"/>
                <a:gd name="T16" fmla="*/ 2147483647 w 512"/>
                <a:gd name="T17" fmla="*/ 2147483647 h 443"/>
                <a:gd name="T18" fmla="*/ 2147483647 w 512"/>
                <a:gd name="T19" fmla="*/ 2147483647 h 443"/>
                <a:gd name="T20" fmla="*/ 2147483647 w 512"/>
                <a:gd name="T21" fmla="*/ 2147483647 h 443"/>
                <a:gd name="T22" fmla="*/ 2147483647 w 512"/>
                <a:gd name="T23" fmla="*/ 2147483647 h 443"/>
                <a:gd name="T24" fmla="*/ 2147483647 w 512"/>
                <a:gd name="T25" fmla="*/ 2147483647 h 443"/>
                <a:gd name="T26" fmla="*/ 2147483647 w 512"/>
                <a:gd name="T27" fmla="*/ 2147483647 h 443"/>
                <a:gd name="T28" fmla="*/ 2147483647 w 512"/>
                <a:gd name="T29" fmla="*/ 2147483647 h 443"/>
                <a:gd name="T30" fmla="*/ 2147483647 w 512"/>
                <a:gd name="T31" fmla="*/ 2147483647 h 443"/>
                <a:gd name="T32" fmla="*/ 2147483647 w 512"/>
                <a:gd name="T33" fmla="*/ 2147483647 h 443"/>
                <a:gd name="T34" fmla="*/ 2147483647 w 512"/>
                <a:gd name="T35" fmla="*/ 2147483647 h 443"/>
                <a:gd name="T36" fmla="*/ 2147483647 w 512"/>
                <a:gd name="T37" fmla="*/ 2147483647 h 443"/>
                <a:gd name="T38" fmla="*/ 2147483647 w 512"/>
                <a:gd name="T39" fmla="*/ 2147483647 h 443"/>
                <a:gd name="T40" fmla="*/ 2147483647 w 512"/>
                <a:gd name="T41" fmla="*/ 2147483647 h 443"/>
                <a:gd name="T42" fmla="*/ 2147483647 w 512"/>
                <a:gd name="T43" fmla="*/ 2147483647 h 443"/>
                <a:gd name="T44" fmla="*/ 0 w 512"/>
                <a:gd name="T45" fmla="*/ 2147483647 h 443"/>
                <a:gd name="T46" fmla="*/ 2147483647 w 512"/>
                <a:gd name="T47" fmla="*/ 2147483647 h 443"/>
                <a:gd name="T48" fmla="*/ 2147483647 w 512"/>
                <a:gd name="T49" fmla="*/ 2147483647 h 443"/>
                <a:gd name="T50" fmla="*/ 2147483647 w 512"/>
                <a:gd name="T51" fmla="*/ 2147483647 h 443"/>
                <a:gd name="T52" fmla="*/ 2147483647 w 512"/>
                <a:gd name="T53" fmla="*/ 2147483647 h 443"/>
                <a:gd name="T54" fmla="*/ 2147483647 w 512"/>
                <a:gd name="T55" fmla="*/ 2147483647 h 443"/>
                <a:gd name="T56" fmla="*/ 2147483647 w 512"/>
                <a:gd name="T57" fmla="*/ 2147483647 h 443"/>
                <a:gd name="T58" fmla="*/ 2147483647 w 512"/>
                <a:gd name="T59" fmla="*/ 2147483647 h 443"/>
                <a:gd name="T60" fmla="*/ 2147483647 w 512"/>
                <a:gd name="T61" fmla="*/ 2147483647 h 443"/>
                <a:gd name="T62" fmla="*/ 2147483647 w 512"/>
                <a:gd name="T63" fmla="*/ 2147483647 h 44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12"/>
                <a:gd name="T97" fmla="*/ 0 h 443"/>
                <a:gd name="T98" fmla="*/ 512 w 512"/>
                <a:gd name="T99" fmla="*/ 443 h 44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12" h="443">
                  <a:moveTo>
                    <a:pt x="347" y="125"/>
                  </a:moveTo>
                  <a:lnTo>
                    <a:pt x="368" y="104"/>
                  </a:lnTo>
                  <a:lnTo>
                    <a:pt x="385" y="99"/>
                  </a:lnTo>
                  <a:lnTo>
                    <a:pt x="396" y="99"/>
                  </a:lnTo>
                  <a:lnTo>
                    <a:pt x="416" y="186"/>
                  </a:lnTo>
                  <a:lnTo>
                    <a:pt x="409" y="206"/>
                  </a:lnTo>
                  <a:lnTo>
                    <a:pt x="422" y="211"/>
                  </a:lnTo>
                  <a:lnTo>
                    <a:pt x="417" y="229"/>
                  </a:lnTo>
                  <a:lnTo>
                    <a:pt x="409" y="243"/>
                  </a:lnTo>
                  <a:lnTo>
                    <a:pt x="449" y="256"/>
                  </a:lnTo>
                  <a:lnTo>
                    <a:pt x="473" y="285"/>
                  </a:lnTo>
                  <a:lnTo>
                    <a:pt x="481" y="310"/>
                  </a:lnTo>
                  <a:lnTo>
                    <a:pt x="512" y="350"/>
                  </a:lnTo>
                  <a:lnTo>
                    <a:pt x="508" y="389"/>
                  </a:lnTo>
                  <a:lnTo>
                    <a:pt x="476" y="405"/>
                  </a:lnTo>
                  <a:lnTo>
                    <a:pt x="484" y="438"/>
                  </a:lnTo>
                  <a:lnTo>
                    <a:pt x="472" y="443"/>
                  </a:lnTo>
                  <a:lnTo>
                    <a:pt x="457" y="422"/>
                  </a:lnTo>
                  <a:lnTo>
                    <a:pt x="441" y="427"/>
                  </a:lnTo>
                  <a:lnTo>
                    <a:pt x="406" y="400"/>
                  </a:lnTo>
                  <a:lnTo>
                    <a:pt x="404" y="368"/>
                  </a:lnTo>
                  <a:lnTo>
                    <a:pt x="384" y="357"/>
                  </a:lnTo>
                  <a:lnTo>
                    <a:pt x="342" y="384"/>
                  </a:lnTo>
                  <a:lnTo>
                    <a:pt x="326" y="386"/>
                  </a:lnTo>
                  <a:lnTo>
                    <a:pt x="326" y="365"/>
                  </a:lnTo>
                  <a:lnTo>
                    <a:pt x="312" y="365"/>
                  </a:lnTo>
                  <a:lnTo>
                    <a:pt x="305" y="338"/>
                  </a:lnTo>
                  <a:lnTo>
                    <a:pt x="195" y="363"/>
                  </a:lnTo>
                  <a:lnTo>
                    <a:pt x="179" y="349"/>
                  </a:lnTo>
                  <a:lnTo>
                    <a:pt x="139" y="342"/>
                  </a:lnTo>
                  <a:lnTo>
                    <a:pt x="109" y="333"/>
                  </a:lnTo>
                  <a:lnTo>
                    <a:pt x="83" y="355"/>
                  </a:lnTo>
                  <a:lnTo>
                    <a:pt x="65" y="344"/>
                  </a:lnTo>
                  <a:lnTo>
                    <a:pt x="53" y="307"/>
                  </a:lnTo>
                  <a:lnTo>
                    <a:pt x="72" y="309"/>
                  </a:lnTo>
                  <a:lnTo>
                    <a:pt x="83" y="302"/>
                  </a:lnTo>
                  <a:lnTo>
                    <a:pt x="85" y="294"/>
                  </a:lnTo>
                  <a:lnTo>
                    <a:pt x="77" y="298"/>
                  </a:lnTo>
                  <a:lnTo>
                    <a:pt x="54" y="274"/>
                  </a:lnTo>
                  <a:lnTo>
                    <a:pt x="53" y="246"/>
                  </a:lnTo>
                  <a:lnTo>
                    <a:pt x="59" y="208"/>
                  </a:lnTo>
                  <a:lnTo>
                    <a:pt x="53" y="195"/>
                  </a:lnTo>
                  <a:lnTo>
                    <a:pt x="53" y="147"/>
                  </a:lnTo>
                  <a:lnTo>
                    <a:pt x="16" y="85"/>
                  </a:lnTo>
                  <a:lnTo>
                    <a:pt x="13" y="21"/>
                  </a:lnTo>
                  <a:lnTo>
                    <a:pt x="0" y="15"/>
                  </a:lnTo>
                  <a:lnTo>
                    <a:pt x="1" y="0"/>
                  </a:lnTo>
                  <a:lnTo>
                    <a:pt x="49" y="21"/>
                  </a:lnTo>
                  <a:lnTo>
                    <a:pt x="73" y="24"/>
                  </a:lnTo>
                  <a:lnTo>
                    <a:pt x="88" y="11"/>
                  </a:lnTo>
                  <a:lnTo>
                    <a:pt x="102" y="11"/>
                  </a:lnTo>
                  <a:lnTo>
                    <a:pt x="120" y="16"/>
                  </a:lnTo>
                  <a:lnTo>
                    <a:pt x="126" y="37"/>
                  </a:lnTo>
                  <a:lnTo>
                    <a:pt x="112" y="48"/>
                  </a:lnTo>
                  <a:lnTo>
                    <a:pt x="110" y="58"/>
                  </a:lnTo>
                  <a:lnTo>
                    <a:pt x="136" y="96"/>
                  </a:lnTo>
                  <a:lnTo>
                    <a:pt x="134" y="106"/>
                  </a:lnTo>
                  <a:lnTo>
                    <a:pt x="144" y="111"/>
                  </a:lnTo>
                  <a:lnTo>
                    <a:pt x="150" y="101"/>
                  </a:lnTo>
                  <a:lnTo>
                    <a:pt x="176" y="99"/>
                  </a:lnTo>
                  <a:lnTo>
                    <a:pt x="193" y="112"/>
                  </a:lnTo>
                  <a:lnTo>
                    <a:pt x="273" y="122"/>
                  </a:lnTo>
                  <a:lnTo>
                    <a:pt x="293" y="133"/>
                  </a:lnTo>
                  <a:lnTo>
                    <a:pt x="313" y="136"/>
                  </a:lnTo>
                  <a:lnTo>
                    <a:pt x="347" y="125"/>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37" name="Freeform 270"/>
            <p:cNvSpPr>
              <a:spLocks/>
            </p:cNvSpPr>
            <p:nvPr/>
          </p:nvSpPr>
          <p:spPr bwMode="auto">
            <a:xfrm>
              <a:off x="5633048" y="4960194"/>
              <a:ext cx="223059" cy="270561"/>
            </a:xfrm>
            <a:custGeom>
              <a:avLst/>
              <a:gdLst>
                <a:gd name="T0" fmla="*/ 2147483647 w 497"/>
                <a:gd name="T1" fmla="*/ 2147483647 h 603"/>
                <a:gd name="T2" fmla="*/ 2147483647 w 497"/>
                <a:gd name="T3" fmla="*/ 2147483647 h 603"/>
                <a:gd name="T4" fmla="*/ 2147483647 w 497"/>
                <a:gd name="T5" fmla="*/ 2147483647 h 603"/>
                <a:gd name="T6" fmla="*/ 2147483647 w 497"/>
                <a:gd name="T7" fmla="*/ 2147483647 h 603"/>
                <a:gd name="T8" fmla="*/ 2147483647 w 497"/>
                <a:gd name="T9" fmla="*/ 2147483647 h 603"/>
                <a:gd name="T10" fmla="*/ 2147483647 w 497"/>
                <a:gd name="T11" fmla="*/ 2147483647 h 603"/>
                <a:gd name="T12" fmla="*/ 2147483647 w 497"/>
                <a:gd name="T13" fmla="*/ 2147483647 h 603"/>
                <a:gd name="T14" fmla="*/ 2147483647 w 497"/>
                <a:gd name="T15" fmla="*/ 2147483647 h 603"/>
                <a:gd name="T16" fmla="*/ 2147483647 w 497"/>
                <a:gd name="T17" fmla="*/ 2147483647 h 603"/>
                <a:gd name="T18" fmla="*/ 2147483647 w 497"/>
                <a:gd name="T19" fmla="*/ 2147483647 h 603"/>
                <a:gd name="T20" fmla="*/ 2147483647 w 497"/>
                <a:gd name="T21" fmla="*/ 2147483647 h 603"/>
                <a:gd name="T22" fmla="*/ 2147483647 w 497"/>
                <a:gd name="T23" fmla="*/ 2147483647 h 603"/>
                <a:gd name="T24" fmla="*/ 2147483647 w 497"/>
                <a:gd name="T25" fmla="*/ 2147483647 h 603"/>
                <a:gd name="T26" fmla="*/ 2147483647 w 497"/>
                <a:gd name="T27" fmla="*/ 2147483647 h 603"/>
                <a:gd name="T28" fmla="*/ 2147483647 w 497"/>
                <a:gd name="T29" fmla="*/ 2147483647 h 603"/>
                <a:gd name="T30" fmla="*/ 2147483647 w 497"/>
                <a:gd name="T31" fmla="*/ 2147483647 h 603"/>
                <a:gd name="T32" fmla="*/ 2147483647 w 497"/>
                <a:gd name="T33" fmla="*/ 2147483647 h 603"/>
                <a:gd name="T34" fmla="*/ 2147483647 w 497"/>
                <a:gd name="T35" fmla="*/ 2147483647 h 603"/>
                <a:gd name="T36" fmla="*/ 2147483647 w 497"/>
                <a:gd name="T37" fmla="*/ 2147483647 h 603"/>
                <a:gd name="T38" fmla="*/ 2147483647 w 497"/>
                <a:gd name="T39" fmla="*/ 2147483647 h 603"/>
                <a:gd name="T40" fmla="*/ 2147483647 w 497"/>
                <a:gd name="T41" fmla="*/ 2147483647 h 603"/>
                <a:gd name="T42" fmla="*/ 2147483647 w 497"/>
                <a:gd name="T43" fmla="*/ 2147483647 h 603"/>
                <a:gd name="T44" fmla="*/ 2147483647 w 497"/>
                <a:gd name="T45" fmla="*/ 2147483647 h 603"/>
                <a:gd name="T46" fmla="*/ 2147483647 w 497"/>
                <a:gd name="T47" fmla="*/ 2147483647 h 603"/>
                <a:gd name="T48" fmla="*/ 2147483647 w 497"/>
                <a:gd name="T49" fmla="*/ 2147483647 h 603"/>
                <a:gd name="T50" fmla="*/ 2147483647 w 497"/>
                <a:gd name="T51" fmla="*/ 2147483647 h 603"/>
                <a:gd name="T52" fmla="*/ 2147483647 w 497"/>
                <a:gd name="T53" fmla="*/ 2147483647 h 603"/>
                <a:gd name="T54" fmla="*/ 2147483647 w 497"/>
                <a:gd name="T55" fmla="*/ 2147483647 h 603"/>
                <a:gd name="T56" fmla="*/ 2147483647 w 497"/>
                <a:gd name="T57" fmla="*/ 2147483647 h 603"/>
                <a:gd name="T58" fmla="*/ 2147483647 w 497"/>
                <a:gd name="T59" fmla="*/ 2147483647 h 603"/>
                <a:gd name="T60" fmla="*/ 2147483647 w 497"/>
                <a:gd name="T61" fmla="*/ 2147483647 h 603"/>
                <a:gd name="T62" fmla="*/ 2147483647 w 497"/>
                <a:gd name="T63" fmla="*/ 2147483647 h 603"/>
                <a:gd name="T64" fmla="*/ 2147483647 w 497"/>
                <a:gd name="T65" fmla="*/ 2147483647 h 603"/>
                <a:gd name="T66" fmla="*/ 2147483647 w 497"/>
                <a:gd name="T67" fmla="*/ 2147483647 h 603"/>
                <a:gd name="T68" fmla="*/ 2147483647 w 497"/>
                <a:gd name="T69" fmla="*/ 2147483647 h 603"/>
                <a:gd name="T70" fmla="*/ 2147483647 w 497"/>
                <a:gd name="T71" fmla="*/ 2147483647 h 603"/>
                <a:gd name="T72" fmla="*/ 2147483647 w 497"/>
                <a:gd name="T73" fmla="*/ 2147483647 h 603"/>
                <a:gd name="T74" fmla="*/ 2147483647 w 497"/>
                <a:gd name="T75" fmla="*/ 2147483647 h 603"/>
                <a:gd name="T76" fmla="*/ 2147483647 w 497"/>
                <a:gd name="T77" fmla="*/ 2147483647 h 603"/>
                <a:gd name="T78" fmla="*/ 2147483647 w 497"/>
                <a:gd name="T79" fmla="*/ 2147483647 h 603"/>
                <a:gd name="T80" fmla="*/ 2147483647 w 497"/>
                <a:gd name="T81" fmla="*/ 0 h 603"/>
                <a:gd name="T82" fmla="*/ 2147483647 w 497"/>
                <a:gd name="T83" fmla="*/ 2147483647 h 603"/>
                <a:gd name="T84" fmla="*/ 2147483647 w 497"/>
                <a:gd name="T85" fmla="*/ 2147483647 h 603"/>
                <a:gd name="T86" fmla="*/ 2147483647 w 497"/>
                <a:gd name="T87" fmla="*/ 2147483647 h 603"/>
                <a:gd name="T88" fmla="*/ 2147483647 w 497"/>
                <a:gd name="T89" fmla="*/ 2147483647 h 603"/>
                <a:gd name="T90" fmla="*/ 2147483647 w 497"/>
                <a:gd name="T91" fmla="*/ 2147483647 h 603"/>
                <a:gd name="T92" fmla="*/ 2147483647 w 497"/>
                <a:gd name="T93" fmla="*/ 2147483647 h 603"/>
                <a:gd name="T94" fmla="*/ 2147483647 w 497"/>
                <a:gd name="T95" fmla="*/ 2147483647 h 603"/>
                <a:gd name="T96" fmla="*/ 0 w 497"/>
                <a:gd name="T97" fmla="*/ 2147483647 h 603"/>
                <a:gd name="T98" fmla="*/ 2147483647 w 497"/>
                <a:gd name="T99" fmla="*/ 2147483647 h 603"/>
                <a:gd name="T100" fmla="*/ 2147483647 w 497"/>
                <a:gd name="T101" fmla="*/ 2147483647 h 603"/>
                <a:gd name="T102" fmla="*/ 2147483647 w 497"/>
                <a:gd name="T103" fmla="*/ 2147483647 h 603"/>
                <a:gd name="T104" fmla="*/ 2147483647 w 497"/>
                <a:gd name="T105" fmla="*/ 2147483647 h 603"/>
                <a:gd name="T106" fmla="*/ 2147483647 w 497"/>
                <a:gd name="T107" fmla="*/ 2147483647 h 603"/>
                <a:gd name="T108" fmla="*/ 2147483647 w 497"/>
                <a:gd name="T109" fmla="*/ 2147483647 h 603"/>
                <a:gd name="T110" fmla="*/ 2147483647 w 497"/>
                <a:gd name="T111" fmla="*/ 2147483647 h 603"/>
                <a:gd name="T112" fmla="*/ 2147483647 w 497"/>
                <a:gd name="T113" fmla="*/ 2147483647 h 603"/>
                <a:gd name="T114" fmla="*/ 2147483647 w 497"/>
                <a:gd name="T115" fmla="*/ 2147483647 h 603"/>
                <a:gd name="T116" fmla="*/ 2147483647 w 497"/>
                <a:gd name="T117" fmla="*/ 2147483647 h 603"/>
                <a:gd name="T118" fmla="*/ 2147483647 w 497"/>
                <a:gd name="T119" fmla="*/ 2147483647 h 603"/>
                <a:gd name="T120" fmla="*/ 2147483647 w 497"/>
                <a:gd name="T121" fmla="*/ 2147483647 h 603"/>
                <a:gd name="T122" fmla="*/ 2147483647 w 497"/>
                <a:gd name="T123" fmla="*/ 2147483647 h 603"/>
                <a:gd name="T124" fmla="*/ 2147483647 w 497"/>
                <a:gd name="T125" fmla="*/ 2147483647 h 60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97"/>
                <a:gd name="T190" fmla="*/ 0 h 603"/>
                <a:gd name="T191" fmla="*/ 497 w 497"/>
                <a:gd name="T192" fmla="*/ 603 h 60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97" h="603">
                  <a:moveTo>
                    <a:pt x="169" y="488"/>
                  </a:moveTo>
                  <a:lnTo>
                    <a:pt x="171" y="505"/>
                  </a:lnTo>
                  <a:lnTo>
                    <a:pt x="219" y="524"/>
                  </a:lnTo>
                  <a:lnTo>
                    <a:pt x="219" y="566"/>
                  </a:lnTo>
                  <a:lnTo>
                    <a:pt x="203" y="576"/>
                  </a:lnTo>
                  <a:lnTo>
                    <a:pt x="206" y="603"/>
                  </a:lnTo>
                  <a:lnTo>
                    <a:pt x="297" y="601"/>
                  </a:lnTo>
                  <a:lnTo>
                    <a:pt x="299" y="574"/>
                  </a:lnTo>
                  <a:lnTo>
                    <a:pt x="355" y="571"/>
                  </a:lnTo>
                  <a:lnTo>
                    <a:pt x="361" y="601"/>
                  </a:lnTo>
                  <a:lnTo>
                    <a:pt x="371" y="603"/>
                  </a:lnTo>
                  <a:lnTo>
                    <a:pt x="398" y="507"/>
                  </a:lnTo>
                  <a:lnTo>
                    <a:pt x="422" y="513"/>
                  </a:lnTo>
                  <a:lnTo>
                    <a:pt x="443" y="507"/>
                  </a:lnTo>
                  <a:lnTo>
                    <a:pt x="464" y="524"/>
                  </a:lnTo>
                  <a:lnTo>
                    <a:pt x="493" y="513"/>
                  </a:lnTo>
                  <a:lnTo>
                    <a:pt x="475" y="500"/>
                  </a:lnTo>
                  <a:lnTo>
                    <a:pt x="491" y="472"/>
                  </a:lnTo>
                  <a:lnTo>
                    <a:pt x="470" y="420"/>
                  </a:lnTo>
                  <a:lnTo>
                    <a:pt x="493" y="417"/>
                  </a:lnTo>
                  <a:lnTo>
                    <a:pt x="451" y="380"/>
                  </a:lnTo>
                  <a:lnTo>
                    <a:pt x="488" y="329"/>
                  </a:lnTo>
                  <a:lnTo>
                    <a:pt x="497" y="291"/>
                  </a:lnTo>
                  <a:lnTo>
                    <a:pt x="477" y="240"/>
                  </a:lnTo>
                  <a:lnTo>
                    <a:pt x="493" y="224"/>
                  </a:lnTo>
                  <a:lnTo>
                    <a:pt x="488" y="201"/>
                  </a:lnTo>
                  <a:lnTo>
                    <a:pt x="470" y="206"/>
                  </a:lnTo>
                  <a:lnTo>
                    <a:pt x="451" y="206"/>
                  </a:lnTo>
                  <a:lnTo>
                    <a:pt x="395" y="181"/>
                  </a:lnTo>
                  <a:lnTo>
                    <a:pt x="387" y="161"/>
                  </a:lnTo>
                  <a:lnTo>
                    <a:pt x="398" y="150"/>
                  </a:lnTo>
                  <a:lnTo>
                    <a:pt x="357" y="102"/>
                  </a:lnTo>
                  <a:lnTo>
                    <a:pt x="342" y="96"/>
                  </a:lnTo>
                  <a:lnTo>
                    <a:pt x="313" y="94"/>
                  </a:lnTo>
                  <a:lnTo>
                    <a:pt x="313" y="109"/>
                  </a:lnTo>
                  <a:lnTo>
                    <a:pt x="262" y="118"/>
                  </a:lnTo>
                  <a:lnTo>
                    <a:pt x="197" y="121"/>
                  </a:lnTo>
                  <a:lnTo>
                    <a:pt x="163" y="57"/>
                  </a:lnTo>
                  <a:lnTo>
                    <a:pt x="150" y="67"/>
                  </a:lnTo>
                  <a:lnTo>
                    <a:pt x="126" y="11"/>
                  </a:lnTo>
                  <a:lnTo>
                    <a:pt x="102" y="0"/>
                  </a:lnTo>
                  <a:lnTo>
                    <a:pt x="33" y="9"/>
                  </a:lnTo>
                  <a:lnTo>
                    <a:pt x="33" y="38"/>
                  </a:lnTo>
                  <a:lnTo>
                    <a:pt x="14" y="62"/>
                  </a:lnTo>
                  <a:lnTo>
                    <a:pt x="30" y="69"/>
                  </a:lnTo>
                  <a:lnTo>
                    <a:pt x="53" y="113"/>
                  </a:lnTo>
                  <a:lnTo>
                    <a:pt x="30" y="134"/>
                  </a:lnTo>
                  <a:lnTo>
                    <a:pt x="32" y="166"/>
                  </a:lnTo>
                  <a:lnTo>
                    <a:pt x="0" y="174"/>
                  </a:lnTo>
                  <a:lnTo>
                    <a:pt x="24" y="225"/>
                  </a:lnTo>
                  <a:lnTo>
                    <a:pt x="3" y="236"/>
                  </a:lnTo>
                  <a:lnTo>
                    <a:pt x="17" y="262"/>
                  </a:lnTo>
                  <a:lnTo>
                    <a:pt x="5" y="291"/>
                  </a:lnTo>
                  <a:lnTo>
                    <a:pt x="24" y="310"/>
                  </a:lnTo>
                  <a:lnTo>
                    <a:pt x="43" y="379"/>
                  </a:lnTo>
                  <a:lnTo>
                    <a:pt x="43" y="420"/>
                  </a:lnTo>
                  <a:lnTo>
                    <a:pt x="37" y="435"/>
                  </a:lnTo>
                  <a:lnTo>
                    <a:pt x="38" y="446"/>
                  </a:lnTo>
                  <a:lnTo>
                    <a:pt x="65" y="467"/>
                  </a:lnTo>
                  <a:lnTo>
                    <a:pt x="110" y="460"/>
                  </a:lnTo>
                  <a:lnTo>
                    <a:pt x="118" y="478"/>
                  </a:lnTo>
                  <a:lnTo>
                    <a:pt x="145" y="449"/>
                  </a:lnTo>
                  <a:lnTo>
                    <a:pt x="169" y="488"/>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38" name="Freeform 271"/>
            <p:cNvSpPr>
              <a:spLocks/>
            </p:cNvSpPr>
            <p:nvPr/>
          </p:nvSpPr>
          <p:spPr bwMode="auto">
            <a:xfrm>
              <a:off x="5006059" y="4885264"/>
              <a:ext cx="306538" cy="178130"/>
            </a:xfrm>
            <a:custGeom>
              <a:avLst/>
              <a:gdLst>
                <a:gd name="T0" fmla="*/ 2147483647 w 683"/>
                <a:gd name="T1" fmla="*/ 2147483647 h 397"/>
                <a:gd name="T2" fmla="*/ 2147483647 w 683"/>
                <a:gd name="T3" fmla="*/ 2147483647 h 397"/>
                <a:gd name="T4" fmla="*/ 2147483647 w 683"/>
                <a:gd name="T5" fmla="*/ 2147483647 h 397"/>
                <a:gd name="T6" fmla="*/ 2147483647 w 683"/>
                <a:gd name="T7" fmla="*/ 2147483647 h 397"/>
                <a:gd name="T8" fmla="*/ 2147483647 w 683"/>
                <a:gd name="T9" fmla="*/ 2147483647 h 397"/>
                <a:gd name="T10" fmla="*/ 2147483647 w 683"/>
                <a:gd name="T11" fmla="*/ 2147483647 h 397"/>
                <a:gd name="T12" fmla="*/ 2147483647 w 683"/>
                <a:gd name="T13" fmla="*/ 2147483647 h 397"/>
                <a:gd name="T14" fmla="*/ 2147483647 w 683"/>
                <a:gd name="T15" fmla="*/ 2147483647 h 397"/>
                <a:gd name="T16" fmla="*/ 2147483647 w 683"/>
                <a:gd name="T17" fmla="*/ 2147483647 h 397"/>
                <a:gd name="T18" fmla="*/ 2147483647 w 683"/>
                <a:gd name="T19" fmla="*/ 2147483647 h 397"/>
                <a:gd name="T20" fmla="*/ 2147483647 w 683"/>
                <a:gd name="T21" fmla="*/ 2147483647 h 397"/>
                <a:gd name="T22" fmla="*/ 2147483647 w 683"/>
                <a:gd name="T23" fmla="*/ 2147483647 h 397"/>
                <a:gd name="T24" fmla="*/ 2147483647 w 683"/>
                <a:gd name="T25" fmla="*/ 2147483647 h 397"/>
                <a:gd name="T26" fmla="*/ 2147483647 w 683"/>
                <a:gd name="T27" fmla="*/ 2147483647 h 397"/>
                <a:gd name="T28" fmla="*/ 2147483647 w 683"/>
                <a:gd name="T29" fmla="*/ 2147483647 h 397"/>
                <a:gd name="T30" fmla="*/ 2147483647 w 683"/>
                <a:gd name="T31" fmla="*/ 2147483647 h 397"/>
                <a:gd name="T32" fmla="*/ 2147483647 w 683"/>
                <a:gd name="T33" fmla="*/ 2147483647 h 397"/>
                <a:gd name="T34" fmla="*/ 2147483647 w 683"/>
                <a:gd name="T35" fmla="*/ 2147483647 h 397"/>
                <a:gd name="T36" fmla="*/ 2147483647 w 683"/>
                <a:gd name="T37" fmla="*/ 2147483647 h 397"/>
                <a:gd name="T38" fmla="*/ 2147483647 w 683"/>
                <a:gd name="T39" fmla="*/ 2147483647 h 397"/>
                <a:gd name="T40" fmla="*/ 2147483647 w 683"/>
                <a:gd name="T41" fmla="*/ 2147483647 h 397"/>
                <a:gd name="T42" fmla="*/ 2147483647 w 683"/>
                <a:gd name="T43" fmla="*/ 2147483647 h 397"/>
                <a:gd name="T44" fmla="*/ 2147483647 w 683"/>
                <a:gd name="T45" fmla="*/ 2147483647 h 397"/>
                <a:gd name="T46" fmla="*/ 2147483647 w 683"/>
                <a:gd name="T47" fmla="*/ 2147483647 h 397"/>
                <a:gd name="T48" fmla="*/ 2147483647 w 683"/>
                <a:gd name="T49" fmla="*/ 2147483647 h 397"/>
                <a:gd name="T50" fmla="*/ 2147483647 w 683"/>
                <a:gd name="T51" fmla="*/ 2147483647 h 397"/>
                <a:gd name="T52" fmla="*/ 2147483647 w 683"/>
                <a:gd name="T53" fmla="*/ 2147483647 h 397"/>
                <a:gd name="T54" fmla="*/ 0 w 683"/>
                <a:gd name="T55" fmla="*/ 2147483647 h 397"/>
                <a:gd name="T56" fmla="*/ 2147483647 w 683"/>
                <a:gd name="T57" fmla="*/ 2147483647 h 397"/>
                <a:gd name="T58" fmla="*/ 2147483647 w 683"/>
                <a:gd name="T59" fmla="*/ 2147483647 h 397"/>
                <a:gd name="T60" fmla="*/ 2147483647 w 683"/>
                <a:gd name="T61" fmla="*/ 2147483647 h 397"/>
                <a:gd name="T62" fmla="*/ 2147483647 w 683"/>
                <a:gd name="T63" fmla="*/ 2147483647 h 397"/>
                <a:gd name="T64" fmla="*/ 2147483647 w 683"/>
                <a:gd name="T65" fmla="*/ 2147483647 h 397"/>
                <a:gd name="T66" fmla="*/ 2147483647 w 683"/>
                <a:gd name="T67" fmla="*/ 2147483647 h 397"/>
                <a:gd name="T68" fmla="*/ 2147483647 w 683"/>
                <a:gd name="T69" fmla="*/ 0 h 397"/>
                <a:gd name="T70" fmla="*/ 2147483647 w 683"/>
                <a:gd name="T71" fmla="*/ 2147483647 h 397"/>
                <a:gd name="T72" fmla="*/ 2147483647 w 683"/>
                <a:gd name="T73" fmla="*/ 2147483647 h 397"/>
                <a:gd name="T74" fmla="*/ 2147483647 w 683"/>
                <a:gd name="T75" fmla="*/ 2147483647 h 397"/>
                <a:gd name="T76" fmla="*/ 2147483647 w 683"/>
                <a:gd name="T77" fmla="*/ 2147483647 h 397"/>
                <a:gd name="T78" fmla="*/ 2147483647 w 683"/>
                <a:gd name="T79" fmla="*/ 2147483647 h 39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83"/>
                <a:gd name="T121" fmla="*/ 0 h 397"/>
                <a:gd name="T122" fmla="*/ 683 w 683"/>
                <a:gd name="T123" fmla="*/ 397 h 397"/>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83" h="397">
                  <a:moveTo>
                    <a:pt x="554" y="88"/>
                  </a:moveTo>
                  <a:lnTo>
                    <a:pt x="591" y="85"/>
                  </a:lnTo>
                  <a:lnTo>
                    <a:pt x="603" y="122"/>
                  </a:lnTo>
                  <a:lnTo>
                    <a:pt x="621" y="133"/>
                  </a:lnTo>
                  <a:lnTo>
                    <a:pt x="647" y="111"/>
                  </a:lnTo>
                  <a:lnTo>
                    <a:pt x="677" y="120"/>
                  </a:lnTo>
                  <a:lnTo>
                    <a:pt x="680" y="173"/>
                  </a:lnTo>
                  <a:lnTo>
                    <a:pt x="671" y="186"/>
                  </a:lnTo>
                  <a:lnTo>
                    <a:pt x="683" y="263"/>
                  </a:lnTo>
                  <a:lnTo>
                    <a:pt x="661" y="264"/>
                  </a:lnTo>
                  <a:lnTo>
                    <a:pt x="639" y="316"/>
                  </a:lnTo>
                  <a:lnTo>
                    <a:pt x="637" y="322"/>
                  </a:lnTo>
                  <a:lnTo>
                    <a:pt x="607" y="306"/>
                  </a:lnTo>
                  <a:lnTo>
                    <a:pt x="568" y="322"/>
                  </a:lnTo>
                  <a:lnTo>
                    <a:pt x="562" y="336"/>
                  </a:lnTo>
                  <a:lnTo>
                    <a:pt x="522" y="335"/>
                  </a:lnTo>
                  <a:lnTo>
                    <a:pt x="477" y="349"/>
                  </a:lnTo>
                  <a:lnTo>
                    <a:pt x="475" y="379"/>
                  </a:lnTo>
                  <a:lnTo>
                    <a:pt x="407" y="397"/>
                  </a:lnTo>
                  <a:lnTo>
                    <a:pt x="402" y="378"/>
                  </a:lnTo>
                  <a:lnTo>
                    <a:pt x="339" y="383"/>
                  </a:lnTo>
                  <a:lnTo>
                    <a:pt x="327" y="363"/>
                  </a:lnTo>
                  <a:lnTo>
                    <a:pt x="359" y="370"/>
                  </a:lnTo>
                  <a:lnTo>
                    <a:pt x="363" y="357"/>
                  </a:lnTo>
                  <a:lnTo>
                    <a:pt x="352" y="348"/>
                  </a:lnTo>
                  <a:lnTo>
                    <a:pt x="319" y="352"/>
                  </a:lnTo>
                  <a:lnTo>
                    <a:pt x="320" y="362"/>
                  </a:lnTo>
                  <a:lnTo>
                    <a:pt x="285" y="357"/>
                  </a:lnTo>
                  <a:lnTo>
                    <a:pt x="269" y="330"/>
                  </a:lnTo>
                  <a:lnTo>
                    <a:pt x="253" y="319"/>
                  </a:lnTo>
                  <a:lnTo>
                    <a:pt x="227" y="317"/>
                  </a:lnTo>
                  <a:lnTo>
                    <a:pt x="215" y="298"/>
                  </a:lnTo>
                  <a:lnTo>
                    <a:pt x="157" y="285"/>
                  </a:lnTo>
                  <a:lnTo>
                    <a:pt x="138" y="253"/>
                  </a:lnTo>
                  <a:lnTo>
                    <a:pt x="131" y="268"/>
                  </a:lnTo>
                  <a:lnTo>
                    <a:pt x="104" y="264"/>
                  </a:lnTo>
                  <a:lnTo>
                    <a:pt x="96" y="280"/>
                  </a:lnTo>
                  <a:lnTo>
                    <a:pt x="59" y="277"/>
                  </a:lnTo>
                  <a:lnTo>
                    <a:pt x="66" y="261"/>
                  </a:lnTo>
                  <a:lnTo>
                    <a:pt x="61" y="240"/>
                  </a:lnTo>
                  <a:lnTo>
                    <a:pt x="50" y="226"/>
                  </a:lnTo>
                  <a:lnTo>
                    <a:pt x="35" y="218"/>
                  </a:lnTo>
                  <a:lnTo>
                    <a:pt x="2" y="207"/>
                  </a:lnTo>
                  <a:lnTo>
                    <a:pt x="5" y="199"/>
                  </a:lnTo>
                  <a:lnTo>
                    <a:pt x="69" y="191"/>
                  </a:lnTo>
                  <a:lnTo>
                    <a:pt x="82" y="197"/>
                  </a:lnTo>
                  <a:lnTo>
                    <a:pt x="87" y="183"/>
                  </a:lnTo>
                  <a:lnTo>
                    <a:pt x="80" y="167"/>
                  </a:lnTo>
                  <a:lnTo>
                    <a:pt x="51" y="154"/>
                  </a:lnTo>
                  <a:lnTo>
                    <a:pt x="37" y="172"/>
                  </a:lnTo>
                  <a:lnTo>
                    <a:pt x="32" y="132"/>
                  </a:lnTo>
                  <a:lnTo>
                    <a:pt x="71" y="144"/>
                  </a:lnTo>
                  <a:lnTo>
                    <a:pt x="91" y="138"/>
                  </a:lnTo>
                  <a:lnTo>
                    <a:pt x="59" y="128"/>
                  </a:lnTo>
                  <a:lnTo>
                    <a:pt x="74" y="111"/>
                  </a:lnTo>
                  <a:lnTo>
                    <a:pt x="0" y="127"/>
                  </a:lnTo>
                  <a:lnTo>
                    <a:pt x="5" y="69"/>
                  </a:lnTo>
                  <a:lnTo>
                    <a:pt x="43" y="50"/>
                  </a:lnTo>
                  <a:lnTo>
                    <a:pt x="91" y="36"/>
                  </a:lnTo>
                  <a:lnTo>
                    <a:pt x="96" y="45"/>
                  </a:lnTo>
                  <a:lnTo>
                    <a:pt x="154" y="26"/>
                  </a:lnTo>
                  <a:lnTo>
                    <a:pt x="157" y="42"/>
                  </a:lnTo>
                  <a:lnTo>
                    <a:pt x="173" y="55"/>
                  </a:lnTo>
                  <a:lnTo>
                    <a:pt x="179" y="32"/>
                  </a:lnTo>
                  <a:lnTo>
                    <a:pt x="211" y="44"/>
                  </a:lnTo>
                  <a:lnTo>
                    <a:pt x="227" y="48"/>
                  </a:lnTo>
                  <a:lnTo>
                    <a:pt x="227" y="15"/>
                  </a:lnTo>
                  <a:lnTo>
                    <a:pt x="247" y="5"/>
                  </a:lnTo>
                  <a:lnTo>
                    <a:pt x="255" y="15"/>
                  </a:lnTo>
                  <a:lnTo>
                    <a:pt x="315" y="0"/>
                  </a:lnTo>
                  <a:lnTo>
                    <a:pt x="386" y="104"/>
                  </a:lnTo>
                  <a:lnTo>
                    <a:pt x="424" y="74"/>
                  </a:lnTo>
                  <a:lnTo>
                    <a:pt x="456" y="64"/>
                  </a:lnTo>
                  <a:lnTo>
                    <a:pt x="477" y="90"/>
                  </a:lnTo>
                  <a:lnTo>
                    <a:pt x="483" y="79"/>
                  </a:lnTo>
                  <a:lnTo>
                    <a:pt x="504" y="76"/>
                  </a:lnTo>
                  <a:lnTo>
                    <a:pt x="517" y="63"/>
                  </a:lnTo>
                  <a:lnTo>
                    <a:pt x="543" y="61"/>
                  </a:lnTo>
                  <a:lnTo>
                    <a:pt x="536" y="76"/>
                  </a:lnTo>
                  <a:lnTo>
                    <a:pt x="539" y="85"/>
                  </a:lnTo>
                  <a:lnTo>
                    <a:pt x="554" y="88"/>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40" name="Freeform 273"/>
            <p:cNvSpPr>
              <a:spLocks/>
            </p:cNvSpPr>
            <p:nvPr/>
          </p:nvSpPr>
          <p:spPr bwMode="auto">
            <a:xfrm>
              <a:off x="5397422" y="4891994"/>
              <a:ext cx="259413" cy="319917"/>
            </a:xfrm>
            <a:custGeom>
              <a:avLst/>
              <a:gdLst>
                <a:gd name="T0" fmla="*/ 2147483647 w 578"/>
                <a:gd name="T1" fmla="*/ 2147483647 h 713"/>
                <a:gd name="T2" fmla="*/ 2147483647 w 578"/>
                <a:gd name="T3" fmla="*/ 2147483647 h 713"/>
                <a:gd name="T4" fmla="*/ 2147483647 w 578"/>
                <a:gd name="T5" fmla="*/ 2147483647 h 713"/>
                <a:gd name="T6" fmla="*/ 2147483647 w 578"/>
                <a:gd name="T7" fmla="*/ 2147483647 h 713"/>
                <a:gd name="T8" fmla="*/ 2147483647 w 578"/>
                <a:gd name="T9" fmla="*/ 2147483647 h 713"/>
                <a:gd name="T10" fmla="*/ 2147483647 w 578"/>
                <a:gd name="T11" fmla="*/ 2147483647 h 713"/>
                <a:gd name="T12" fmla="*/ 2147483647 w 578"/>
                <a:gd name="T13" fmla="*/ 2147483647 h 713"/>
                <a:gd name="T14" fmla="*/ 2147483647 w 578"/>
                <a:gd name="T15" fmla="*/ 2147483647 h 713"/>
                <a:gd name="T16" fmla="*/ 2147483647 w 578"/>
                <a:gd name="T17" fmla="*/ 2147483647 h 713"/>
                <a:gd name="T18" fmla="*/ 2147483647 w 578"/>
                <a:gd name="T19" fmla="*/ 2147483647 h 713"/>
                <a:gd name="T20" fmla="*/ 2147483647 w 578"/>
                <a:gd name="T21" fmla="*/ 2147483647 h 713"/>
                <a:gd name="T22" fmla="*/ 2147483647 w 578"/>
                <a:gd name="T23" fmla="*/ 2147483647 h 713"/>
                <a:gd name="T24" fmla="*/ 2147483647 w 578"/>
                <a:gd name="T25" fmla="*/ 2147483647 h 713"/>
                <a:gd name="T26" fmla="*/ 2147483647 w 578"/>
                <a:gd name="T27" fmla="*/ 2147483647 h 713"/>
                <a:gd name="T28" fmla="*/ 2147483647 w 578"/>
                <a:gd name="T29" fmla="*/ 2147483647 h 713"/>
                <a:gd name="T30" fmla="*/ 2147483647 w 578"/>
                <a:gd name="T31" fmla="*/ 2147483647 h 713"/>
                <a:gd name="T32" fmla="*/ 2147483647 w 578"/>
                <a:gd name="T33" fmla="*/ 2147483647 h 713"/>
                <a:gd name="T34" fmla="*/ 2147483647 w 578"/>
                <a:gd name="T35" fmla="*/ 2147483647 h 713"/>
                <a:gd name="T36" fmla="*/ 2147483647 w 578"/>
                <a:gd name="T37" fmla="*/ 2147483647 h 713"/>
                <a:gd name="T38" fmla="*/ 2147483647 w 578"/>
                <a:gd name="T39" fmla="*/ 2147483647 h 713"/>
                <a:gd name="T40" fmla="*/ 2147483647 w 578"/>
                <a:gd name="T41" fmla="*/ 2147483647 h 713"/>
                <a:gd name="T42" fmla="*/ 2147483647 w 578"/>
                <a:gd name="T43" fmla="*/ 2147483647 h 713"/>
                <a:gd name="T44" fmla="*/ 2147483647 w 578"/>
                <a:gd name="T45" fmla="*/ 2147483647 h 713"/>
                <a:gd name="T46" fmla="*/ 2147483647 w 578"/>
                <a:gd name="T47" fmla="*/ 2147483647 h 713"/>
                <a:gd name="T48" fmla="*/ 2147483647 w 578"/>
                <a:gd name="T49" fmla="*/ 2147483647 h 713"/>
                <a:gd name="T50" fmla="*/ 2147483647 w 578"/>
                <a:gd name="T51" fmla="*/ 2147483647 h 713"/>
                <a:gd name="T52" fmla="*/ 2147483647 w 578"/>
                <a:gd name="T53" fmla="*/ 2147483647 h 713"/>
                <a:gd name="T54" fmla="*/ 2147483647 w 578"/>
                <a:gd name="T55" fmla="*/ 0 h 713"/>
                <a:gd name="T56" fmla="*/ 2147483647 w 578"/>
                <a:gd name="T57" fmla="*/ 2147483647 h 713"/>
                <a:gd name="T58" fmla="*/ 2147483647 w 578"/>
                <a:gd name="T59" fmla="*/ 2147483647 h 713"/>
                <a:gd name="T60" fmla="*/ 2147483647 w 578"/>
                <a:gd name="T61" fmla="*/ 2147483647 h 713"/>
                <a:gd name="T62" fmla="*/ 2147483647 w 578"/>
                <a:gd name="T63" fmla="*/ 2147483647 h 713"/>
                <a:gd name="T64" fmla="*/ 2147483647 w 578"/>
                <a:gd name="T65" fmla="*/ 2147483647 h 713"/>
                <a:gd name="T66" fmla="*/ 2147483647 w 578"/>
                <a:gd name="T67" fmla="*/ 2147483647 h 713"/>
                <a:gd name="T68" fmla="*/ 2147483647 w 578"/>
                <a:gd name="T69" fmla="*/ 2147483647 h 713"/>
                <a:gd name="T70" fmla="*/ 2147483647 w 578"/>
                <a:gd name="T71" fmla="*/ 2147483647 h 713"/>
                <a:gd name="T72" fmla="*/ 2147483647 w 578"/>
                <a:gd name="T73" fmla="*/ 2147483647 h 713"/>
                <a:gd name="T74" fmla="*/ 2147483647 w 578"/>
                <a:gd name="T75" fmla="*/ 2147483647 h 713"/>
                <a:gd name="T76" fmla="*/ 2147483647 w 578"/>
                <a:gd name="T77" fmla="*/ 2147483647 h 713"/>
                <a:gd name="T78" fmla="*/ 2147483647 w 578"/>
                <a:gd name="T79" fmla="*/ 2147483647 h 713"/>
                <a:gd name="T80" fmla="*/ 2147483647 w 578"/>
                <a:gd name="T81" fmla="*/ 2147483647 h 713"/>
                <a:gd name="T82" fmla="*/ 2147483647 w 578"/>
                <a:gd name="T83" fmla="*/ 2147483647 h 713"/>
                <a:gd name="T84" fmla="*/ 0 w 578"/>
                <a:gd name="T85" fmla="*/ 2147483647 h 713"/>
                <a:gd name="T86" fmla="*/ 2147483647 w 578"/>
                <a:gd name="T87" fmla="*/ 2147483647 h 713"/>
                <a:gd name="T88" fmla="*/ 2147483647 w 578"/>
                <a:gd name="T89" fmla="*/ 2147483647 h 713"/>
                <a:gd name="T90" fmla="*/ 2147483647 w 578"/>
                <a:gd name="T91" fmla="*/ 2147483647 h 713"/>
                <a:gd name="T92" fmla="*/ 2147483647 w 578"/>
                <a:gd name="T93" fmla="*/ 2147483647 h 713"/>
                <a:gd name="T94" fmla="*/ 2147483647 w 578"/>
                <a:gd name="T95" fmla="*/ 2147483647 h 713"/>
                <a:gd name="T96" fmla="*/ 2147483647 w 578"/>
                <a:gd name="T97" fmla="*/ 2147483647 h 713"/>
                <a:gd name="T98" fmla="*/ 2147483647 w 578"/>
                <a:gd name="T99" fmla="*/ 2147483647 h 713"/>
                <a:gd name="T100" fmla="*/ 2147483647 w 578"/>
                <a:gd name="T101" fmla="*/ 2147483647 h 713"/>
                <a:gd name="T102" fmla="*/ 2147483647 w 578"/>
                <a:gd name="T103" fmla="*/ 2147483647 h 713"/>
                <a:gd name="T104" fmla="*/ 2147483647 w 578"/>
                <a:gd name="T105" fmla="*/ 2147483647 h 713"/>
                <a:gd name="T106" fmla="*/ 2147483647 w 578"/>
                <a:gd name="T107" fmla="*/ 2147483647 h 713"/>
                <a:gd name="T108" fmla="*/ 2147483647 w 578"/>
                <a:gd name="T109" fmla="*/ 2147483647 h 713"/>
                <a:gd name="T110" fmla="*/ 2147483647 w 578"/>
                <a:gd name="T111" fmla="*/ 2147483647 h 71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8"/>
                <a:gd name="T169" fmla="*/ 0 h 713"/>
                <a:gd name="T170" fmla="*/ 578 w 578"/>
                <a:gd name="T171" fmla="*/ 713 h 71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8" h="713">
                  <a:moveTo>
                    <a:pt x="398" y="692"/>
                  </a:moveTo>
                  <a:lnTo>
                    <a:pt x="418" y="692"/>
                  </a:lnTo>
                  <a:lnTo>
                    <a:pt x="432" y="668"/>
                  </a:lnTo>
                  <a:lnTo>
                    <a:pt x="482" y="662"/>
                  </a:lnTo>
                  <a:lnTo>
                    <a:pt x="475" y="624"/>
                  </a:lnTo>
                  <a:lnTo>
                    <a:pt x="562" y="587"/>
                  </a:lnTo>
                  <a:lnTo>
                    <a:pt x="568" y="572"/>
                  </a:lnTo>
                  <a:lnTo>
                    <a:pt x="568" y="531"/>
                  </a:lnTo>
                  <a:lnTo>
                    <a:pt x="549" y="462"/>
                  </a:lnTo>
                  <a:lnTo>
                    <a:pt x="530" y="443"/>
                  </a:lnTo>
                  <a:lnTo>
                    <a:pt x="542" y="414"/>
                  </a:lnTo>
                  <a:lnTo>
                    <a:pt x="528" y="388"/>
                  </a:lnTo>
                  <a:lnTo>
                    <a:pt x="549" y="377"/>
                  </a:lnTo>
                  <a:lnTo>
                    <a:pt x="525" y="326"/>
                  </a:lnTo>
                  <a:lnTo>
                    <a:pt x="557" y="318"/>
                  </a:lnTo>
                  <a:lnTo>
                    <a:pt x="555" y="286"/>
                  </a:lnTo>
                  <a:lnTo>
                    <a:pt x="578" y="265"/>
                  </a:lnTo>
                  <a:lnTo>
                    <a:pt x="555" y="221"/>
                  </a:lnTo>
                  <a:lnTo>
                    <a:pt x="539" y="214"/>
                  </a:lnTo>
                  <a:lnTo>
                    <a:pt x="453" y="225"/>
                  </a:lnTo>
                  <a:lnTo>
                    <a:pt x="464" y="203"/>
                  </a:lnTo>
                  <a:lnTo>
                    <a:pt x="440" y="171"/>
                  </a:lnTo>
                  <a:lnTo>
                    <a:pt x="368" y="179"/>
                  </a:lnTo>
                  <a:lnTo>
                    <a:pt x="355" y="139"/>
                  </a:lnTo>
                  <a:lnTo>
                    <a:pt x="339" y="137"/>
                  </a:lnTo>
                  <a:lnTo>
                    <a:pt x="296" y="72"/>
                  </a:lnTo>
                  <a:lnTo>
                    <a:pt x="291" y="21"/>
                  </a:lnTo>
                  <a:lnTo>
                    <a:pt x="278" y="0"/>
                  </a:lnTo>
                  <a:lnTo>
                    <a:pt x="253" y="32"/>
                  </a:lnTo>
                  <a:lnTo>
                    <a:pt x="253" y="48"/>
                  </a:lnTo>
                  <a:lnTo>
                    <a:pt x="211" y="46"/>
                  </a:lnTo>
                  <a:lnTo>
                    <a:pt x="147" y="73"/>
                  </a:lnTo>
                  <a:lnTo>
                    <a:pt x="178" y="113"/>
                  </a:lnTo>
                  <a:lnTo>
                    <a:pt x="174" y="152"/>
                  </a:lnTo>
                  <a:lnTo>
                    <a:pt x="142" y="168"/>
                  </a:lnTo>
                  <a:lnTo>
                    <a:pt x="150" y="201"/>
                  </a:lnTo>
                  <a:lnTo>
                    <a:pt x="162" y="227"/>
                  </a:lnTo>
                  <a:lnTo>
                    <a:pt x="150" y="230"/>
                  </a:lnTo>
                  <a:lnTo>
                    <a:pt x="152" y="277"/>
                  </a:lnTo>
                  <a:lnTo>
                    <a:pt x="109" y="339"/>
                  </a:lnTo>
                  <a:lnTo>
                    <a:pt x="59" y="368"/>
                  </a:lnTo>
                  <a:lnTo>
                    <a:pt x="42" y="361"/>
                  </a:lnTo>
                  <a:lnTo>
                    <a:pt x="0" y="481"/>
                  </a:lnTo>
                  <a:lnTo>
                    <a:pt x="48" y="521"/>
                  </a:lnTo>
                  <a:lnTo>
                    <a:pt x="50" y="547"/>
                  </a:lnTo>
                  <a:lnTo>
                    <a:pt x="114" y="537"/>
                  </a:lnTo>
                  <a:lnTo>
                    <a:pt x="157" y="604"/>
                  </a:lnTo>
                  <a:lnTo>
                    <a:pt x="158" y="641"/>
                  </a:lnTo>
                  <a:lnTo>
                    <a:pt x="203" y="668"/>
                  </a:lnTo>
                  <a:lnTo>
                    <a:pt x="210" y="702"/>
                  </a:lnTo>
                  <a:lnTo>
                    <a:pt x="245" y="700"/>
                  </a:lnTo>
                  <a:lnTo>
                    <a:pt x="259" y="713"/>
                  </a:lnTo>
                  <a:lnTo>
                    <a:pt x="272" y="696"/>
                  </a:lnTo>
                  <a:lnTo>
                    <a:pt x="317" y="700"/>
                  </a:lnTo>
                  <a:lnTo>
                    <a:pt x="320" y="686"/>
                  </a:lnTo>
                  <a:lnTo>
                    <a:pt x="398" y="692"/>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41" name="Freeform 274"/>
            <p:cNvSpPr>
              <a:spLocks/>
            </p:cNvSpPr>
            <p:nvPr/>
          </p:nvSpPr>
          <p:spPr bwMode="auto">
            <a:xfrm>
              <a:off x="5678378" y="4738541"/>
              <a:ext cx="206453" cy="314084"/>
            </a:xfrm>
            <a:custGeom>
              <a:avLst/>
              <a:gdLst>
                <a:gd name="T0" fmla="*/ 0 w 460"/>
                <a:gd name="T1" fmla="*/ 2147483647 h 700"/>
                <a:gd name="T2" fmla="*/ 2147483647 w 460"/>
                <a:gd name="T3" fmla="*/ 2147483647 h 700"/>
                <a:gd name="T4" fmla="*/ 2147483647 w 460"/>
                <a:gd name="T5" fmla="*/ 2147483647 h 700"/>
                <a:gd name="T6" fmla="*/ 2147483647 w 460"/>
                <a:gd name="T7" fmla="*/ 2147483647 h 700"/>
                <a:gd name="T8" fmla="*/ 2147483647 w 460"/>
                <a:gd name="T9" fmla="*/ 2147483647 h 700"/>
                <a:gd name="T10" fmla="*/ 2147483647 w 460"/>
                <a:gd name="T11" fmla="*/ 2147483647 h 700"/>
                <a:gd name="T12" fmla="*/ 2147483647 w 460"/>
                <a:gd name="T13" fmla="*/ 2147483647 h 700"/>
                <a:gd name="T14" fmla="*/ 2147483647 w 460"/>
                <a:gd name="T15" fmla="*/ 2147483647 h 700"/>
                <a:gd name="T16" fmla="*/ 2147483647 w 460"/>
                <a:gd name="T17" fmla="*/ 2147483647 h 700"/>
                <a:gd name="T18" fmla="*/ 2147483647 w 460"/>
                <a:gd name="T19" fmla="*/ 2147483647 h 700"/>
                <a:gd name="T20" fmla="*/ 2147483647 w 460"/>
                <a:gd name="T21" fmla="*/ 2147483647 h 700"/>
                <a:gd name="T22" fmla="*/ 2147483647 w 460"/>
                <a:gd name="T23" fmla="*/ 2147483647 h 700"/>
                <a:gd name="T24" fmla="*/ 2147483647 w 460"/>
                <a:gd name="T25" fmla="*/ 2147483647 h 700"/>
                <a:gd name="T26" fmla="*/ 2147483647 w 460"/>
                <a:gd name="T27" fmla="*/ 2147483647 h 700"/>
                <a:gd name="T28" fmla="*/ 2147483647 w 460"/>
                <a:gd name="T29" fmla="*/ 2147483647 h 700"/>
                <a:gd name="T30" fmla="*/ 2147483647 w 460"/>
                <a:gd name="T31" fmla="*/ 2147483647 h 700"/>
                <a:gd name="T32" fmla="*/ 2147483647 w 460"/>
                <a:gd name="T33" fmla="*/ 2147483647 h 700"/>
                <a:gd name="T34" fmla="*/ 2147483647 w 460"/>
                <a:gd name="T35" fmla="*/ 2147483647 h 700"/>
                <a:gd name="T36" fmla="*/ 2147483647 w 460"/>
                <a:gd name="T37" fmla="*/ 2147483647 h 700"/>
                <a:gd name="T38" fmla="*/ 2147483647 w 460"/>
                <a:gd name="T39" fmla="*/ 2147483647 h 700"/>
                <a:gd name="T40" fmla="*/ 2147483647 w 460"/>
                <a:gd name="T41" fmla="*/ 2147483647 h 700"/>
                <a:gd name="T42" fmla="*/ 2147483647 w 460"/>
                <a:gd name="T43" fmla="*/ 2147483647 h 700"/>
                <a:gd name="T44" fmla="*/ 2147483647 w 460"/>
                <a:gd name="T45" fmla="*/ 2147483647 h 700"/>
                <a:gd name="T46" fmla="*/ 2147483647 w 460"/>
                <a:gd name="T47" fmla="*/ 2147483647 h 700"/>
                <a:gd name="T48" fmla="*/ 2147483647 w 460"/>
                <a:gd name="T49" fmla="*/ 2147483647 h 700"/>
                <a:gd name="T50" fmla="*/ 2147483647 w 460"/>
                <a:gd name="T51" fmla="*/ 2147483647 h 700"/>
                <a:gd name="T52" fmla="*/ 2147483647 w 460"/>
                <a:gd name="T53" fmla="*/ 2147483647 h 700"/>
                <a:gd name="T54" fmla="*/ 2147483647 w 460"/>
                <a:gd name="T55" fmla="*/ 2147483647 h 700"/>
                <a:gd name="T56" fmla="*/ 2147483647 w 460"/>
                <a:gd name="T57" fmla="*/ 2147483647 h 700"/>
                <a:gd name="T58" fmla="*/ 2147483647 w 460"/>
                <a:gd name="T59" fmla="*/ 2147483647 h 700"/>
                <a:gd name="T60" fmla="*/ 2147483647 w 460"/>
                <a:gd name="T61" fmla="*/ 2147483647 h 700"/>
                <a:gd name="T62" fmla="*/ 2147483647 w 460"/>
                <a:gd name="T63" fmla="*/ 2147483647 h 700"/>
                <a:gd name="T64" fmla="*/ 2147483647 w 460"/>
                <a:gd name="T65" fmla="*/ 2147483647 h 700"/>
                <a:gd name="T66" fmla="*/ 2147483647 w 460"/>
                <a:gd name="T67" fmla="*/ 2147483647 h 700"/>
                <a:gd name="T68" fmla="*/ 2147483647 w 460"/>
                <a:gd name="T69" fmla="*/ 2147483647 h 700"/>
                <a:gd name="T70" fmla="*/ 2147483647 w 460"/>
                <a:gd name="T71" fmla="*/ 2147483647 h 700"/>
                <a:gd name="T72" fmla="*/ 2147483647 w 460"/>
                <a:gd name="T73" fmla="*/ 2147483647 h 700"/>
                <a:gd name="T74" fmla="*/ 2147483647 w 460"/>
                <a:gd name="T75" fmla="*/ 2147483647 h 700"/>
                <a:gd name="T76" fmla="*/ 2147483647 w 460"/>
                <a:gd name="T77" fmla="*/ 2147483647 h 700"/>
                <a:gd name="T78" fmla="*/ 2147483647 w 460"/>
                <a:gd name="T79" fmla="*/ 2147483647 h 700"/>
                <a:gd name="T80" fmla="*/ 2147483647 w 460"/>
                <a:gd name="T81" fmla="*/ 2147483647 h 700"/>
                <a:gd name="T82" fmla="*/ 2147483647 w 460"/>
                <a:gd name="T83" fmla="*/ 2147483647 h 700"/>
                <a:gd name="T84" fmla="*/ 2147483647 w 460"/>
                <a:gd name="T85" fmla="*/ 2147483647 h 700"/>
                <a:gd name="T86" fmla="*/ 2147483647 w 460"/>
                <a:gd name="T87" fmla="*/ 0 h 700"/>
                <a:gd name="T88" fmla="*/ 2147483647 w 460"/>
                <a:gd name="T89" fmla="*/ 2147483647 h 700"/>
                <a:gd name="T90" fmla="*/ 2147483647 w 460"/>
                <a:gd name="T91" fmla="*/ 2147483647 h 700"/>
                <a:gd name="T92" fmla="*/ 2147483647 w 460"/>
                <a:gd name="T93" fmla="*/ 2147483647 h 700"/>
                <a:gd name="T94" fmla="*/ 2147483647 w 460"/>
                <a:gd name="T95" fmla="*/ 2147483647 h 700"/>
                <a:gd name="T96" fmla="*/ 2147483647 w 460"/>
                <a:gd name="T97" fmla="*/ 2147483647 h 700"/>
                <a:gd name="T98" fmla="*/ 2147483647 w 460"/>
                <a:gd name="T99" fmla="*/ 2147483647 h 700"/>
                <a:gd name="T100" fmla="*/ 2147483647 w 460"/>
                <a:gd name="T101" fmla="*/ 2147483647 h 700"/>
                <a:gd name="T102" fmla="*/ 2147483647 w 460"/>
                <a:gd name="T103" fmla="*/ 2147483647 h 700"/>
                <a:gd name="T104" fmla="*/ 2147483647 w 460"/>
                <a:gd name="T105" fmla="*/ 2147483647 h 700"/>
                <a:gd name="T106" fmla="*/ 2147483647 w 460"/>
                <a:gd name="T107" fmla="*/ 2147483647 h 700"/>
                <a:gd name="T108" fmla="*/ 2147483647 w 460"/>
                <a:gd name="T109" fmla="*/ 2147483647 h 700"/>
                <a:gd name="T110" fmla="*/ 2147483647 w 460"/>
                <a:gd name="T111" fmla="*/ 2147483647 h 700"/>
                <a:gd name="T112" fmla="*/ 2147483647 w 460"/>
                <a:gd name="T113" fmla="*/ 2147483647 h 700"/>
                <a:gd name="T114" fmla="*/ 2147483647 w 460"/>
                <a:gd name="T115" fmla="*/ 2147483647 h 700"/>
                <a:gd name="T116" fmla="*/ 2147483647 w 460"/>
                <a:gd name="T117" fmla="*/ 2147483647 h 700"/>
                <a:gd name="T118" fmla="*/ 0 w 460"/>
                <a:gd name="T119" fmla="*/ 2147483647 h 700"/>
                <a:gd name="T120" fmla="*/ 2147483647 w 460"/>
                <a:gd name="T121" fmla="*/ 2147483647 h 700"/>
                <a:gd name="T122" fmla="*/ 0 w 460"/>
                <a:gd name="T123" fmla="*/ 2147483647 h 7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60"/>
                <a:gd name="T187" fmla="*/ 0 h 700"/>
                <a:gd name="T188" fmla="*/ 460 w 460"/>
                <a:gd name="T189" fmla="*/ 700 h 70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60" h="700">
                  <a:moveTo>
                    <a:pt x="0" y="468"/>
                  </a:moveTo>
                  <a:lnTo>
                    <a:pt x="1" y="494"/>
                  </a:lnTo>
                  <a:lnTo>
                    <a:pt x="25" y="505"/>
                  </a:lnTo>
                  <a:lnTo>
                    <a:pt x="49" y="561"/>
                  </a:lnTo>
                  <a:lnTo>
                    <a:pt x="62" y="551"/>
                  </a:lnTo>
                  <a:lnTo>
                    <a:pt x="96" y="615"/>
                  </a:lnTo>
                  <a:lnTo>
                    <a:pt x="161" y="612"/>
                  </a:lnTo>
                  <a:lnTo>
                    <a:pt x="212" y="603"/>
                  </a:lnTo>
                  <a:lnTo>
                    <a:pt x="212" y="588"/>
                  </a:lnTo>
                  <a:lnTo>
                    <a:pt x="241" y="590"/>
                  </a:lnTo>
                  <a:lnTo>
                    <a:pt x="256" y="596"/>
                  </a:lnTo>
                  <a:lnTo>
                    <a:pt x="297" y="644"/>
                  </a:lnTo>
                  <a:lnTo>
                    <a:pt x="286" y="655"/>
                  </a:lnTo>
                  <a:lnTo>
                    <a:pt x="294" y="675"/>
                  </a:lnTo>
                  <a:lnTo>
                    <a:pt x="350" y="700"/>
                  </a:lnTo>
                  <a:lnTo>
                    <a:pt x="369" y="700"/>
                  </a:lnTo>
                  <a:lnTo>
                    <a:pt x="376" y="679"/>
                  </a:lnTo>
                  <a:lnTo>
                    <a:pt x="425" y="675"/>
                  </a:lnTo>
                  <a:lnTo>
                    <a:pt x="425" y="644"/>
                  </a:lnTo>
                  <a:lnTo>
                    <a:pt x="460" y="607"/>
                  </a:lnTo>
                  <a:lnTo>
                    <a:pt x="412" y="563"/>
                  </a:lnTo>
                  <a:lnTo>
                    <a:pt x="425" y="531"/>
                  </a:lnTo>
                  <a:lnTo>
                    <a:pt x="364" y="484"/>
                  </a:lnTo>
                  <a:lnTo>
                    <a:pt x="377" y="475"/>
                  </a:lnTo>
                  <a:lnTo>
                    <a:pt x="289" y="420"/>
                  </a:lnTo>
                  <a:lnTo>
                    <a:pt x="289" y="404"/>
                  </a:lnTo>
                  <a:lnTo>
                    <a:pt x="291" y="390"/>
                  </a:lnTo>
                  <a:lnTo>
                    <a:pt x="270" y="372"/>
                  </a:lnTo>
                  <a:lnTo>
                    <a:pt x="275" y="340"/>
                  </a:lnTo>
                  <a:lnTo>
                    <a:pt x="292" y="332"/>
                  </a:lnTo>
                  <a:lnTo>
                    <a:pt x="276" y="251"/>
                  </a:lnTo>
                  <a:lnTo>
                    <a:pt x="292" y="243"/>
                  </a:lnTo>
                  <a:lnTo>
                    <a:pt x="288" y="227"/>
                  </a:lnTo>
                  <a:lnTo>
                    <a:pt x="302" y="204"/>
                  </a:lnTo>
                  <a:lnTo>
                    <a:pt x="294" y="180"/>
                  </a:lnTo>
                  <a:lnTo>
                    <a:pt x="302" y="155"/>
                  </a:lnTo>
                  <a:lnTo>
                    <a:pt x="331" y="168"/>
                  </a:lnTo>
                  <a:lnTo>
                    <a:pt x="353" y="147"/>
                  </a:lnTo>
                  <a:lnTo>
                    <a:pt x="276" y="99"/>
                  </a:lnTo>
                  <a:lnTo>
                    <a:pt x="254" y="102"/>
                  </a:lnTo>
                  <a:lnTo>
                    <a:pt x="256" y="62"/>
                  </a:lnTo>
                  <a:lnTo>
                    <a:pt x="240" y="54"/>
                  </a:lnTo>
                  <a:lnTo>
                    <a:pt x="257" y="4"/>
                  </a:lnTo>
                  <a:lnTo>
                    <a:pt x="244" y="0"/>
                  </a:lnTo>
                  <a:lnTo>
                    <a:pt x="220" y="22"/>
                  </a:lnTo>
                  <a:lnTo>
                    <a:pt x="222" y="44"/>
                  </a:lnTo>
                  <a:lnTo>
                    <a:pt x="184" y="62"/>
                  </a:lnTo>
                  <a:lnTo>
                    <a:pt x="140" y="59"/>
                  </a:lnTo>
                  <a:lnTo>
                    <a:pt x="142" y="118"/>
                  </a:lnTo>
                  <a:lnTo>
                    <a:pt x="112" y="156"/>
                  </a:lnTo>
                  <a:lnTo>
                    <a:pt x="110" y="212"/>
                  </a:lnTo>
                  <a:lnTo>
                    <a:pt x="110" y="225"/>
                  </a:lnTo>
                  <a:lnTo>
                    <a:pt x="89" y="214"/>
                  </a:lnTo>
                  <a:lnTo>
                    <a:pt x="36" y="240"/>
                  </a:lnTo>
                  <a:lnTo>
                    <a:pt x="57" y="281"/>
                  </a:lnTo>
                  <a:lnTo>
                    <a:pt x="36" y="284"/>
                  </a:lnTo>
                  <a:lnTo>
                    <a:pt x="30" y="313"/>
                  </a:lnTo>
                  <a:lnTo>
                    <a:pt x="48" y="316"/>
                  </a:lnTo>
                  <a:lnTo>
                    <a:pt x="11" y="369"/>
                  </a:lnTo>
                  <a:lnTo>
                    <a:pt x="0" y="388"/>
                  </a:lnTo>
                  <a:lnTo>
                    <a:pt x="20" y="430"/>
                  </a:lnTo>
                  <a:lnTo>
                    <a:pt x="0" y="468"/>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43" name="Freeform 276"/>
            <p:cNvSpPr>
              <a:spLocks/>
            </p:cNvSpPr>
            <p:nvPr/>
          </p:nvSpPr>
          <p:spPr bwMode="auto">
            <a:xfrm>
              <a:off x="5835462" y="4997436"/>
              <a:ext cx="157982" cy="220308"/>
            </a:xfrm>
            <a:custGeom>
              <a:avLst/>
              <a:gdLst>
                <a:gd name="T0" fmla="*/ 0 w 352"/>
                <a:gd name="T1" fmla="*/ 2147483647 h 491"/>
                <a:gd name="T2" fmla="*/ 2147483647 w 352"/>
                <a:gd name="T3" fmla="*/ 2147483647 h 491"/>
                <a:gd name="T4" fmla="*/ 2147483647 w 352"/>
                <a:gd name="T5" fmla="*/ 2147483647 h 491"/>
                <a:gd name="T6" fmla="*/ 2147483647 w 352"/>
                <a:gd name="T7" fmla="*/ 2147483647 h 491"/>
                <a:gd name="T8" fmla="*/ 2147483647 w 352"/>
                <a:gd name="T9" fmla="*/ 2147483647 h 491"/>
                <a:gd name="T10" fmla="*/ 2147483647 w 352"/>
                <a:gd name="T11" fmla="*/ 2147483647 h 491"/>
                <a:gd name="T12" fmla="*/ 2147483647 w 352"/>
                <a:gd name="T13" fmla="*/ 2147483647 h 491"/>
                <a:gd name="T14" fmla="*/ 2147483647 w 352"/>
                <a:gd name="T15" fmla="*/ 2147483647 h 491"/>
                <a:gd name="T16" fmla="*/ 2147483647 w 352"/>
                <a:gd name="T17" fmla="*/ 2147483647 h 491"/>
                <a:gd name="T18" fmla="*/ 2147483647 w 352"/>
                <a:gd name="T19" fmla="*/ 2147483647 h 491"/>
                <a:gd name="T20" fmla="*/ 2147483647 w 352"/>
                <a:gd name="T21" fmla="*/ 2147483647 h 491"/>
                <a:gd name="T22" fmla="*/ 2147483647 w 352"/>
                <a:gd name="T23" fmla="*/ 2147483647 h 491"/>
                <a:gd name="T24" fmla="*/ 2147483647 w 352"/>
                <a:gd name="T25" fmla="*/ 2147483647 h 491"/>
                <a:gd name="T26" fmla="*/ 2147483647 w 352"/>
                <a:gd name="T27" fmla="*/ 2147483647 h 491"/>
                <a:gd name="T28" fmla="*/ 2147483647 w 352"/>
                <a:gd name="T29" fmla="*/ 2147483647 h 491"/>
                <a:gd name="T30" fmla="*/ 2147483647 w 352"/>
                <a:gd name="T31" fmla="*/ 2147483647 h 491"/>
                <a:gd name="T32" fmla="*/ 2147483647 w 352"/>
                <a:gd name="T33" fmla="*/ 2147483647 h 491"/>
                <a:gd name="T34" fmla="*/ 2147483647 w 352"/>
                <a:gd name="T35" fmla="*/ 2147483647 h 491"/>
                <a:gd name="T36" fmla="*/ 2147483647 w 352"/>
                <a:gd name="T37" fmla="*/ 2147483647 h 491"/>
                <a:gd name="T38" fmla="*/ 2147483647 w 352"/>
                <a:gd name="T39" fmla="*/ 2147483647 h 491"/>
                <a:gd name="T40" fmla="*/ 2147483647 w 352"/>
                <a:gd name="T41" fmla="*/ 2147483647 h 491"/>
                <a:gd name="T42" fmla="*/ 2147483647 w 352"/>
                <a:gd name="T43" fmla="*/ 2147483647 h 491"/>
                <a:gd name="T44" fmla="*/ 2147483647 w 352"/>
                <a:gd name="T45" fmla="*/ 2147483647 h 491"/>
                <a:gd name="T46" fmla="*/ 2147483647 w 352"/>
                <a:gd name="T47" fmla="*/ 2147483647 h 491"/>
                <a:gd name="T48" fmla="*/ 2147483647 w 352"/>
                <a:gd name="T49" fmla="*/ 2147483647 h 491"/>
                <a:gd name="T50" fmla="*/ 2147483647 w 352"/>
                <a:gd name="T51" fmla="*/ 2147483647 h 491"/>
                <a:gd name="T52" fmla="*/ 2147483647 w 352"/>
                <a:gd name="T53" fmla="*/ 2147483647 h 491"/>
                <a:gd name="T54" fmla="*/ 2147483647 w 352"/>
                <a:gd name="T55" fmla="*/ 2147483647 h 491"/>
                <a:gd name="T56" fmla="*/ 2147483647 w 352"/>
                <a:gd name="T57" fmla="*/ 2147483647 h 491"/>
                <a:gd name="T58" fmla="*/ 2147483647 w 352"/>
                <a:gd name="T59" fmla="*/ 2147483647 h 491"/>
                <a:gd name="T60" fmla="*/ 2147483647 w 352"/>
                <a:gd name="T61" fmla="*/ 0 h 491"/>
                <a:gd name="T62" fmla="*/ 2147483647 w 352"/>
                <a:gd name="T63" fmla="*/ 2147483647 h 491"/>
                <a:gd name="T64" fmla="*/ 2147483647 w 352"/>
                <a:gd name="T65" fmla="*/ 2147483647 h 491"/>
                <a:gd name="T66" fmla="*/ 2147483647 w 352"/>
                <a:gd name="T67" fmla="*/ 2147483647 h 491"/>
                <a:gd name="T68" fmla="*/ 2147483647 w 352"/>
                <a:gd name="T69" fmla="*/ 2147483647 h 491"/>
                <a:gd name="T70" fmla="*/ 2147483647 w 352"/>
                <a:gd name="T71" fmla="*/ 2147483647 h 491"/>
                <a:gd name="T72" fmla="*/ 2147483647 w 352"/>
                <a:gd name="T73" fmla="*/ 2147483647 h 491"/>
                <a:gd name="T74" fmla="*/ 2147483647 w 352"/>
                <a:gd name="T75" fmla="*/ 2147483647 h 491"/>
                <a:gd name="T76" fmla="*/ 2147483647 w 352"/>
                <a:gd name="T77" fmla="*/ 2147483647 h 491"/>
                <a:gd name="T78" fmla="*/ 2147483647 w 352"/>
                <a:gd name="T79" fmla="*/ 2147483647 h 491"/>
                <a:gd name="T80" fmla="*/ 2147483647 w 352"/>
                <a:gd name="T81" fmla="*/ 2147483647 h 491"/>
                <a:gd name="T82" fmla="*/ 0 w 352"/>
                <a:gd name="T83" fmla="*/ 2147483647 h 49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52"/>
                <a:gd name="T127" fmla="*/ 0 h 491"/>
                <a:gd name="T128" fmla="*/ 352 w 352"/>
                <a:gd name="T129" fmla="*/ 491 h 49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52" h="491">
                  <a:moveTo>
                    <a:pt x="0" y="297"/>
                  </a:moveTo>
                  <a:lnTo>
                    <a:pt x="42" y="334"/>
                  </a:lnTo>
                  <a:lnTo>
                    <a:pt x="19" y="337"/>
                  </a:lnTo>
                  <a:lnTo>
                    <a:pt x="40" y="389"/>
                  </a:lnTo>
                  <a:lnTo>
                    <a:pt x="24" y="417"/>
                  </a:lnTo>
                  <a:lnTo>
                    <a:pt x="42" y="430"/>
                  </a:lnTo>
                  <a:lnTo>
                    <a:pt x="13" y="441"/>
                  </a:lnTo>
                  <a:lnTo>
                    <a:pt x="56" y="491"/>
                  </a:lnTo>
                  <a:lnTo>
                    <a:pt x="85" y="469"/>
                  </a:lnTo>
                  <a:lnTo>
                    <a:pt x="102" y="486"/>
                  </a:lnTo>
                  <a:lnTo>
                    <a:pt x="126" y="488"/>
                  </a:lnTo>
                  <a:lnTo>
                    <a:pt x="163" y="441"/>
                  </a:lnTo>
                  <a:lnTo>
                    <a:pt x="178" y="406"/>
                  </a:lnTo>
                  <a:lnTo>
                    <a:pt x="168" y="398"/>
                  </a:lnTo>
                  <a:lnTo>
                    <a:pt x="230" y="342"/>
                  </a:lnTo>
                  <a:lnTo>
                    <a:pt x="229" y="294"/>
                  </a:lnTo>
                  <a:lnTo>
                    <a:pt x="262" y="275"/>
                  </a:lnTo>
                  <a:lnTo>
                    <a:pt x="336" y="179"/>
                  </a:lnTo>
                  <a:lnTo>
                    <a:pt x="331" y="171"/>
                  </a:lnTo>
                  <a:lnTo>
                    <a:pt x="301" y="177"/>
                  </a:lnTo>
                  <a:lnTo>
                    <a:pt x="312" y="158"/>
                  </a:lnTo>
                  <a:lnTo>
                    <a:pt x="328" y="139"/>
                  </a:lnTo>
                  <a:lnTo>
                    <a:pt x="352" y="136"/>
                  </a:lnTo>
                  <a:lnTo>
                    <a:pt x="330" y="102"/>
                  </a:lnTo>
                  <a:lnTo>
                    <a:pt x="325" y="72"/>
                  </a:lnTo>
                  <a:lnTo>
                    <a:pt x="286" y="51"/>
                  </a:lnTo>
                  <a:lnTo>
                    <a:pt x="242" y="21"/>
                  </a:lnTo>
                  <a:lnTo>
                    <a:pt x="222" y="34"/>
                  </a:lnTo>
                  <a:lnTo>
                    <a:pt x="200" y="16"/>
                  </a:lnTo>
                  <a:lnTo>
                    <a:pt x="168" y="24"/>
                  </a:lnTo>
                  <a:lnTo>
                    <a:pt x="154" y="0"/>
                  </a:lnTo>
                  <a:lnTo>
                    <a:pt x="110" y="30"/>
                  </a:lnTo>
                  <a:lnTo>
                    <a:pt x="75" y="67"/>
                  </a:lnTo>
                  <a:lnTo>
                    <a:pt x="75" y="98"/>
                  </a:lnTo>
                  <a:lnTo>
                    <a:pt x="26" y="102"/>
                  </a:lnTo>
                  <a:lnTo>
                    <a:pt x="19" y="123"/>
                  </a:lnTo>
                  <a:lnTo>
                    <a:pt x="37" y="118"/>
                  </a:lnTo>
                  <a:lnTo>
                    <a:pt x="42" y="141"/>
                  </a:lnTo>
                  <a:lnTo>
                    <a:pt x="26" y="157"/>
                  </a:lnTo>
                  <a:lnTo>
                    <a:pt x="46" y="208"/>
                  </a:lnTo>
                  <a:lnTo>
                    <a:pt x="37" y="246"/>
                  </a:lnTo>
                  <a:lnTo>
                    <a:pt x="0" y="297"/>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44" name="Freeform 277"/>
            <p:cNvSpPr>
              <a:spLocks/>
            </p:cNvSpPr>
            <p:nvPr/>
          </p:nvSpPr>
          <p:spPr bwMode="auto">
            <a:xfrm>
              <a:off x="5408194" y="4751104"/>
              <a:ext cx="137785" cy="173643"/>
            </a:xfrm>
            <a:custGeom>
              <a:avLst/>
              <a:gdLst>
                <a:gd name="T0" fmla="*/ 2147483647 w 307"/>
                <a:gd name="T1" fmla="*/ 2147483647 h 387"/>
                <a:gd name="T2" fmla="*/ 2147483647 w 307"/>
                <a:gd name="T3" fmla="*/ 2147483647 h 387"/>
                <a:gd name="T4" fmla="*/ 0 w 307"/>
                <a:gd name="T5" fmla="*/ 2147483647 h 387"/>
                <a:gd name="T6" fmla="*/ 2147483647 w 307"/>
                <a:gd name="T7" fmla="*/ 2147483647 h 387"/>
                <a:gd name="T8" fmla="*/ 2147483647 w 307"/>
                <a:gd name="T9" fmla="*/ 2147483647 h 387"/>
                <a:gd name="T10" fmla="*/ 2147483647 w 307"/>
                <a:gd name="T11" fmla="*/ 2147483647 h 387"/>
                <a:gd name="T12" fmla="*/ 2147483647 w 307"/>
                <a:gd name="T13" fmla="*/ 2147483647 h 387"/>
                <a:gd name="T14" fmla="*/ 2147483647 w 307"/>
                <a:gd name="T15" fmla="*/ 2147483647 h 387"/>
                <a:gd name="T16" fmla="*/ 2147483647 w 307"/>
                <a:gd name="T17" fmla="*/ 2147483647 h 387"/>
                <a:gd name="T18" fmla="*/ 2147483647 w 307"/>
                <a:gd name="T19" fmla="*/ 0 h 387"/>
                <a:gd name="T20" fmla="*/ 2147483647 w 307"/>
                <a:gd name="T21" fmla="*/ 2147483647 h 387"/>
                <a:gd name="T22" fmla="*/ 2147483647 w 307"/>
                <a:gd name="T23" fmla="*/ 2147483647 h 387"/>
                <a:gd name="T24" fmla="*/ 2147483647 w 307"/>
                <a:gd name="T25" fmla="*/ 2147483647 h 387"/>
                <a:gd name="T26" fmla="*/ 2147483647 w 307"/>
                <a:gd name="T27" fmla="*/ 2147483647 h 387"/>
                <a:gd name="T28" fmla="*/ 2147483647 w 307"/>
                <a:gd name="T29" fmla="*/ 2147483647 h 387"/>
                <a:gd name="T30" fmla="*/ 2147483647 w 307"/>
                <a:gd name="T31" fmla="*/ 2147483647 h 387"/>
                <a:gd name="T32" fmla="*/ 2147483647 w 307"/>
                <a:gd name="T33" fmla="*/ 2147483647 h 387"/>
                <a:gd name="T34" fmla="*/ 2147483647 w 307"/>
                <a:gd name="T35" fmla="*/ 2147483647 h 387"/>
                <a:gd name="T36" fmla="*/ 2147483647 w 307"/>
                <a:gd name="T37" fmla="*/ 2147483647 h 387"/>
                <a:gd name="T38" fmla="*/ 2147483647 w 307"/>
                <a:gd name="T39" fmla="*/ 2147483647 h 387"/>
                <a:gd name="T40" fmla="*/ 2147483647 w 307"/>
                <a:gd name="T41" fmla="*/ 2147483647 h 387"/>
                <a:gd name="T42" fmla="*/ 2147483647 w 307"/>
                <a:gd name="T43" fmla="*/ 2147483647 h 387"/>
                <a:gd name="T44" fmla="*/ 2147483647 w 307"/>
                <a:gd name="T45" fmla="*/ 2147483647 h 387"/>
                <a:gd name="T46" fmla="*/ 2147483647 w 307"/>
                <a:gd name="T47" fmla="*/ 2147483647 h 387"/>
                <a:gd name="T48" fmla="*/ 2147483647 w 307"/>
                <a:gd name="T49" fmla="*/ 2147483647 h 387"/>
                <a:gd name="T50" fmla="*/ 2147483647 w 307"/>
                <a:gd name="T51" fmla="*/ 2147483647 h 387"/>
                <a:gd name="T52" fmla="*/ 2147483647 w 307"/>
                <a:gd name="T53" fmla="*/ 2147483647 h 387"/>
                <a:gd name="T54" fmla="*/ 2147483647 w 307"/>
                <a:gd name="T55" fmla="*/ 2147483647 h 387"/>
                <a:gd name="T56" fmla="*/ 2147483647 w 307"/>
                <a:gd name="T57" fmla="*/ 2147483647 h 387"/>
                <a:gd name="T58" fmla="*/ 2147483647 w 307"/>
                <a:gd name="T59" fmla="*/ 2147483647 h 387"/>
                <a:gd name="T60" fmla="*/ 2147483647 w 307"/>
                <a:gd name="T61" fmla="*/ 2147483647 h 387"/>
                <a:gd name="T62" fmla="*/ 2147483647 w 307"/>
                <a:gd name="T63" fmla="*/ 2147483647 h 387"/>
                <a:gd name="T64" fmla="*/ 2147483647 w 307"/>
                <a:gd name="T65" fmla="*/ 2147483647 h 38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07"/>
                <a:gd name="T100" fmla="*/ 0 h 387"/>
                <a:gd name="T101" fmla="*/ 307 w 307"/>
                <a:gd name="T102" fmla="*/ 387 h 38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07" h="387">
                  <a:moveTo>
                    <a:pt x="54" y="173"/>
                  </a:moveTo>
                  <a:lnTo>
                    <a:pt x="14" y="167"/>
                  </a:lnTo>
                  <a:lnTo>
                    <a:pt x="0" y="151"/>
                  </a:lnTo>
                  <a:lnTo>
                    <a:pt x="21" y="101"/>
                  </a:lnTo>
                  <a:lnTo>
                    <a:pt x="99" y="58"/>
                  </a:lnTo>
                  <a:lnTo>
                    <a:pt x="131" y="55"/>
                  </a:lnTo>
                  <a:lnTo>
                    <a:pt x="162" y="44"/>
                  </a:lnTo>
                  <a:lnTo>
                    <a:pt x="174" y="44"/>
                  </a:lnTo>
                  <a:lnTo>
                    <a:pt x="206" y="29"/>
                  </a:lnTo>
                  <a:lnTo>
                    <a:pt x="238" y="0"/>
                  </a:lnTo>
                  <a:lnTo>
                    <a:pt x="293" y="52"/>
                  </a:lnTo>
                  <a:lnTo>
                    <a:pt x="304" y="84"/>
                  </a:lnTo>
                  <a:lnTo>
                    <a:pt x="293" y="106"/>
                  </a:lnTo>
                  <a:lnTo>
                    <a:pt x="301" y="165"/>
                  </a:lnTo>
                  <a:lnTo>
                    <a:pt x="296" y="188"/>
                  </a:lnTo>
                  <a:lnTo>
                    <a:pt x="307" y="224"/>
                  </a:lnTo>
                  <a:lnTo>
                    <a:pt x="293" y="229"/>
                  </a:lnTo>
                  <a:lnTo>
                    <a:pt x="278" y="272"/>
                  </a:lnTo>
                  <a:lnTo>
                    <a:pt x="246" y="282"/>
                  </a:lnTo>
                  <a:lnTo>
                    <a:pt x="254" y="314"/>
                  </a:lnTo>
                  <a:lnTo>
                    <a:pt x="229" y="346"/>
                  </a:lnTo>
                  <a:lnTo>
                    <a:pt x="229" y="362"/>
                  </a:lnTo>
                  <a:lnTo>
                    <a:pt x="187" y="360"/>
                  </a:lnTo>
                  <a:lnTo>
                    <a:pt x="123" y="387"/>
                  </a:lnTo>
                  <a:lnTo>
                    <a:pt x="115" y="362"/>
                  </a:lnTo>
                  <a:lnTo>
                    <a:pt x="91" y="333"/>
                  </a:lnTo>
                  <a:lnTo>
                    <a:pt x="51" y="320"/>
                  </a:lnTo>
                  <a:lnTo>
                    <a:pt x="59" y="306"/>
                  </a:lnTo>
                  <a:lnTo>
                    <a:pt x="64" y="288"/>
                  </a:lnTo>
                  <a:lnTo>
                    <a:pt x="51" y="283"/>
                  </a:lnTo>
                  <a:lnTo>
                    <a:pt x="58" y="263"/>
                  </a:lnTo>
                  <a:lnTo>
                    <a:pt x="38" y="176"/>
                  </a:lnTo>
                  <a:lnTo>
                    <a:pt x="54" y="173"/>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46" name="Freeform 279"/>
            <p:cNvSpPr>
              <a:spLocks/>
            </p:cNvSpPr>
            <p:nvPr/>
          </p:nvSpPr>
          <p:spPr bwMode="auto">
            <a:xfrm>
              <a:off x="5532514" y="5380619"/>
              <a:ext cx="282302" cy="324853"/>
            </a:xfrm>
            <a:custGeom>
              <a:avLst/>
              <a:gdLst>
                <a:gd name="T0" fmla="*/ 2147483647 w 629"/>
                <a:gd name="T1" fmla="*/ 2147483647 h 724"/>
                <a:gd name="T2" fmla="*/ 2147483647 w 629"/>
                <a:gd name="T3" fmla="*/ 2147483647 h 724"/>
                <a:gd name="T4" fmla="*/ 2147483647 w 629"/>
                <a:gd name="T5" fmla="*/ 2147483647 h 724"/>
                <a:gd name="T6" fmla="*/ 2147483647 w 629"/>
                <a:gd name="T7" fmla="*/ 2147483647 h 724"/>
                <a:gd name="T8" fmla="*/ 2147483647 w 629"/>
                <a:gd name="T9" fmla="*/ 2147483647 h 724"/>
                <a:gd name="T10" fmla="*/ 2147483647 w 629"/>
                <a:gd name="T11" fmla="*/ 2147483647 h 724"/>
                <a:gd name="T12" fmla="*/ 2147483647 w 629"/>
                <a:gd name="T13" fmla="*/ 2147483647 h 724"/>
                <a:gd name="T14" fmla="*/ 2147483647 w 629"/>
                <a:gd name="T15" fmla="*/ 2147483647 h 724"/>
                <a:gd name="T16" fmla="*/ 2147483647 w 629"/>
                <a:gd name="T17" fmla="*/ 2147483647 h 724"/>
                <a:gd name="T18" fmla="*/ 2147483647 w 629"/>
                <a:gd name="T19" fmla="*/ 2147483647 h 724"/>
                <a:gd name="T20" fmla="*/ 2147483647 w 629"/>
                <a:gd name="T21" fmla="*/ 2147483647 h 724"/>
                <a:gd name="T22" fmla="*/ 2147483647 w 629"/>
                <a:gd name="T23" fmla="*/ 2147483647 h 724"/>
                <a:gd name="T24" fmla="*/ 2147483647 w 629"/>
                <a:gd name="T25" fmla="*/ 2147483647 h 724"/>
                <a:gd name="T26" fmla="*/ 2147483647 w 629"/>
                <a:gd name="T27" fmla="*/ 2147483647 h 724"/>
                <a:gd name="T28" fmla="*/ 2147483647 w 629"/>
                <a:gd name="T29" fmla="*/ 2147483647 h 724"/>
                <a:gd name="T30" fmla="*/ 2147483647 w 629"/>
                <a:gd name="T31" fmla="*/ 2147483647 h 724"/>
                <a:gd name="T32" fmla="*/ 2147483647 w 629"/>
                <a:gd name="T33" fmla="*/ 2147483647 h 724"/>
                <a:gd name="T34" fmla="*/ 2147483647 w 629"/>
                <a:gd name="T35" fmla="*/ 2147483647 h 724"/>
                <a:gd name="T36" fmla="*/ 2147483647 w 629"/>
                <a:gd name="T37" fmla="*/ 2147483647 h 724"/>
                <a:gd name="T38" fmla="*/ 2147483647 w 629"/>
                <a:gd name="T39" fmla="*/ 2147483647 h 724"/>
                <a:gd name="T40" fmla="*/ 2147483647 w 629"/>
                <a:gd name="T41" fmla="*/ 2147483647 h 724"/>
                <a:gd name="T42" fmla="*/ 2147483647 w 629"/>
                <a:gd name="T43" fmla="*/ 2147483647 h 724"/>
                <a:gd name="T44" fmla="*/ 2147483647 w 629"/>
                <a:gd name="T45" fmla="*/ 2147483647 h 724"/>
                <a:gd name="T46" fmla="*/ 2147483647 w 629"/>
                <a:gd name="T47" fmla="*/ 2147483647 h 724"/>
                <a:gd name="T48" fmla="*/ 2147483647 w 629"/>
                <a:gd name="T49" fmla="*/ 2147483647 h 724"/>
                <a:gd name="T50" fmla="*/ 2147483647 w 629"/>
                <a:gd name="T51" fmla="*/ 2147483647 h 724"/>
                <a:gd name="T52" fmla="*/ 2147483647 w 629"/>
                <a:gd name="T53" fmla="*/ 2147483647 h 724"/>
                <a:gd name="T54" fmla="*/ 2147483647 w 629"/>
                <a:gd name="T55" fmla="*/ 2147483647 h 724"/>
                <a:gd name="T56" fmla="*/ 2147483647 w 629"/>
                <a:gd name="T57" fmla="*/ 2147483647 h 724"/>
                <a:gd name="T58" fmla="*/ 2147483647 w 629"/>
                <a:gd name="T59" fmla="*/ 2147483647 h 724"/>
                <a:gd name="T60" fmla="*/ 2147483647 w 629"/>
                <a:gd name="T61" fmla="*/ 2147483647 h 724"/>
                <a:gd name="T62" fmla="*/ 2147483647 w 629"/>
                <a:gd name="T63" fmla="*/ 2147483647 h 724"/>
                <a:gd name="T64" fmla="*/ 2147483647 w 629"/>
                <a:gd name="T65" fmla="*/ 2147483647 h 724"/>
                <a:gd name="T66" fmla="*/ 2147483647 w 629"/>
                <a:gd name="T67" fmla="*/ 2147483647 h 724"/>
                <a:gd name="T68" fmla="*/ 2147483647 w 629"/>
                <a:gd name="T69" fmla="*/ 2147483647 h 724"/>
                <a:gd name="T70" fmla="*/ 2147483647 w 629"/>
                <a:gd name="T71" fmla="*/ 2147483647 h 724"/>
                <a:gd name="T72" fmla="*/ 2147483647 w 629"/>
                <a:gd name="T73" fmla="*/ 2147483647 h 724"/>
                <a:gd name="T74" fmla="*/ 2147483647 w 629"/>
                <a:gd name="T75" fmla="*/ 2147483647 h 724"/>
                <a:gd name="T76" fmla="*/ 2147483647 w 629"/>
                <a:gd name="T77" fmla="*/ 2147483647 h 724"/>
                <a:gd name="T78" fmla="*/ 2147483647 w 629"/>
                <a:gd name="T79" fmla="*/ 2147483647 h 724"/>
                <a:gd name="T80" fmla="*/ 2147483647 w 629"/>
                <a:gd name="T81" fmla="*/ 2147483647 h 72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629"/>
                <a:gd name="T124" fmla="*/ 0 h 724"/>
                <a:gd name="T125" fmla="*/ 629 w 629"/>
                <a:gd name="T126" fmla="*/ 724 h 72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629" h="724">
                  <a:moveTo>
                    <a:pt x="272" y="587"/>
                  </a:moveTo>
                  <a:lnTo>
                    <a:pt x="275" y="545"/>
                  </a:lnTo>
                  <a:lnTo>
                    <a:pt x="289" y="513"/>
                  </a:lnTo>
                  <a:lnTo>
                    <a:pt x="310" y="485"/>
                  </a:lnTo>
                  <a:lnTo>
                    <a:pt x="342" y="464"/>
                  </a:lnTo>
                  <a:lnTo>
                    <a:pt x="365" y="469"/>
                  </a:lnTo>
                  <a:lnTo>
                    <a:pt x="389" y="440"/>
                  </a:lnTo>
                  <a:lnTo>
                    <a:pt x="421" y="422"/>
                  </a:lnTo>
                  <a:lnTo>
                    <a:pt x="435" y="405"/>
                  </a:lnTo>
                  <a:lnTo>
                    <a:pt x="462" y="389"/>
                  </a:lnTo>
                  <a:lnTo>
                    <a:pt x="480" y="389"/>
                  </a:lnTo>
                  <a:lnTo>
                    <a:pt x="488" y="392"/>
                  </a:lnTo>
                  <a:lnTo>
                    <a:pt x="489" y="397"/>
                  </a:lnTo>
                  <a:lnTo>
                    <a:pt x="486" y="403"/>
                  </a:lnTo>
                  <a:lnTo>
                    <a:pt x="491" y="409"/>
                  </a:lnTo>
                  <a:lnTo>
                    <a:pt x="509" y="414"/>
                  </a:lnTo>
                  <a:lnTo>
                    <a:pt x="510" y="405"/>
                  </a:lnTo>
                  <a:lnTo>
                    <a:pt x="557" y="376"/>
                  </a:lnTo>
                  <a:lnTo>
                    <a:pt x="547" y="368"/>
                  </a:lnTo>
                  <a:lnTo>
                    <a:pt x="558" y="349"/>
                  </a:lnTo>
                  <a:lnTo>
                    <a:pt x="566" y="345"/>
                  </a:lnTo>
                  <a:lnTo>
                    <a:pt x="587" y="350"/>
                  </a:lnTo>
                  <a:lnTo>
                    <a:pt x="582" y="339"/>
                  </a:lnTo>
                  <a:lnTo>
                    <a:pt x="592" y="320"/>
                  </a:lnTo>
                  <a:lnTo>
                    <a:pt x="590" y="299"/>
                  </a:lnTo>
                  <a:lnTo>
                    <a:pt x="608" y="285"/>
                  </a:lnTo>
                  <a:lnTo>
                    <a:pt x="629" y="262"/>
                  </a:lnTo>
                  <a:lnTo>
                    <a:pt x="600" y="232"/>
                  </a:lnTo>
                  <a:lnTo>
                    <a:pt x="601" y="214"/>
                  </a:lnTo>
                  <a:lnTo>
                    <a:pt x="587" y="190"/>
                  </a:lnTo>
                  <a:lnTo>
                    <a:pt x="560" y="174"/>
                  </a:lnTo>
                  <a:lnTo>
                    <a:pt x="521" y="174"/>
                  </a:lnTo>
                  <a:lnTo>
                    <a:pt x="510" y="192"/>
                  </a:lnTo>
                  <a:lnTo>
                    <a:pt x="472" y="171"/>
                  </a:lnTo>
                  <a:lnTo>
                    <a:pt x="459" y="141"/>
                  </a:lnTo>
                  <a:lnTo>
                    <a:pt x="427" y="64"/>
                  </a:lnTo>
                  <a:lnTo>
                    <a:pt x="385" y="26"/>
                  </a:lnTo>
                  <a:lnTo>
                    <a:pt x="353" y="46"/>
                  </a:lnTo>
                  <a:lnTo>
                    <a:pt x="329" y="0"/>
                  </a:lnTo>
                  <a:lnTo>
                    <a:pt x="294" y="32"/>
                  </a:lnTo>
                  <a:lnTo>
                    <a:pt x="283" y="19"/>
                  </a:lnTo>
                  <a:lnTo>
                    <a:pt x="254" y="93"/>
                  </a:lnTo>
                  <a:lnTo>
                    <a:pt x="283" y="129"/>
                  </a:lnTo>
                  <a:lnTo>
                    <a:pt x="289" y="200"/>
                  </a:lnTo>
                  <a:lnTo>
                    <a:pt x="333" y="219"/>
                  </a:lnTo>
                  <a:lnTo>
                    <a:pt x="315" y="246"/>
                  </a:lnTo>
                  <a:lnTo>
                    <a:pt x="352" y="262"/>
                  </a:lnTo>
                  <a:lnTo>
                    <a:pt x="328" y="289"/>
                  </a:lnTo>
                  <a:lnTo>
                    <a:pt x="302" y="320"/>
                  </a:lnTo>
                  <a:lnTo>
                    <a:pt x="273" y="317"/>
                  </a:lnTo>
                  <a:lnTo>
                    <a:pt x="273" y="350"/>
                  </a:lnTo>
                  <a:lnTo>
                    <a:pt x="249" y="357"/>
                  </a:lnTo>
                  <a:lnTo>
                    <a:pt x="221" y="374"/>
                  </a:lnTo>
                  <a:lnTo>
                    <a:pt x="187" y="366"/>
                  </a:lnTo>
                  <a:lnTo>
                    <a:pt x="193" y="416"/>
                  </a:lnTo>
                  <a:lnTo>
                    <a:pt x="177" y="430"/>
                  </a:lnTo>
                  <a:lnTo>
                    <a:pt x="109" y="422"/>
                  </a:lnTo>
                  <a:lnTo>
                    <a:pt x="105" y="437"/>
                  </a:lnTo>
                  <a:lnTo>
                    <a:pt x="67" y="430"/>
                  </a:lnTo>
                  <a:lnTo>
                    <a:pt x="32" y="427"/>
                  </a:lnTo>
                  <a:lnTo>
                    <a:pt x="0" y="472"/>
                  </a:lnTo>
                  <a:lnTo>
                    <a:pt x="6" y="494"/>
                  </a:lnTo>
                  <a:lnTo>
                    <a:pt x="51" y="513"/>
                  </a:lnTo>
                  <a:lnTo>
                    <a:pt x="59" y="580"/>
                  </a:lnTo>
                  <a:lnTo>
                    <a:pt x="32" y="588"/>
                  </a:lnTo>
                  <a:lnTo>
                    <a:pt x="53" y="619"/>
                  </a:lnTo>
                  <a:lnTo>
                    <a:pt x="78" y="612"/>
                  </a:lnTo>
                  <a:lnTo>
                    <a:pt x="96" y="635"/>
                  </a:lnTo>
                  <a:lnTo>
                    <a:pt x="13" y="662"/>
                  </a:lnTo>
                  <a:lnTo>
                    <a:pt x="3" y="681"/>
                  </a:lnTo>
                  <a:lnTo>
                    <a:pt x="46" y="699"/>
                  </a:lnTo>
                  <a:lnTo>
                    <a:pt x="61" y="724"/>
                  </a:lnTo>
                  <a:lnTo>
                    <a:pt x="112" y="700"/>
                  </a:lnTo>
                  <a:lnTo>
                    <a:pt x="168" y="724"/>
                  </a:lnTo>
                  <a:lnTo>
                    <a:pt x="197" y="724"/>
                  </a:lnTo>
                  <a:lnTo>
                    <a:pt x="195" y="710"/>
                  </a:lnTo>
                  <a:lnTo>
                    <a:pt x="269" y="688"/>
                  </a:lnTo>
                  <a:lnTo>
                    <a:pt x="280" y="702"/>
                  </a:lnTo>
                  <a:lnTo>
                    <a:pt x="301" y="699"/>
                  </a:lnTo>
                  <a:lnTo>
                    <a:pt x="289" y="676"/>
                  </a:lnTo>
                  <a:lnTo>
                    <a:pt x="275" y="670"/>
                  </a:lnTo>
                  <a:lnTo>
                    <a:pt x="272" y="587"/>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47" name="Freeform 280"/>
            <p:cNvSpPr>
              <a:spLocks/>
            </p:cNvSpPr>
            <p:nvPr/>
          </p:nvSpPr>
          <p:spPr bwMode="auto">
            <a:xfrm>
              <a:off x="5442752" y="5199796"/>
              <a:ext cx="170100" cy="185758"/>
            </a:xfrm>
            <a:custGeom>
              <a:avLst/>
              <a:gdLst>
                <a:gd name="T0" fmla="*/ 2147483647 w 379"/>
                <a:gd name="T1" fmla="*/ 2147483647 h 414"/>
                <a:gd name="T2" fmla="*/ 2147483647 w 379"/>
                <a:gd name="T3" fmla="*/ 2147483647 h 414"/>
                <a:gd name="T4" fmla="*/ 2147483647 w 379"/>
                <a:gd name="T5" fmla="*/ 2147483647 h 414"/>
                <a:gd name="T6" fmla="*/ 2147483647 w 379"/>
                <a:gd name="T7" fmla="*/ 2147483647 h 414"/>
                <a:gd name="T8" fmla="*/ 2147483647 w 379"/>
                <a:gd name="T9" fmla="*/ 2147483647 h 414"/>
                <a:gd name="T10" fmla="*/ 2147483647 w 379"/>
                <a:gd name="T11" fmla="*/ 2147483647 h 414"/>
                <a:gd name="T12" fmla="*/ 2147483647 w 379"/>
                <a:gd name="T13" fmla="*/ 2147483647 h 414"/>
                <a:gd name="T14" fmla="*/ 2147483647 w 379"/>
                <a:gd name="T15" fmla="*/ 2147483647 h 414"/>
                <a:gd name="T16" fmla="*/ 2147483647 w 379"/>
                <a:gd name="T17" fmla="*/ 2147483647 h 414"/>
                <a:gd name="T18" fmla="*/ 2147483647 w 379"/>
                <a:gd name="T19" fmla="*/ 2147483647 h 414"/>
                <a:gd name="T20" fmla="*/ 2147483647 w 379"/>
                <a:gd name="T21" fmla="*/ 2147483647 h 414"/>
                <a:gd name="T22" fmla="*/ 2147483647 w 379"/>
                <a:gd name="T23" fmla="*/ 2147483647 h 414"/>
                <a:gd name="T24" fmla="*/ 2147483647 w 379"/>
                <a:gd name="T25" fmla="*/ 2147483647 h 414"/>
                <a:gd name="T26" fmla="*/ 2147483647 w 379"/>
                <a:gd name="T27" fmla="*/ 2147483647 h 414"/>
                <a:gd name="T28" fmla="*/ 2147483647 w 379"/>
                <a:gd name="T29" fmla="*/ 2147483647 h 414"/>
                <a:gd name="T30" fmla="*/ 2147483647 w 379"/>
                <a:gd name="T31" fmla="*/ 2147483647 h 414"/>
                <a:gd name="T32" fmla="*/ 2147483647 w 379"/>
                <a:gd name="T33" fmla="*/ 2147483647 h 414"/>
                <a:gd name="T34" fmla="*/ 2147483647 w 379"/>
                <a:gd name="T35" fmla="*/ 2147483647 h 414"/>
                <a:gd name="T36" fmla="*/ 2147483647 w 379"/>
                <a:gd name="T37" fmla="*/ 2147483647 h 414"/>
                <a:gd name="T38" fmla="*/ 2147483647 w 379"/>
                <a:gd name="T39" fmla="*/ 2147483647 h 414"/>
                <a:gd name="T40" fmla="*/ 2147483647 w 379"/>
                <a:gd name="T41" fmla="*/ 2147483647 h 414"/>
                <a:gd name="T42" fmla="*/ 2147483647 w 379"/>
                <a:gd name="T43" fmla="*/ 2147483647 h 414"/>
                <a:gd name="T44" fmla="*/ 2147483647 w 379"/>
                <a:gd name="T45" fmla="*/ 2147483647 h 414"/>
                <a:gd name="T46" fmla="*/ 2147483647 w 379"/>
                <a:gd name="T47" fmla="*/ 2147483647 h 414"/>
                <a:gd name="T48" fmla="*/ 2147483647 w 379"/>
                <a:gd name="T49" fmla="*/ 0 h 414"/>
                <a:gd name="T50" fmla="*/ 2147483647 w 379"/>
                <a:gd name="T51" fmla="*/ 2147483647 h 414"/>
                <a:gd name="T52" fmla="*/ 2147483647 w 379"/>
                <a:gd name="T53" fmla="*/ 2147483647 h 414"/>
                <a:gd name="T54" fmla="*/ 2147483647 w 379"/>
                <a:gd name="T55" fmla="*/ 2147483647 h 414"/>
                <a:gd name="T56" fmla="*/ 2147483647 w 379"/>
                <a:gd name="T57" fmla="*/ 2147483647 h 414"/>
                <a:gd name="T58" fmla="*/ 2147483647 w 379"/>
                <a:gd name="T59" fmla="*/ 2147483647 h 414"/>
                <a:gd name="T60" fmla="*/ 2147483647 w 379"/>
                <a:gd name="T61" fmla="*/ 2147483647 h 414"/>
                <a:gd name="T62" fmla="*/ 2147483647 w 379"/>
                <a:gd name="T63" fmla="*/ 2147483647 h 414"/>
                <a:gd name="T64" fmla="*/ 2147483647 w 379"/>
                <a:gd name="T65" fmla="*/ 2147483647 h 414"/>
                <a:gd name="T66" fmla="*/ 2147483647 w 379"/>
                <a:gd name="T67" fmla="*/ 2147483647 h 414"/>
                <a:gd name="T68" fmla="*/ 2147483647 w 379"/>
                <a:gd name="T69" fmla="*/ 2147483647 h 414"/>
                <a:gd name="T70" fmla="*/ 2147483647 w 379"/>
                <a:gd name="T71" fmla="*/ 2147483647 h 414"/>
                <a:gd name="T72" fmla="*/ 2147483647 w 379"/>
                <a:gd name="T73" fmla="*/ 2147483647 h 414"/>
                <a:gd name="T74" fmla="*/ 0 w 379"/>
                <a:gd name="T75" fmla="*/ 2147483647 h 414"/>
                <a:gd name="T76" fmla="*/ 2147483647 w 379"/>
                <a:gd name="T77" fmla="*/ 2147483647 h 414"/>
                <a:gd name="T78" fmla="*/ 2147483647 w 379"/>
                <a:gd name="T79" fmla="*/ 2147483647 h 414"/>
                <a:gd name="T80" fmla="*/ 2147483647 w 379"/>
                <a:gd name="T81" fmla="*/ 2147483647 h 414"/>
                <a:gd name="T82" fmla="*/ 2147483647 w 379"/>
                <a:gd name="T83" fmla="*/ 2147483647 h 4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79"/>
                <a:gd name="T127" fmla="*/ 0 h 414"/>
                <a:gd name="T128" fmla="*/ 379 w 379"/>
                <a:gd name="T129" fmla="*/ 414 h 4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79" h="414">
                  <a:moveTo>
                    <a:pt x="118" y="273"/>
                  </a:moveTo>
                  <a:lnTo>
                    <a:pt x="129" y="294"/>
                  </a:lnTo>
                  <a:lnTo>
                    <a:pt x="115" y="315"/>
                  </a:lnTo>
                  <a:lnTo>
                    <a:pt x="118" y="352"/>
                  </a:lnTo>
                  <a:lnTo>
                    <a:pt x="142" y="361"/>
                  </a:lnTo>
                  <a:lnTo>
                    <a:pt x="150" y="390"/>
                  </a:lnTo>
                  <a:lnTo>
                    <a:pt x="189" y="385"/>
                  </a:lnTo>
                  <a:lnTo>
                    <a:pt x="217" y="414"/>
                  </a:lnTo>
                  <a:lnTo>
                    <a:pt x="275" y="403"/>
                  </a:lnTo>
                  <a:lnTo>
                    <a:pt x="293" y="401"/>
                  </a:lnTo>
                  <a:lnTo>
                    <a:pt x="283" y="385"/>
                  </a:lnTo>
                  <a:lnTo>
                    <a:pt x="307" y="353"/>
                  </a:lnTo>
                  <a:lnTo>
                    <a:pt x="301" y="341"/>
                  </a:lnTo>
                  <a:lnTo>
                    <a:pt x="339" y="289"/>
                  </a:lnTo>
                  <a:lnTo>
                    <a:pt x="361" y="294"/>
                  </a:lnTo>
                  <a:lnTo>
                    <a:pt x="361" y="269"/>
                  </a:lnTo>
                  <a:lnTo>
                    <a:pt x="360" y="198"/>
                  </a:lnTo>
                  <a:lnTo>
                    <a:pt x="342" y="174"/>
                  </a:lnTo>
                  <a:lnTo>
                    <a:pt x="379" y="134"/>
                  </a:lnTo>
                  <a:lnTo>
                    <a:pt x="373" y="85"/>
                  </a:lnTo>
                  <a:lnTo>
                    <a:pt x="355" y="46"/>
                  </a:lnTo>
                  <a:lnTo>
                    <a:pt x="326" y="30"/>
                  </a:lnTo>
                  <a:lnTo>
                    <a:pt x="317" y="6"/>
                  </a:lnTo>
                  <a:lnTo>
                    <a:pt x="297" y="6"/>
                  </a:lnTo>
                  <a:lnTo>
                    <a:pt x="219" y="0"/>
                  </a:lnTo>
                  <a:lnTo>
                    <a:pt x="216" y="14"/>
                  </a:lnTo>
                  <a:lnTo>
                    <a:pt x="171" y="10"/>
                  </a:lnTo>
                  <a:lnTo>
                    <a:pt x="158" y="27"/>
                  </a:lnTo>
                  <a:lnTo>
                    <a:pt x="144" y="14"/>
                  </a:lnTo>
                  <a:lnTo>
                    <a:pt x="109" y="16"/>
                  </a:lnTo>
                  <a:lnTo>
                    <a:pt x="35" y="59"/>
                  </a:lnTo>
                  <a:lnTo>
                    <a:pt x="41" y="78"/>
                  </a:lnTo>
                  <a:lnTo>
                    <a:pt x="40" y="107"/>
                  </a:lnTo>
                  <a:lnTo>
                    <a:pt x="62" y="123"/>
                  </a:lnTo>
                  <a:lnTo>
                    <a:pt x="54" y="141"/>
                  </a:lnTo>
                  <a:lnTo>
                    <a:pt x="38" y="141"/>
                  </a:lnTo>
                  <a:lnTo>
                    <a:pt x="35" y="163"/>
                  </a:lnTo>
                  <a:lnTo>
                    <a:pt x="0" y="200"/>
                  </a:lnTo>
                  <a:lnTo>
                    <a:pt x="27" y="209"/>
                  </a:lnTo>
                  <a:lnTo>
                    <a:pt x="27" y="233"/>
                  </a:lnTo>
                  <a:lnTo>
                    <a:pt x="69" y="227"/>
                  </a:lnTo>
                  <a:lnTo>
                    <a:pt x="118" y="273"/>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48" name="Freeform 281"/>
            <p:cNvSpPr>
              <a:spLocks/>
            </p:cNvSpPr>
            <p:nvPr/>
          </p:nvSpPr>
          <p:spPr bwMode="auto">
            <a:xfrm>
              <a:off x="5799557" y="4804499"/>
              <a:ext cx="221264" cy="215821"/>
            </a:xfrm>
            <a:custGeom>
              <a:avLst/>
              <a:gdLst>
                <a:gd name="T0" fmla="*/ 2147483647 w 493"/>
                <a:gd name="T1" fmla="*/ 2147483647 h 481"/>
                <a:gd name="T2" fmla="*/ 2147483647 w 493"/>
                <a:gd name="T3" fmla="*/ 2147483647 h 481"/>
                <a:gd name="T4" fmla="*/ 2147483647 w 493"/>
                <a:gd name="T5" fmla="*/ 2147483647 h 481"/>
                <a:gd name="T6" fmla="*/ 2147483647 w 493"/>
                <a:gd name="T7" fmla="*/ 2147483647 h 481"/>
                <a:gd name="T8" fmla="*/ 2147483647 w 493"/>
                <a:gd name="T9" fmla="*/ 2147483647 h 481"/>
                <a:gd name="T10" fmla="*/ 2147483647 w 493"/>
                <a:gd name="T11" fmla="*/ 2147483647 h 481"/>
                <a:gd name="T12" fmla="*/ 2147483647 w 493"/>
                <a:gd name="T13" fmla="*/ 2147483647 h 481"/>
                <a:gd name="T14" fmla="*/ 2147483647 w 493"/>
                <a:gd name="T15" fmla="*/ 0 h 481"/>
                <a:gd name="T16" fmla="*/ 2147483647 w 493"/>
                <a:gd name="T17" fmla="*/ 2147483647 h 481"/>
                <a:gd name="T18" fmla="*/ 2147483647 w 493"/>
                <a:gd name="T19" fmla="*/ 2147483647 h 481"/>
                <a:gd name="T20" fmla="*/ 2147483647 w 493"/>
                <a:gd name="T21" fmla="*/ 2147483647 h 481"/>
                <a:gd name="T22" fmla="*/ 2147483647 w 493"/>
                <a:gd name="T23" fmla="*/ 2147483647 h 481"/>
                <a:gd name="T24" fmla="*/ 2147483647 w 493"/>
                <a:gd name="T25" fmla="*/ 2147483647 h 481"/>
                <a:gd name="T26" fmla="*/ 2147483647 w 493"/>
                <a:gd name="T27" fmla="*/ 2147483647 h 481"/>
                <a:gd name="T28" fmla="*/ 2147483647 w 493"/>
                <a:gd name="T29" fmla="*/ 2147483647 h 481"/>
                <a:gd name="T30" fmla="*/ 2147483647 w 493"/>
                <a:gd name="T31" fmla="*/ 2147483647 h 481"/>
                <a:gd name="T32" fmla="*/ 2147483647 w 493"/>
                <a:gd name="T33" fmla="*/ 2147483647 h 481"/>
                <a:gd name="T34" fmla="*/ 2147483647 w 493"/>
                <a:gd name="T35" fmla="*/ 2147483647 h 481"/>
                <a:gd name="T36" fmla="*/ 2147483647 w 493"/>
                <a:gd name="T37" fmla="*/ 2147483647 h 481"/>
                <a:gd name="T38" fmla="*/ 2147483647 w 493"/>
                <a:gd name="T39" fmla="*/ 2147483647 h 481"/>
                <a:gd name="T40" fmla="*/ 2147483647 w 493"/>
                <a:gd name="T41" fmla="*/ 2147483647 h 481"/>
                <a:gd name="T42" fmla="*/ 2147483647 w 493"/>
                <a:gd name="T43" fmla="*/ 2147483647 h 481"/>
                <a:gd name="T44" fmla="*/ 2147483647 w 493"/>
                <a:gd name="T45" fmla="*/ 2147483647 h 481"/>
                <a:gd name="T46" fmla="*/ 2147483647 w 493"/>
                <a:gd name="T47" fmla="*/ 2147483647 h 481"/>
                <a:gd name="T48" fmla="*/ 2147483647 w 493"/>
                <a:gd name="T49" fmla="*/ 2147483647 h 481"/>
                <a:gd name="T50" fmla="*/ 2147483647 w 493"/>
                <a:gd name="T51" fmla="*/ 2147483647 h 481"/>
                <a:gd name="T52" fmla="*/ 2147483647 w 493"/>
                <a:gd name="T53" fmla="*/ 2147483647 h 481"/>
                <a:gd name="T54" fmla="*/ 2147483647 w 493"/>
                <a:gd name="T55" fmla="*/ 2147483647 h 481"/>
                <a:gd name="T56" fmla="*/ 2147483647 w 493"/>
                <a:gd name="T57" fmla="*/ 2147483647 h 481"/>
                <a:gd name="T58" fmla="*/ 2147483647 w 493"/>
                <a:gd name="T59" fmla="*/ 2147483647 h 481"/>
                <a:gd name="T60" fmla="*/ 2147483647 w 493"/>
                <a:gd name="T61" fmla="*/ 2147483647 h 481"/>
                <a:gd name="T62" fmla="*/ 2147483647 w 493"/>
                <a:gd name="T63" fmla="*/ 2147483647 h 481"/>
                <a:gd name="T64" fmla="*/ 2147483647 w 493"/>
                <a:gd name="T65" fmla="*/ 2147483647 h 481"/>
                <a:gd name="T66" fmla="*/ 2147483647 w 493"/>
                <a:gd name="T67" fmla="*/ 2147483647 h 481"/>
                <a:gd name="T68" fmla="*/ 2147483647 w 493"/>
                <a:gd name="T69" fmla="*/ 2147483647 h 481"/>
                <a:gd name="T70" fmla="*/ 2147483647 w 493"/>
                <a:gd name="T71" fmla="*/ 2147483647 h 481"/>
                <a:gd name="T72" fmla="*/ 2147483647 w 493"/>
                <a:gd name="T73" fmla="*/ 2147483647 h 481"/>
                <a:gd name="T74" fmla="*/ 2147483647 w 493"/>
                <a:gd name="T75" fmla="*/ 2147483647 h 481"/>
                <a:gd name="T76" fmla="*/ 2147483647 w 493"/>
                <a:gd name="T77" fmla="*/ 2147483647 h 481"/>
                <a:gd name="T78" fmla="*/ 2147483647 w 493"/>
                <a:gd name="T79" fmla="*/ 2147483647 h 481"/>
                <a:gd name="T80" fmla="*/ 2147483647 w 493"/>
                <a:gd name="T81" fmla="*/ 2147483647 h 481"/>
                <a:gd name="T82" fmla="*/ 2147483647 w 493"/>
                <a:gd name="T83" fmla="*/ 2147483647 h 481"/>
                <a:gd name="T84" fmla="*/ 2147483647 w 493"/>
                <a:gd name="T85" fmla="*/ 2147483647 h 481"/>
                <a:gd name="T86" fmla="*/ 2147483647 w 493"/>
                <a:gd name="T87" fmla="*/ 2147483647 h 481"/>
                <a:gd name="T88" fmla="*/ 2147483647 w 493"/>
                <a:gd name="T89" fmla="*/ 2147483647 h 481"/>
                <a:gd name="T90" fmla="*/ 2147483647 w 493"/>
                <a:gd name="T91" fmla="*/ 2147483647 h 481"/>
                <a:gd name="T92" fmla="*/ 2147483647 w 493"/>
                <a:gd name="T93" fmla="*/ 2147483647 h 481"/>
                <a:gd name="T94" fmla="*/ 2147483647 w 493"/>
                <a:gd name="T95" fmla="*/ 2147483647 h 481"/>
                <a:gd name="T96" fmla="*/ 2147483647 w 493"/>
                <a:gd name="T97" fmla="*/ 2147483647 h 481"/>
                <a:gd name="T98" fmla="*/ 2147483647 w 493"/>
                <a:gd name="T99" fmla="*/ 2147483647 h 481"/>
                <a:gd name="T100" fmla="*/ 2147483647 w 493"/>
                <a:gd name="T101" fmla="*/ 2147483647 h 481"/>
                <a:gd name="T102" fmla="*/ 2147483647 w 493"/>
                <a:gd name="T103" fmla="*/ 2147483647 h 481"/>
                <a:gd name="T104" fmla="*/ 0 w 493"/>
                <a:gd name="T105" fmla="*/ 2147483647 h 481"/>
                <a:gd name="T106" fmla="*/ 2147483647 w 493"/>
                <a:gd name="T107" fmla="*/ 2147483647 h 481"/>
                <a:gd name="T108" fmla="*/ 2147483647 w 493"/>
                <a:gd name="T109" fmla="*/ 2147483647 h 481"/>
                <a:gd name="T110" fmla="*/ 2147483647 w 493"/>
                <a:gd name="T111" fmla="*/ 2147483647 h 48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93"/>
                <a:gd name="T169" fmla="*/ 0 h 481"/>
                <a:gd name="T170" fmla="*/ 493 w 493"/>
                <a:gd name="T171" fmla="*/ 481 h 481"/>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93" h="481">
                  <a:moveTo>
                    <a:pt x="6" y="104"/>
                  </a:moveTo>
                  <a:lnTo>
                    <a:pt x="22" y="96"/>
                  </a:lnTo>
                  <a:lnTo>
                    <a:pt x="18" y="80"/>
                  </a:lnTo>
                  <a:lnTo>
                    <a:pt x="32" y="57"/>
                  </a:lnTo>
                  <a:lnTo>
                    <a:pt x="24" y="33"/>
                  </a:lnTo>
                  <a:lnTo>
                    <a:pt x="32" y="8"/>
                  </a:lnTo>
                  <a:lnTo>
                    <a:pt x="61" y="21"/>
                  </a:lnTo>
                  <a:lnTo>
                    <a:pt x="83" y="0"/>
                  </a:lnTo>
                  <a:lnTo>
                    <a:pt x="96" y="30"/>
                  </a:lnTo>
                  <a:lnTo>
                    <a:pt x="150" y="13"/>
                  </a:lnTo>
                  <a:lnTo>
                    <a:pt x="173" y="29"/>
                  </a:lnTo>
                  <a:lnTo>
                    <a:pt x="197" y="41"/>
                  </a:lnTo>
                  <a:lnTo>
                    <a:pt x="226" y="22"/>
                  </a:lnTo>
                  <a:lnTo>
                    <a:pt x="282" y="35"/>
                  </a:lnTo>
                  <a:lnTo>
                    <a:pt x="328" y="110"/>
                  </a:lnTo>
                  <a:lnTo>
                    <a:pt x="347" y="113"/>
                  </a:lnTo>
                  <a:lnTo>
                    <a:pt x="347" y="96"/>
                  </a:lnTo>
                  <a:lnTo>
                    <a:pt x="379" y="101"/>
                  </a:lnTo>
                  <a:lnTo>
                    <a:pt x="384" y="118"/>
                  </a:lnTo>
                  <a:lnTo>
                    <a:pt x="427" y="118"/>
                  </a:lnTo>
                  <a:lnTo>
                    <a:pt x="451" y="97"/>
                  </a:lnTo>
                  <a:lnTo>
                    <a:pt x="493" y="132"/>
                  </a:lnTo>
                  <a:lnTo>
                    <a:pt x="482" y="163"/>
                  </a:lnTo>
                  <a:lnTo>
                    <a:pt x="438" y="163"/>
                  </a:lnTo>
                  <a:lnTo>
                    <a:pt x="400" y="150"/>
                  </a:lnTo>
                  <a:lnTo>
                    <a:pt x="394" y="132"/>
                  </a:lnTo>
                  <a:lnTo>
                    <a:pt x="371" y="182"/>
                  </a:lnTo>
                  <a:lnTo>
                    <a:pt x="392" y="190"/>
                  </a:lnTo>
                  <a:lnTo>
                    <a:pt x="395" y="214"/>
                  </a:lnTo>
                  <a:lnTo>
                    <a:pt x="411" y="196"/>
                  </a:lnTo>
                  <a:lnTo>
                    <a:pt x="435" y="209"/>
                  </a:lnTo>
                  <a:lnTo>
                    <a:pt x="432" y="265"/>
                  </a:lnTo>
                  <a:lnTo>
                    <a:pt x="416" y="281"/>
                  </a:lnTo>
                  <a:lnTo>
                    <a:pt x="405" y="283"/>
                  </a:lnTo>
                  <a:lnTo>
                    <a:pt x="405" y="332"/>
                  </a:lnTo>
                  <a:lnTo>
                    <a:pt x="427" y="339"/>
                  </a:lnTo>
                  <a:lnTo>
                    <a:pt x="381" y="444"/>
                  </a:lnTo>
                  <a:lnTo>
                    <a:pt x="381" y="473"/>
                  </a:lnTo>
                  <a:lnTo>
                    <a:pt x="366" y="481"/>
                  </a:lnTo>
                  <a:lnTo>
                    <a:pt x="322" y="451"/>
                  </a:lnTo>
                  <a:lnTo>
                    <a:pt x="302" y="464"/>
                  </a:lnTo>
                  <a:lnTo>
                    <a:pt x="280" y="446"/>
                  </a:lnTo>
                  <a:lnTo>
                    <a:pt x="248" y="454"/>
                  </a:lnTo>
                  <a:lnTo>
                    <a:pt x="234" y="430"/>
                  </a:lnTo>
                  <a:lnTo>
                    <a:pt x="190" y="460"/>
                  </a:lnTo>
                  <a:lnTo>
                    <a:pt x="142" y="416"/>
                  </a:lnTo>
                  <a:lnTo>
                    <a:pt x="155" y="384"/>
                  </a:lnTo>
                  <a:lnTo>
                    <a:pt x="94" y="337"/>
                  </a:lnTo>
                  <a:lnTo>
                    <a:pt x="107" y="328"/>
                  </a:lnTo>
                  <a:lnTo>
                    <a:pt x="19" y="273"/>
                  </a:lnTo>
                  <a:lnTo>
                    <a:pt x="19" y="257"/>
                  </a:lnTo>
                  <a:lnTo>
                    <a:pt x="21" y="243"/>
                  </a:lnTo>
                  <a:lnTo>
                    <a:pt x="0" y="225"/>
                  </a:lnTo>
                  <a:lnTo>
                    <a:pt x="5" y="193"/>
                  </a:lnTo>
                  <a:lnTo>
                    <a:pt x="22" y="185"/>
                  </a:lnTo>
                  <a:lnTo>
                    <a:pt x="6" y="104"/>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49" name="Freeform 282"/>
            <p:cNvSpPr>
              <a:spLocks/>
            </p:cNvSpPr>
            <p:nvPr/>
          </p:nvSpPr>
          <p:spPr bwMode="auto">
            <a:xfrm>
              <a:off x="5350297" y="5372543"/>
              <a:ext cx="340198" cy="305110"/>
            </a:xfrm>
            <a:custGeom>
              <a:avLst/>
              <a:gdLst>
                <a:gd name="T0" fmla="*/ 2147483647 w 758"/>
                <a:gd name="T1" fmla="*/ 2147483647 h 680"/>
                <a:gd name="T2" fmla="*/ 2147483647 w 758"/>
                <a:gd name="T3" fmla="*/ 2147483647 h 680"/>
                <a:gd name="T4" fmla="*/ 2147483647 w 758"/>
                <a:gd name="T5" fmla="*/ 2147483647 h 680"/>
                <a:gd name="T6" fmla="*/ 2147483647 w 758"/>
                <a:gd name="T7" fmla="*/ 2147483647 h 680"/>
                <a:gd name="T8" fmla="*/ 2147483647 w 758"/>
                <a:gd name="T9" fmla="*/ 2147483647 h 680"/>
                <a:gd name="T10" fmla="*/ 2147483647 w 758"/>
                <a:gd name="T11" fmla="*/ 2147483647 h 680"/>
                <a:gd name="T12" fmla="*/ 2147483647 w 758"/>
                <a:gd name="T13" fmla="*/ 2147483647 h 680"/>
                <a:gd name="T14" fmla="*/ 2147483647 w 758"/>
                <a:gd name="T15" fmla="*/ 2147483647 h 680"/>
                <a:gd name="T16" fmla="*/ 2147483647 w 758"/>
                <a:gd name="T17" fmla="*/ 2147483647 h 680"/>
                <a:gd name="T18" fmla="*/ 2147483647 w 758"/>
                <a:gd name="T19" fmla="*/ 2147483647 h 680"/>
                <a:gd name="T20" fmla="*/ 2147483647 w 758"/>
                <a:gd name="T21" fmla="*/ 2147483647 h 680"/>
                <a:gd name="T22" fmla="*/ 2147483647 w 758"/>
                <a:gd name="T23" fmla="*/ 2147483647 h 680"/>
                <a:gd name="T24" fmla="*/ 2147483647 w 758"/>
                <a:gd name="T25" fmla="*/ 2147483647 h 680"/>
                <a:gd name="T26" fmla="*/ 2147483647 w 758"/>
                <a:gd name="T27" fmla="*/ 2147483647 h 680"/>
                <a:gd name="T28" fmla="*/ 2147483647 w 758"/>
                <a:gd name="T29" fmla="*/ 2147483647 h 680"/>
                <a:gd name="T30" fmla="*/ 2147483647 w 758"/>
                <a:gd name="T31" fmla="*/ 2147483647 h 680"/>
                <a:gd name="T32" fmla="*/ 2147483647 w 758"/>
                <a:gd name="T33" fmla="*/ 2147483647 h 680"/>
                <a:gd name="T34" fmla="*/ 2147483647 w 758"/>
                <a:gd name="T35" fmla="*/ 2147483647 h 680"/>
                <a:gd name="T36" fmla="*/ 2147483647 w 758"/>
                <a:gd name="T37" fmla="*/ 2147483647 h 680"/>
                <a:gd name="T38" fmla="*/ 2147483647 w 758"/>
                <a:gd name="T39" fmla="*/ 2147483647 h 680"/>
                <a:gd name="T40" fmla="*/ 2147483647 w 758"/>
                <a:gd name="T41" fmla="*/ 2147483647 h 680"/>
                <a:gd name="T42" fmla="*/ 2147483647 w 758"/>
                <a:gd name="T43" fmla="*/ 2147483647 h 680"/>
                <a:gd name="T44" fmla="*/ 2147483647 w 758"/>
                <a:gd name="T45" fmla="*/ 2147483647 h 680"/>
                <a:gd name="T46" fmla="*/ 2147483647 w 758"/>
                <a:gd name="T47" fmla="*/ 2147483647 h 680"/>
                <a:gd name="T48" fmla="*/ 2147483647 w 758"/>
                <a:gd name="T49" fmla="*/ 2147483647 h 680"/>
                <a:gd name="T50" fmla="*/ 2147483647 w 758"/>
                <a:gd name="T51" fmla="*/ 2147483647 h 680"/>
                <a:gd name="T52" fmla="*/ 0 w 758"/>
                <a:gd name="T53" fmla="*/ 2147483647 h 680"/>
                <a:gd name="T54" fmla="*/ 2147483647 w 758"/>
                <a:gd name="T55" fmla="*/ 2147483647 h 680"/>
                <a:gd name="T56" fmla="*/ 2147483647 w 758"/>
                <a:gd name="T57" fmla="*/ 2147483647 h 680"/>
                <a:gd name="T58" fmla="*/ 2147483647 w 758"/>
                <a:gd name="T59" fmla="*/ 2147483647 h 680"/>
                <a:gd name="T60" fmla="*/ 2147483647 w 758"/>
                <a:gd name="T61" fmla="*/ 2147483647 h 680"/>
                <a:gd name="T62" fmla="*/ 2147483647 w 758"/>
                <a:gd name="T63" fmla="*/ 2147483647 h 680"/>
                <a:gd name="T64" fmla="*/ 2147483647 w 758"/>
                <a:gd name="T65" fmla="*/ 2147483647 h 680"/>
                <a:gd name="T66" fmla="*/ 2147483647 w 758"/>
                <a:gd name="T67" fmla="*/ 2147483647 h 680"/>
                <a:gd name="T68" fmla="*/ 2147483647 w 758"/>
                <a:gd name="T69" fmla="*/ 2147483647 h 680"/>
                <a:gd name="T70" fmla="*/ 2147483647 w 758"/>
                <a:gd name="T71" fmla="*/ 2147483647 h 680"/>
                <a:gd name="T72" fmla="*/ 2147483647 w 758"/>
                <a:gd name="T73" fmla="*/ 2147483647 h 68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58"/>
                <a:gd name="T112" fmla="*/ 0 h 680"/>
                <a:gd name="T113" fmla="*/ 758 w 758"/>
                <a:gd name="T114" fmla="*/ 680 h 68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58" h="680">
                  <a:moveTo>
                    <a:pt x="406" y="490"/>
                  </a:moveTo>
                  <a:lnTo>
                    <a:pt x="438" y="445"/>
                  </a:lnTo>
                  <a:lnTo>
                    <a:pt x="473" y="448"/>
                  </a:lnTo>
                  <a:lnTo>
                    <a:pt x="511" y="455"/>
                  </a:lnTo>
                  <a:lnTo>
                    <a:pt x="515" y="440"/>
                  </a:lnTo>
                  <a:lnTo>
                    <a:pt x="583" y="448"/>
                  </a:lnTo>
                  <a:lnTo>
                    <a:pt x="599" y="434"/>
                  </a:lnTo>
                  <a:lnTo>
                    <a:pt x="593" y="384"/>
                  </a:lnTo>
                  <a:lnTo>
                    <a:pt x="627" y="392"/>
                  </a:lnTo>
                  <a:lnTo>
                    <a:pt x="655" y="375"/>
                  </a:lnTo>
                  <a:lnTo>
                    <a:pt x="679" y="368"/>
                  </a:lnTo>
                  <a:lnTo>
                    <a:pt x="679" y="335"/>
                  </a:lnTo>
                  <a:lnTo>
                    <a:pt x="708" y="338"/>
                  </a:lnTo>
                  <a:lnTo>
                    <a:pt x="734" y="307"/>
                  </a:lnTo>
                  <a:lnTo>
                    <a:pt x="758" y="280"/>
                  </a:lnTo>
                  <a:lnTo>
                    <a:pt x="721" y="264"/>
                  </a:lnTo>
                  <a:lnTo>
                    <a:pt x="739" y="237"/>
                  </a:lnTo>
                  <a:lnTo>
                    <a:pt x="695" y="218"/>
                  </a:lnTo>
                  <a:lnTo>
                    <a:pt x="689" y="147"/>
                  </a:lnTo>
                  <a:lnTo>
                    <a:pt x="660" y="111"/>
                  </a:lnTo>
                  <a:lnTo>
                    <a:pt x="636" y="48"/>
                  </a:lnTo>
                  <a:lnTo>
                    <a:pt x="622" y="50"/>
                  </a:lnTo>
                  <a:lnTo>
                    <a:pt x="615" y="28"/>
                  </a:lnTo>
                  <a:lnTo>
                    <a:pt x="591" y="52"/>
                  </a:lnTo>
                  <a:lnTo>
                    <a:pt x="563" y="109"/>
                  </a:lnTo>
                  <a:lnTo>
                    <a:pt x="505" y="109"/>
                  </a:lnTo>
                  <a:lnTo>
                    <a:pt x="497" y="93"/>
                  </a:lnTo>
                  <a:lnTo>
                    <a:pt x="500" y="72"/>
                  </a:lnTo>
                  <a:lnTo>
                    <a:pt x="481" y="18"/>
                  </a:lnTo>
                  <a:lnTo>
                    <a:pt x="423" y="29"/>
                  </a:lnTo>
                  <a:lnTo>
                    <a:pt x="395" y="0"/>
                  </a:lnTo>
                  <a:lnTo>
                    <a:pt x="356" y="5"/>
                  </a:lnTo>
                  <a:lnTo>
                    <a:pt x="359" y="44"/>
                  </a:lnTo>
                  <a:lnTo>
                    <a:pt x="292" y="125"/>
                  </a:lnTo>
                  <a:lnTo>
                    <a:pt x="271" y="140"/>
                  </a:lnTo>
                  <a:lnTo>
                    <a:pt x="286" y="184"/>
                  </a:lnTo>
                  <a:lnTo>
                    <a:pt x="252" y="184"/>
                  </a:lnTo>
                  <a:lnTo>
                    <a:pt x="246" y="197"/>
                  </a:lnTo>
                  <a:lnTo>
                    <a:pt x="260" y="208"/>
                  </a:lnTo>
                  <a:lnTo>
                    <a:pt x="244" y="250"/>
                  </a:lnTo>
                  <a:lnTo>
                    <a:pt x="230" y="245"/>
                  </a:lnTo>
                  <a:lnTo>
                    <a:pt x="217" y="267"/>
                  </a:lnTo>
                  <a:lnTo>
                    <a:pt x="204" y="275"/>
                  </a:lnTo>
                  <a:lnTo>
                    <a:pt x="193" y="266"/>
                  </a:lnTo>
                  <a:lnTo>
                    <a:pt x="84" y="287"/>
                  </a:lnTo>
                  <a:lnTo>
                    <a:pt x="83" y="311"/>
                  </a:lnTo>
                  <a:lnTo>
                    <a:pt x="62" y="290"/>
                  </a:lnTo>
                  <a:lnTo>
                    <a:pt x="32" y="299"/>
                  </a:lnTo>
                  <a:lnTo>
                    <a:pt x="16" y="392"/>
                  </a:lnTo>
                  <a:lnTo>
                    <a:pt x="49" y="394"/>
                  </a:lnTo>
                  <a:lnTo>
                    <a:pt x="65" y="455"/>
                  </a:lnTo>
                  <a:lnTo>
                    <a:pt x="49" y="503"/>
                  </a:lnTo>
                  <a:lnTo>
                    <a:pt x="4" y="557"/>
                  </a:lnTo>
                  <a:lnTo>
                    <a:pt x="0" y="597"/>
                  </a:lnTo>
                  <a:lnTo>
                    <a:pt x="54" y="642"/>
                  </a:lnTo>
                  <a:lnTo>
                    <a:pt x="92" y="634"/>
                  </a:lnTo>
                  <a:lnTo>
                    <a:pt x="155" y="642"/>
                  </a:lnTo>
                  <a:lnTo>
                    <a:pt x="196" y="643"/>
                  </a:lnTo>
                  <a:lnTo>
                    <a:pt x="196" y="598"/>
                  </a:lnTo>
                  <a:lnTo>
                    <a:pt x="236" y="610"/>
                  </a:lnTo>
                  <a:lnTo>
                    <a:pt x="284" y="622"/>
                  </a:lnTo>
                  <a:lnTo>
                    <a:pt x="295" y="640"/>
                  </a:lnTo>
                  <a:lnTo>
                    <a:pt x="334" y="640"/>
                  </a:lnTo>
                  <a:lnTo>
                    <a:pt x="355" y="670"/>
                  </a:lnTo>
                  <a:lnTo>
                    <a:pt x="371" y="658"/>
                  </a:lnTo>
                  <a:lnTo>
                    <a:pt x="419" y="680"/>
                  </a:lnTo>
                  <a:lnTo>
                    <a:pt x="502" y="653"/>
                  </a:lnTo>
                  <a:lnTo>
                    <a:pt x="484" y="630"/>
                  </a:lnTo>
                  <a:lnTo>
                    <a:pt x="459" y="637"/>
                  </a:lnTo>
                  <a:lnTo>
                    <a:pt x="438" y="606"/>
                  </a:lnTo>
                  <a:lnTo>
                    <a:pt x="465" y="598"/>
                  </a:lnTo>
                  <a:lnTo>
                    <a:pt x="457" y="531"/>
                  </a:lnTo>
                  <a:lnTo>
                    <a:pt x="412" y="512"/>
                  </a:lnTo>
                  <a:lnTo>
                    <a:pt x="406" y="490"/>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50" name="Freeform 283"/>
            <p:cNvSpPr>
              <a:spLocks/>
            </p:cNvSpPr>
            <p:nvPr/>
          </p:nvSpPr>
          <p:spPr bwMode="auto">
            <a:xfrm>
              <a:off x="5529373" y="4627266"/>
              <a:ext cx="211391" cy="135505"/>
            </a:xfrm>
            <a:custGeom>
              <a:avLst/>
              <a:gdLst>
                <a:gd name="T0" fmla="*/ 2147483647 w 471"/>
                <a:gd name="T1" fmla="*/ 2147483647 h 302"/>
                <a:gd name="T2" fmla="*/ 2147483647 w 471"/>
                <a:gd name="T3" fmla="*/ 2147483647 h 302"/>
                <a:gd name="T4" fmla="*/ 2147483647 w 471"/>
                <a:gd name="T5" fmla="*/ 2147483647 h 302"/>
                <a:gd name="T6" fmla="*/ 2147483647 w 471"/>
                <a:gd name="T7" fmla="*/ 2147483647 h 302"/>
                <a:gd name="T8" fmla="*/ 2147483647 w 471"/>
                <a:gd name="T9" fmla="*/ 2147483647 h 302"/>
                <a:gd name="T10" fmla="*/ 0 w 471"/>
                <a:gd name="T11" fmla="*/ 2147483647 h 302"/>
                <a:gd name="T12" fmla="*/ 2147483647 w 471"/>
                <a:gd name="T13" fmla="*/ 2147483647 h 302"/>
                <a:gd name="T14" fmla="*/ 0 w 471"/>
                <a:gd name="T15" fmla="*/ 2147483647 h 302"/>
                <a:gd name="T16" fmla="*/ 2147483647 w 471"/>
                <a:gd name="T17" fmla="*/ 2147483647 h 302"/>
                <a:gd name="T18" fmla="*/ 2147483647 w 471"/>
                <a:gd name="T19" fmla="*/ 2147483647 h 302"/>
                <a:gd name="T20" fmla="*/ 2147483647 w 471"/>
                <a:gd name="T21" fmla="*/ 2147483647 h 302"/>
                <a:gd name="T22" fmla="*/ 2147483647 w 471"/>
                <a:gd name="T23" fmla="*/ 2147483647 h 302"/>
                <a:gd name="T24" fmla="*/ 2147483647 w 471"/>
                <a:gd name="T25" fmla="*/ 2147483647 h 302"/>
                <a:gd name="T26" fmla="*/ 2147483647 w 471"/>
                <a:gd name="T27" fmla="*/ 2147483647 h 302"/>
                <a:gd name="T28" fmla="*/ 2147483647 w 471"/>
                <a:gd name="T29" fmla="*/ 2147483647 h 302"/>
                <a:gd name="T30" fmla="*/ 2147483647 w 471"/>
                <a:gd name="T31" fmla="*/ 2147483647 h 302"/>
                <a:gd name="T32" fmla="*/ 2147483647 w 471"/>
                <a:gd name="T33" fmla="*/ 2147483647 h 302"/>
                <a:gd name="T34" fmla="*/ 2147483647 w 471"/>
                <a:gd name="T35" fmla="*/ 2147483647 h 302"/>
                <a:gd name="T36" fmla="*/ 2147483647 w 471"/>
                <a:gd name="T37" fmla="*/ 2147483647 h 302"/>
                <a:gd name="T38" fmla="*/ 2147483647 w 471"/>
                <a:gd name="T39" fmla="*/ 2147483647 h 302"/>
                <a:gd name="T40" fmla="*/ 2147483647 w 471"/>
                <a:gd name="T41" fmla="*/ 2147483647 h 302"/>
                <a:gd name="T42" fmla="*/ 2147483647 w 471"/>
                <a:gd name="T43" fmla="*/ 2147483647 h 302"/>
                <a:gd name="T44" fmla="*/ 2147483647 w 471"/>
                <a:gd name="T45" fmla="*/ 2147483647 h 302"/>
                <a:gd name="T46" fmla="*/ 2147483647 w 471"/>
                <a:gd name="T47" fmla="*/ 2147483647 h 302"/>
                <a:gd name="T48" fmla="*/ 2147483647 w 471"/>
                <a:gd name="T49" fmla="*/ 2147483647 h 302"/>
                <a:gd name="T50" fmla="*/ 2147483647 w 471"/>
                <a:gd name="T51" fmla="*/ 2147483647 h 302"/>
                <a:gd name="T52" fmla="*/ 2147483647 w 471"/>
                <a:gd name="T53" fmla="*/ 2147483647 h 302"/>
                <a:gd name="T54" fmla="*/ 2147483647 w 471"/>
                <a:gd name="T55" fmla="*/ 2147483647 h 302"/>
                <a:gd name="T56" fmla="*/ 2147483647 w 471"/>
                <a:gd name="T57" fmla="*/ 2147483647 h 302"/>
                <a:gd name="T58" fmla="*/ 2147483647 w 471"/>
                <a:gd name="T59" fmla="*/ 2147483647 h 302"/>
                <a:gd name="T60" fmla="*/ 2147483647 w 471"/>
                <a:gd name="T61" fmla="*/ 2147483647 h 302"/>
                <a:gd name="T62" fmla="*/ 2147483647 w 471"/>
                <a:gd name="T63" fmla="*/ 2147483647 h 302"/>
                <a:gd name="T64" fmla="*/ 2147483647 w 471"/>
                <a:gd name="T65" fmla="*/ 2147483647 h 302"/>
                <a:gd name="T66" fmla="*/ 2147483647 w 471"/>
                <a:gd name="T67" fmla="*/ 2147483647 h 302"/>
                <a:gd name="T68" fmla="*/ 2147483647 w 471"/>
                <a:gd name="T69" fmla="*/ 2147483647 h 302"/>
                <a:gd name="T70" fmla="*/ 2147483647 w 471"/>
                <a:gd name="T71" fmla="*/ 2147483647 h 302"/>
                <a:gd name="T72" fmla="*/ 2147483647 w 471"/>
                <a:gd name="T73" fmla="*/ 2147483647 h 302"/>
                <a:gd name="T74" fmla="*/ 2147483647 w 471"/>
                <a:gd name="T75" fmla="*/ 0 h 302"/>
                <a:gd name="T76" fmla="*/ 2147483647 w 471"/>
                <a:gd name="T77" fmla="*/ 2147483647 h 3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71"/>
                <a:gd name="T118" fmla="*/ 0 h 302"/>
                <a:gd name="T119" fmla="*/ 471 w 471"/>
                <a:gd name="T120" fmla="*/ 302 h 30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71" h="302">
                  <a:moveTo>
                    <a:pt x="95" y="19"/>
                  </a:moveTo>
                  <a:lnTo>
                    <a:pt x="32" y="38"/>
                  </a:lnTo>
                  <a:lnTo>
                    <a:pt x="16" y="56"/>
                  </a:lnTo>
                  <a:lnTo>
                    <a:pt x="4" y="59"/>
                  </a:lnTo>
                  <a:lnTo>
                    <a:pt x="8" y="84"/>
                  </a:lnTo>
                  <a:lnTo>
                    <a:pt x="0" y="104"/>
                  </a:lnTo>
                  <a:lnTo>
                    <a:pt x="4" y="147"/>
                  </a:lnTo>
                  <a:lnTo>
                    <a:pt x="0" y="193"/>
                  </a:lnTo>
                  <a:lnTo>
                    <a:pt x="20" y="206"/>
                  </a:lnTo>
                  <a:lnTo>
                    <a:pt x="37" y="200"/>
                  </a:lnTo>
                  <a:lnTo>
                    <a:pt x="103" y="241"/>
                  </a:lnTo>
                  <a:lnTo>
                    <a:pt x="164" y="236"/>
                  </a:lnTo>
                  <a:lnTo>
                    <a:pt x="144" y="262"/>
                  </a:lnTo>
                  <a:lnTo>
                    <a:pt x="215" y="270"/>
                  </a:lnTo>
                  <a:lnTo>
                    <a:pt x="210" y="284"/>
                  </a:lnTo>
                  <a:lnTo>
                    <a:pt x="271" y="286"/>
                  </a:lnTo>
                  <a:lnTo>
                    <a:pt x="287" y="294"/>
                  </a:lnTo>
                  <a:lnTo>
                    <a:pt x="384" y="281"/>
                  </a:lnTo>
                  <a:lnTo>
                    <a:pt x="456" y="302"/>
                  </a:lnTo>
                  <a:lnTo>
                    <a:pt x="460" y="288"/>
                  </a:lnTo>
                  <a:lnTo>
                    <a:pt x="471" y="275"/>
                  </a:lnTo>
                  <a:lnTo>
                    <a:pt x="456" y="252"/>
                  </a:lnTo>
                  <a:lnTo>
                    <a:pt x="468" y="225"/>
                  </a:lnTo>
                  <a:lnTo>
                    <a:pt x="431" y="198"/>
                  </a:lnTo>
                  <a:lnTo>
                    <a:pt x="373" y="204"/>
                  </a:lnTo>
                  <a:lnTo>
                    <a:pt x="368" y="168"/>
                  </a:lnTo>
                  <a:lnTo>
                    <a:pt x="338" y="153"/>
                  </a:lnTo>
                  <a:lnTo>
                    <a:pt x="319" y="161"/>
                  </a:lnTo>
                  <a:lnTo>
                    <a:pt x="303" y="153"/>
                  </a:lnTo>
                  <a:lnTo>
                    <a:pt x="296" y="108"/>
                  </a:lnTo>
                  <a:lnTo>
                    <a:pt x="277" y="78"/>
                  </a:lnTo>
                  <a:lnTo>
                    <a:pt x="244" y="92"/>
                  </a:lnTo>
                  <a:lnTo>
                    <a:pt x="236" y="105"/>
                  </a:lnTo>
                  <a:lnTo>
                    <a:pt x="215" y="97"/>
                  </a:lnTo>
                  <a:lnTo>
                    <a:pt x="204" y="75"/>
                  </a:lnTo>
                  <a:lnTo>
                    <a:pt x="186" y="73"/>
                  </a:lnTo>
                  <a:lnTo>
                    <a:pt x="183" y="35"/>
                  </a:lnTo>
                  <a:lnTo>
                    <a:pt x="173" y="0"/>
                  </a:lnTo>
                  <a:lnTo>
                    <a:pt x="95" y="19"/>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51" name="Freeform 284"/>
            <p:cNvSpPr>
              <a:spLocks/>
            </p:cNvSpPr>
            <p:nvPr/>
          </p:nvSpPr>
          <p:spPr bwMode="auto">
            <a:xfrm>
              <a:off x="5180646" y="4937312"/>
              <a:ext cx="289483" cy="277740"/>
            </a:xfrm>
            <a:custGeom>
              <a:avLst/>
              <a:gdLst>
                <a:gd name="T0" fmla="*/ 2147483647 w 645"/>
                <a:gd name="T1" fmla="*/ 2147483647 h 619"/>
                <a:gd name="T2" fmla="*/ 2147483647 w 645"/>
                <a:gd name="T3" fmla="*/ 0 h 619"/>
                <a:gd name="T4" fmla="*/ 2147483647 w 645"/>
                <a:gd name="T5" fmla="*/ 2147483647 h 619"/>
                <a:gd name="T6" fmla="*/ 2147483647 w 645"/>
                <a:gd name="T7" fmla="*/ 2147483647 h 619"/>
                <a:gd name="T8" fmla="*/ 2147483647 w 645"/>
                <a:gd name="T9" fmla="*/ 2147483647 h 619"/>
                <a:gd name="T10" fmla="*/ 2147483647 w 645"/>
                <a:gd name="T11" fmla="*/ 2147483647 h 619"/>
                <a:gd name="T12" fmla="*/ 2147483647 w 645"/>
                <a:gd name="T13" fmla="*/ 2147483647 h 619"/>
                <a:gd name="T14" fmla="*/ 2147483647 w 645"/>
                <a:gd name="T15" fmla="*/ 2147483647 h 619"/>
                <a:gd name="T16" fmla="*/ 2147483647 w 645"/>
                <a:gd name="T17" fmla="*/ 2147483647 h 619"/>
                <a:gd name="T18" fmla="*/ 2147483647 w 645"/>
                <a:gd name="T19" fmla="*/ 2147483647 h 619"/>
                <a:gd name="T20" fmla="*/ 0 w 645"/>
                <a:gd name="T21" fmla="*/ 2147483647 h 619"/>
                <a:gd name="T22" fmla="*/ 0 w 645"/>
                <a:gd name="T23" fmla="*/ 2147483647 h 619"/>
                <a:gd name="T24" fmla="*/ 2147483647 w 645"/>
                <a:gd name="T25" fmla="*/ 2147483647 h 619"/>
                <a:gd name="T26" fmla="*/ 2147483647 w 645"/>
                <a:gd name="T27" fmla="*/ 2147483647 h 619"/>
                <a:gd name="T28" fmla="*/ 2147483647 w 645"/>
                <a:gd name="T29" fmla="*/ 2147483647 h 619"/>
                <a:gd name="T30" fmla="*/ 2147483647 w 645"/>
                <a:gd name="T31" fmla="*/ 2147483647 h 619"/>
                <a:gd name="T32" fmla="*/ 2147483647 w 645"/>
                <a:gd name="T33" fmla="*/ 2147483647 h 619"/>
                <a:gd name="T34" fmla="*/ 2147483647 w 645"/>
                <a:gd name="T35" fmla="*/ 2147483647 h 619"/>
                <a:gd name="T36" fmla="*/ 2147483647 w 645"/>
                <a:gd name="T37" fmla="*/ 2147483647 h 619"/>
                <a:gd name="T38" fmla="*/ 2147483647 w 645"/>
                <a:gd name="T39" fmla="*/ 2147483647 h 619"/>
                <a:gd name="T40" fmla="*/ 2147483647 w 645"/>
                <a:gd name="T41" fmla="*/ 2147483647 h 619"/>
                <a:gd name="T42" fmla="*/ 2147483647 w 645"/>
                <a:gd name="T43" fmla="*/ 2147483647 h 619"/>
                <a:gd name="T44" fmla="*/ 2147483647 w 645"/>
                <a:gd name="T45" fmla="*/ 2147483647 h 619"/>
                <a:gd name="T46" fmla="*/ 2147483647 w 645"/>
                <a:gd name="T47" fmla="*/ 2147483647 h 619"/>
                <a:gd name="T48" fmla="*/ 2147483647 w 645"/>
                <a:gd name="T49" fmla="*/ 2147483647 h 619"/>
                <a:gd name="T50" fmla="*/ 2147483647 w 645"/>
                <a:gd name="T51" fmla="*/ 2147483647 h 619"/>
                <a:gd name="T52" fmla="*/ 2147483647 w 645"/>
                <a:gd name="T53" fmla="*/ 2147483647 h 619"/>
                <a:gd name="T54" fmla="*/ 2147483647 w 645"/>
                <a:gd name="T55" fmla="*/ 2147483647 h 619"/>
                <a:gd name="T56" fmla="*/ 2147483647 w 645"/>
                <a:gd name="T57" fmla="*/ 2147483647 h 619"/>
                <a:gd name="T58" fmla="*/ 2147483647 w 645"/>
                <a:gd name="T59" fmla="*/ 2147483647 h 619"/>
                <a:gd name="T60" fmla="*/ 2147483647 w 645"/>
                <a:gd name="T61" fmla="*/ 2147483647 h 619"/>
                <a:gd name="T62" fmla="*/ 2147483647 w 645"/>
                <a:gd name="T63" fmla="*/ 2147483647 h 619"/>
                <a:gd name="T64" fmla="*/ 2147483647 w 645"/>
                <a:gd name="T65" fmla="*/ 2147483647 h 619"/>
                <a:gd name="T66" fmla="*/ 2147483647 w 645"/>
                <a:gd name="T67" fmla="*/ 2147483647 h 619"/>
                <a:gd name="T68" fmla="*/ 2147483647 w 645"/>
                <a:gd name="T69" fmla="*/ 2147483647 h 619"/>
                <a:gd name="T70" fmla="*/ 2147483647 w 645"/>
                <a:gd name="T71" fmla="*/ 2147483647 h 619"/>
                <a:gd name="T72" fmla="*/ 2147483647 w 645"/>
                <a:gd name="T73" fmla="*/ 2147483647 h 6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45"/>
                <a:gd name="T112" fmla="*/ 0 h 619"/>
                <a:gd name="T113" fmla="*/ 645 w 645"/>
                <a:gd name="T114" fmla="*/ 619 h 6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45" h="619">
                  <a:moveTo>
                    <a:pt x="475" y="48"/>
                  </a:moveTo>
                  <a:lnTo>
                    <a:pt x="475" y="27"/>
                  </a:lnTo>
                  <a:lnTo>
                    <a:pt x="461" y="27"/>
                  </a:lnTo>
                  <a:lnTo>
                    <a:pt x="454" y="0"/>
                  </a:lnTo>
                  <a:lnTo>
                    <a:pt x="344" y="25"/>
                  </a:lnTo>
                  <a:lnTo>
                    <a:pt x="328" y="11"/>
                  </a:lnTo>
                  <a:lnTo>
                    <a:pt x="288" y="4"/>
                  </a:lnTo>
                  <a:lnTo>
                    <a:pt x="291" y="57"/>
                  </a:lnTo>
                  <a:lnTo>
                    <a:pt x="282" y="70"/>
                  </a:lnTo>
                  <a:lnTo>
                    <a:pt x="294" y="147"/>
                  </a:lnTo>
                  <a:lnTo>
                    <a:pt x="272" y="148"/>
                  </a:lnTo>
                  <a:lnTo>
                    <a:pt x="250" y="200"/>
                  </a:lnTo>
                  <a:lnTo>
                    <a:pt x="248" y="206"/>
                  </a:lnTo>
                  <a:lnTo>
                    <a:pt x="218" y="190"/>
                  </a:lnTo>
                  <a:lnTo>
                    <a:pt x="179" y="206"/>
                  </a:lnTo>
                  <a:lnTo>
                    <a:pt x="173" y="220"/>
                  </a:lnTo>
                  <a:lnTo>
                    <a:pt x="133" y="219"/>
                  </a:lnTo>
                  <a:lnTo>
                    <a:pt x="88" y="233"/>
                  </a:lnTo>
                  <a:lnTo>
                    <a:pt x="86" y="263"/>
                  </a:lnTo>
                  <a:lnTo>
                    <a:pt x="18" y="281"/>
                  </a:lnTo>
                  <a:lnTo>
                    <a:pt x="22" y="289"/>
                  </a:lnTo>
                  <a:lnTo>
                    <a:pt x="0" y="300"/>
                  </a:lnTo>
                  <a:lnTo>
                    <a:pt x="10" y="319"/>
                  </a:lnTo>
                  <a:lnTo>
                    <a:pt x="0" y="326"/>
                  </a:lnTo>
                  <a:lnTo>
                    <a:pt x="21" y="335"/>
                  </a:lnTo>
                  <a:lnTo>
                    <a:pt x="29" y="329"/>
                  </a:lnTo>
                  <a:lnTo>
                    <a:pt x="48" y="343"/>
                  </a:lnTo>
                  <a:lnTo>
                    <a:pt x="75" y="326"/>
                  </a:lnTo>
                  <a:lnTo>
                    <a:pt x="104" y="324"/>
                  </a:lnTo>
                  <a:lnTo>
                    <a:pt x="128" y="339"/>
                  </a:lnTo>
                  <a:lnTo>
                    <a:pt x="98" y="331"/>
                  </a:lnTo>
                  <a:lnTo>
                    <a:pt x="70" y="335"/>
                  </a:lnTo>
                  <a:lnTo>
                    <a:pt x="70" y="363"/>
                  </a:lnTo>
                  <a:lnTo>
                    <a:pt x="53" y="372"/>
                  </a:lnTo>
                  <a:lnTo>
                    <a:pt x="88" y="385"/>
                  </a:lnTo>
                  <a:lnTo>
                    <a:pt x="101" y="401"/>
                  </a:lnTo>
                  <a:lnTo>
                    <a:pt x="67" y="443"/>
                  </a:lnTo>
                  <a:lnTo>
                    <a:pt x="69" y="459"/>
                  </a:lnTo>
                  <a:lnTo>
                    <a:pt x="86" y="475"/>
                  </a:lnTo>
                  <a:lnTo>
                    <a:pt x="118" y="519"/>
                  </a:lnTo>
                  <a:lnTo>
                    <a:pt x="126" y="551"/>
                  </a:lnTo>
                  <a:lnTo>
                    <a:pt x="158" y="575"/>
                  </a:lnTo>
                  <a:lnTo>
                    <a:pt x="184" y="582"/>
                  </a:lnTo>
                  <a:lnTo>
                    <a:pt x="189" y="596"/>
                  </a:lnTo>
                  <a:lnTo>
                    <a:pt x="210" y="599"/>
                  </a:lnTo>
                  <a:lnTo>
                    <a:pt x="237" y="619"/>
                  </a:lnTo>
                  <a:lnTo>
                    <a:pt x="240" y="606"/>
                  </a:lnTo>
                  <a:lnTo>
                    <a:pt x="253" y="606"/>
                  </a:lnTo>
                  <a:lnTo>
                    <a:pt x="282" y="598"/>
                  </a:lnTo>
                  <a:lnTo>
                    <a:pt x="323" y="614"/>
                  </a:lnTo>
                  <a:lnTo>
                    <a:pt x="368" y="595"/>
                  </a:lnTo>
                  <a:lnTo>
                    <a:pt x="352" y="583"/>
                  </a:lnTo>
                  <a:lnTo>
                    <a:pt x="349" y="508"/>
                  </a:lnTo>
                  <a:lnTo>
                    <a:pt x="307" y="425"/>
                  </a:lnTo>
                  <a:lnTo>
                    <a:pt x="363" y="423"/>
                  </a:lnTo>
                  <a:lnTo>
                    <a:pt x="373" y="404"/>
                  </a:lnTo>
                  <a:lnTo>
                    <a:pt x="440" y="396"/>
                  </a:lnTo>
                  <a:lnTo>
                    <a:pt x="453" y="407"/>
                  </a:lnTo>
                  <a:lnTo>
                    <a:pt x="483" y="380"/>
                  </a:lnTo>
                  <a:lnTo>
                    <a:pt x="525" y="260"/>
                  </a:lnTo>
                  <a:lnTo>
                    <a:pt x="542" y="267"/>
                  </a:lnTo>
                  <a:lnTo>
                    <a:pt x="592" y="238"/>
                  </a:lnTo>
                  <a:lnTo>
                    <a:pt x="635" y="176"/>
                  </a:lnTo>
                  <a:lnTo>
                    <a:pt x="633" y="129"/>
                  </a:lnTo>
                  <a:lnTo>
                    <a:pt x="645" y="126"/>
                  </a:lnTo>
                  <a:lnTo>
                    <a:pt x="633" y="100"/>
                  </a:lnTo>
                  <a:lnTo>
                    <a:pt x="621" y="105"/>
                  </a:lnTo>
                  <a:lnTo>
                    <a:pt x="606" y="84"/>
                  </a:lnTo>
                  <a:lnTo>
                    <a:pt x="590" y="89"/>
                  </a:lnTo>
                  <a:lnTo>
                    <a:pt x="555" y="62"/>
                  </a:lnTo>
                  <a:lnTo>
                    <a:pt x="553" y="30"/>
                  </a:lnTo>
                  <a:lnTo>
                    <a:pt x="533" y="19"/>
                  </a:lnTo>
                  <a:lnTo>
                    <a:pt x="491" y="46"/>
                  </a:lnTo>
                  <a:lnTo>
                    <a:pt x="475" y="48"/>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52" name="Freeform 285"/>
            <p:cNvSpPr>
              <a:spLocks/>
            </p:cNvSpPr>
            <p:nvPr/>
          </p:nvSpPr>
          <p:spPr bwMode="auto">
            <a:xfrm>
              <a:off x="5515011" y="4713863"/>
              <a:ext cx="227098" cy="190245"/>
            </a:xfrm>
            <a:custGeom>
              <a:avLst/>
              <a:gdLst>
                <a:gd name="T0" fmla="*/ 2147483647 w 506"/>
                <a:gd name="T1" fmla="*/ 2147483647 h 424"/>
                <a:gd name="T2" fmla="*/ 2147483647 w 506"/>
                <a:gd name="T3" fmla="*/ 2147483647 h 424"/>
                <a:gd name="T4" fmla="*/ 2147483647 w 506"/>
                <a:gd name="T5" fmla="*/ 2147483647 h 424"/>
                <a:gd name="T6" fmla="*/ 2147483647 w 506"/>
                <a:gd name="T7" fmla="*/ 2147483647 h 424"/>
                <a:gd name="T8" fmla="*/ 2147483647 w 506"/>
                <a:gd name="T9" fmla="*/ 2147483647 h 424"/>
                <a:gd name="T10" fmla="*/ 2147483647 w 506"/>
                <a:gd name="T11" fmla="*/ 2147483647 h 424"/>
                <a:gd name="T12" fmla="*/ 2147483647 w 506"/>
                <a:gd name="T13" fmla="*/ 2147483647 h 424"/>
                <a:gd name="T14" fmla="*/ 2147483647 w 506"/>
                <a:gd name="T15" fmla="*/ 2147483647 h 424"/>
                <a:gd name="T16" fmla="*/ 2147483647 w 506"/>
                <a:gd name="T17" fmla="*/ 2147483647 h 424"/>
                <a:gd name="T18" fmla="*/ 2147483647 w 506"/>
                <a:gd name="T19" fmla="*/ 2147483647 h 424"/>
                <a:gd name="T20" fmla="*/ 2147483647 w 506"/>
                <a:gd name="T21" fmla="*/ 2147483647 h 424"/>
                <a:gd name="T22" fmla="*/ 2147483647 w 506"/>
                <a:gd name="T23" fmla="*/ 0 h 424"/>
                <a:gd name="T24" fmla="*/ 2147483647 w 506"/>
                <a:gd name="T25" fmla="*/ 2147483647 h 424"/>
                <a:gd name="T26" fmla="*/ 2147483647 w 506"/>
                <a:gd name="T27" fmla="*/ 2147483647 h 424"/>
                <a:gd name="T28" fmla="*/ 2147483647 w 506"/>
                <a:gd name="T29" fmla="*/ 2147483647 h 424"/>
                <a:gd name="T30" fmla="*/ 2147483647 w 506"/>
                <a:gd name="T31" fmla="*/ 2147483647 h 424"/>
                <a:gd name="T32" fmla="*/ 2147483647 w 506"/>
                <a:gd name="T33" fmla="*/ 2147483647 h 424"/>
                <a:gd name="T34" fmla="*/ 2147483647 w 506"/>
                <a:gd name="T35" fmla="*/ 2147483647 h 424"/>
                <a:gd name="T36" fmla="*/ 0 w 506"/>
                <a:gd name="T37" fmla="*/ 2147483647 h 424"/>
                <a:gd name="T38" fmla="*/ 2147483647 w 506"/>
                <a:gd name="T39" fmla="*/ 2147483647 h 424"/>
                <a:gd name="T40" fmla="*/ 2147483647 w 506"/>
                <a:gd name="T41" fmla="*/ 2147483647 h 424"/>
                <a:gd name="T42" fmla="*/ 2147483647 w 506"/>
                <a:gd name="T43" fmla="*/ 2147483647 h 424"/>
                <a:gd name="T44" fmla="*/ 2147483647 w 506"/>
                <a:gd name="T45" fmla="*/ 2147483647 h 424"/>
                <a:gd name="T46" fmla="*/ 2147483647 w 506"/>
                <a:gd name="T47" fmla="*/ 2147483647 h 424"/>
                <a:gd name="T48" fmla="*/ 2147483647 w 506"/>
                <a:gd name="T49" fmla="*/ 2147483647 h 424"/>
                <a:gd name="T50" fmla="*/ 2147483647 w 506"/>
                <a:gd name="T51" fmla="*/ 2147483647 h 424"/>
                <a:gd name="T52" fmla="*/ 2147483647 w 506"/>
                <a:gd name="T53" fmla="*/ 2147483647 h 424"/>
                <a:gd name="T54" fmla="*/ 2147483647 w 506"/>
                <a:gd name="T55" fmla="*/ 2147483647 h 424"/>
                <a:gd name="T56" fmla="*/ 2147483647 w 506"/>
                <a:gd name="T57" fmla="*/ 2147483647 h 424"/>
                <a:gd name="T58" fmla="*/ 2147483647 w 506"/>
                <a:gd name="T59" fmla="*/ 2147483647 h 424"/>
                <a:gd name="T60" fmla="*/ 2147483647 w 506"/>
                <a:gd name="T61" fmla="*/ 2147483647 h 424"/>
                <a:gd name="T62" fmla="*/ 2147483647 w 506"/>
                <a:gd name="T63" fmla="*/ 2147483647 h 424"/>
                <a:gd name="T64" fmla="*/ 2147483647 w 506"/>
                <a:gd name="T65" fmla="*/ 2147483647 h 424"/>
                <a:gd name="T66" fmla="*/ 2147483647 w 506"/>
                <a:gd name="T67" fmla="*/ 2147483647 h 424"/>
                <a:gd name="T68" fmla="*/ 2147483647 w 506"/>
                <a:gd name="T69" fmla="*/ 2147483647 h 424"/>
                <a:gd name="T70" fmla="*/ 2147483647 w 506"/>
                <a:gd name="T71" fmla="*/ 2147483647 h 424"/>
                <a:gd name="T72" fmla="*/ 2147483647 w 506"/>
                <a:gd name="T73" fmla="*/ 2147483647 h 424"/>
                <a:gd name="T74" fmla="*/ 2147483647 w 506"/>
                <a:gd name="T75" fmla="*/ 2147483647 h 424"/>
                <a:gd name="T76" fmla="*/ 2147483647 w 506"/>
                <a:gd name="T77" fmla="*/ 2147483647 h 424"/>
                <a:gd name="T78" fmla="*/ 2147483647 w 506"/>
                <a:gd name="T79" fmla="*/ 2147483647 h 424"/>
                <a:gd name="T80" fmla="*/ 2147483647 w 506"/>
                <a:gd name="T81" fmla="*/ 2147483647 h 424"/>
                <a:gd name="T82" fmla="*/ 2147483647 w 506"/>
                <a:gd name="T83" fmla="*/ 2147483647 h 424"/>
                <a:gd name="T84" fmla="*/ 2147483647 w 506"/>
                <a:gd name="T85" fmla="*/ 2147483647 h 424"/>
                <a:gd name="T86" fmla="*/ 2147483647 w 506"/>
                <a:gd name="T87" fmla="*/ 2147483647 h 424"/>
                <a:gd name="T88" fmla="*/ 2147483647 w 506"/>
                <a:gd name="T89" fmla="*/ 2147483647 h 424"/>
                <a:gd name="T90" fmla="*/ 2147483647 w 506"/>
                <a:gd name="T91" fmla="*/ 2147483647 h 424"/>
                <a:gd name="T92" fmla="*/ 2147483647 w 506"/>
                <a:gd name="T93" fmla="*/ 2147483647 h 4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06"/>
                <a:gd name="T142" fmla="*/ 0 h 424"/>
                <a:gd name="T143" fmla="*/ 506 w 506"/>
                <a:gd name="T144" fmla="*/ 424 h 42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06" h="424">
                  <a:moveTo>
                    <a:pt x="488" y="109"/>
                  </a:moveTo>
                  <a:lnTo>
                    <a:pt x="416" y="88"/>
                  </a:lnTo>
                  <a:lnTo>
                    <a:pt x="319" y="101"/>
                  </a:lnTo>
                  <a:lnTo>
                    <a:pt x="303" y="93"/>
                  </a:lnTo>
                  <a:lnTo>
                    <a:pt x="242" y="91"/>
                  </a:lnTo>
                  <a:lnTo>
                    <a:pt x="247" y="77"/>
                  </a:lnTo>
                  <a:lnTo>
                    <a:pt x="176" y="69"/>
                  </a:lnTo>
                  <a:lnTo>
                    <a:pt x="196" y="43"/>
                  </a:lnTo>
                  <a:lnTo>
                    <a:pt x="135" y="48"/>
                  </a:lnTo>
                  <a:lnTo>
                    <a:pt x="69" y="7"/>
                  </a:lnTo>
                  <a:lnTo>
                    <a:pt x="52" y="13"/>
                  </a:lnTo>
                  <a:lnTo>
                    <a:pt x="32" y="0"/>
                  </a:lnTo>
                  <a:lnTo>
                    <a:pt x="26" y="27"/>
                  </a:lnTo>
                  <a:lnTo>
                    <a:pt x="53" y="56"/>
                  </a:lnTo>
                  <a:lnTo>
                    <a:pt x="36" y="53"/>
                  </a:lnTo>
                  <a:lnTo>
                    <a:pt x="29" y="45"/>
                  </a:lnTo>
                  <a:lnTo>
                    <a:pt x="18" y="53"/>
                  </a:lnTo>
                  <a:lnTo>
                    <a:pt x="12" y="75"/>
                  </a:lnTo>
                  <a:lnTo>
                    <a:pt x="0" y="83"/>
                  </a:lnTo>
                  <a:lnTo>
                    <a:pt x="55" y="135"/>
                  </a:lnTo>
                  <a:lnTo>
                    <a:pt x="66" y="167"/>
                  </a:lnTo>
                  <a:lnTo>
                    <a:pt x="55" y="189"/>
                  </a:lnTo>
                  <a:lnTo>
                    <a:pt x="63" y="248"/>
                  </a:lnTo>
                  <a:lnTo>
                    <a:pt x="58" y="271"/>
                  </a:lnTo>
                  <a:lnTo>
                    <a:pt x="69" y="307"/>
                  </a:lnTo>
                  <a:lnTo>
                    <a:pt x="55" y="312"/>
                  </a:lnTo>
                  <a:lnTo>
                    <a:pt x="61" y="330"/>
                  </a:lnTo>
                  <a:lnTo>
                    <a:pt x="90" y="334"/>
                  </a:lnTo>
                  <a:lnTo>
                    <a:pt x="119" y="326"/>
                  </a:lnTo>
                  <a:lnTo>
                    <a:pt x="165" y="334"/>
                  </a:lnTo>
                  <a:lnTo>
                    <a:pt x="215" y="354"/>
                  </a:lnTo>
                  <a:lnTo>
                    <a:pt x="245" y="362"/>
                  </a:lnTo>
                  <a:lnTo>
                    <a:pt x="312" y="350"/>
                  </a:lnTo>
                  <a:lnTo>
                    <a:pt x="325" y="381"/>
                  </a:lnTo>
                  <a:lnTo>
                    <a:pt x="375" y="424"/>
                  </a:lnTo>
                  <a:lnTo>
                    <a:pt x="412" y="371"/>
                  </a:lnTo>
                  <a:lnTo>
                    <a:pt x="394" y="368"/>
                  </a:lnTo>
                  <a:lnTo>
                    <a:pt x="400" y="339"/>
                  </a:lnTo>
                  <a:lnTo>
                    <a:pt x="421" y="336"/>
                  </a:lnTo>
                  <a:lnTo>
                    <a:pt x="400" y="295"/>
                  </a:lnTo>
                  <a:lnTo>
                    <a:pt x="453" y="269"/>
                  </a:lnTo>
                  <a:lnTo>
                    <a:pt x="474" y="280"/>
                  </a:lnTo>
                  <a:lnTo>
                    <a:pt x="474" y="267"/>
                  </a:lnTo>
                  <a:lnTo>
                    <a:pt x="476" y="211"/>
                  </a:lnTo>
                  <a:lnTo>
                    <a:pt x="506" y="173"/>
                  </a:lnTo>
                  <a:lnTo>
                    <a:pt x="504" y="114"/>
                  </a:lnTo>
                  <a:lnTo>
                    <a:pt x="488" y="109"/>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53" name="Freeform 286"/>
            <p:cNvSpPr>
              <a:spLocks/>
            </p:cNvSpPr>
            <p:nvPr/>
          </p:nvSpPr>
          <p:spPr bwMode="auto">
            <a:xfrm>
              <a:off x="5256046" y="5107815"/>
              <a:ext cx="235626" cy="255754"/>
            </a:xfrm>
            <a:custGeom>
              <a:avLst/>
              <a:gdLst>
                <a:gd name="T0" fmla="*/ 2147483647 w 525"/>
                <a:gd name="T1" fmla="*/ 2147483647 h 570"/>
                <a:gd name="T2" fmla="*/ 2147483647 w 525"/>
                <a:gd name="T3" fmla="*/ 2147483647 h 570"/>
                <a:gd name="T4" fmla="*/ 2147483647 w 525"/>
                <a:gd name="T5" fmla="*/ 2147483647 h 570"/>
                <a:gd name="T6" fmla="*/ 2147483647 w 525"/>
                <a:gd name="T7" fmla="*/ 2147483647 h 570"/>
                <a:gd name="T8" fmla="*/ 2147483647 w 525"/>
                <a:gd name="T9" fmla="*/ 2147483647 h 570"/>
                <a:gd name="T10" fmla="*/ 2147483647 w 525"/>
                <a:gd name="T11" fmla="*/ 2147483647 h 570"/>
                <a:gd name="T12" fmla="*/ 2147483647 w 525"/>
                <a:gd name="T13" fmla="*/ 2147483647 h 570"/>
                <a:gd name="T14" fmla="*/ 2147483647 w 525"/>
                <a:gd name="T15" fmla="*/ 2147483647 h 570"/>
                <a:gd name="T16" fmla="*/ 2147483647 w 525"/>
                <a:gd name="T17" fmla="*/ 2147483647 h 570"/>
                <a:gd name="T18" fmla="*/ 2147483647 w 525"/>
                <a:gd name="T19" fmla="*/ 2147483647 h 570"/>
                <a:gd name="T20" fmla="*/ 2147483647 w 525"/>
                <a:gd name="T21" fmla="*/ 2147483647 h 570"/>
                <a:gd name="T22" fmla="*/ 2147483647 w 525"/>
                <a:gd name="T23" fmla="*/ 2147483647 h 570"/>
                <a:gd name="T24" fmla="*/ 2147483647 w 525"/>
                <a:gd name="T25" fmla="*/ 2147483647 h 570"/>
                <a:gd name="T26" fmla="*/ 2147483647 w 525"/>
                <a:gd name="T27" fmla="*/ 2147483647 h 570"/>
                <a:gd name="T28" fmla="*/ 2147483647 w 525"/>
                <a:gd name="T29" fmla="*/ 2147483647 h 570"/>
                <a:gd name="T30" fmla="*/ 2147483647 w 525"/>
                <a:gd name="T31" fmla="*/ 2147483647 h 570"/>
                <a:gd name="T32" fmla="*/ 2147483647 w 525"/>
                <a:gd name="T33" fmla="*/ 2147483647 h 570"/>
                <a:gd name="T34" fmla="*/ 2147483647 w 525"/>
                <a:gd name="T35" fmla="*/ 2147483647 h 570"/>
                <a:gd name="T36" fmla="*/ 2147483647 w 525"/>
                <a:gd name="T37" fmla="*/ 2147483647 h 570"/>
                <a:gd name="T38" fmla="*/ 2147483647 w 525"/>
                <a:gd name="T39" fmla="*/ 2147483647 h 570"/>
                <a:gd name="T40" fmla="*/ 2147483647 w 525"/>
                <a:gd name="T41" fmla="*/ 2147483647 h 570"/>
                <a:gd name="T42" fmla="*/ 2147483647 w 525"/>
                <a:gd name="T43" fmla="*/ 2147483647 h 570"/>
                <a:gd name="T44" fmla="*/ 2147483647 w 525"/>
                <a:gd name="T45" fmla="*/ 2147483647 h 570"/>
                <a:gd name="T46" fmla="*/ 2147483647 w 525"/>
                <a:gd name="T47" fmla="*/ 2147483647 h 570"/>
                <a:gd name="T48" fmla="*/ 2147483647 w 525"/>
                <a:gd name="T49" fmla="*/ 2147483647 h 570"/>
                <a:gd name="T50" fmla="*/ 2147483647 w 525"/>
                <a:gd name="T51" fmla="*/ 2147483647 h 570"/>
                <a:gd name="T52" fmla="*/ 2147483647 w 525"/>
                <a:gd name="T53" fmla="*/ 2147483647 h 570"/>
                <a:gd name="T54" fmla="*/ 2147483647 w 525"/>
                <a:gd name="T55" fmla="*/ 2147483647 h 570"/>
                <a:gd name="T56" fmla="*/ 2147483647 w 525"/>
                <a:gd name="T57" fmla="*/ 2147483647 h 570"/>
                <a:gd name="T58" fmla="*/ 2147483647 w 525"/>
                <a:gd name="T59" fmla="*/ 2147483647 h 570"/>
                <a:gd name="T60" fmla="*/ 2147483647 w 525"/>
                <a:gd name="T61" fmla="*/ 2147483647 h 570"/>
                <a:gd name="T62" fmla="*/ 2147483647 w 525"/>
                <a:gd name="T63" fmla="*/ 0 h 57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25"/>
                <a:gd name="T97" fmla="*/ 0 h 570"/>
                <a:gd name="T98" fmla="*/ 525 w 525"/>
                <a:gd name="T99" fmla="*/ 570 h 57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25" h="570">
                  <a:moveTo>
                    <a:pt x="285" y="27"/>
                  </a:moveTo>
                  <a:lnTo>
                    <a:pt x="272" y="16"/>
                  </a:lnTo>
                  <a:lnTo>
                    <a:pt x="205" y="24"/>
                  </a:lnTo>
                  <a:lnTo>
                    <a:pt x="195" y="43"/>
                  </a:lnTo>
                  <a:lnTo>
                    <a:pt x="139" y="45"/>
                  </a:lnTo>
                  <a:lnTo>
                    <a:pt x="181" y="128"/>
                  </a:lnTo>
                  <a:lnTo>
                    <a:pt x="184" y="203"/>
                  </a:lnTo>
                  <a:lnTo>
                    <a:pt x="200" y="215"/>
                  </a:lnTo>
                  <a:lnTo>
                    <a:pt x="155" y="234"/>
                  </a:lnTo>
                  <a:lnTo>
                    <a:pt x="114" y="218"/>
                  </a:lnTo>
                  <a:lnTo>
                    <a:pt x="85" y="226"/>
                  </a:lnTo>
                  <a:lnTo>
                    <a:pt x="88" y="239"/>
                  </a:lnTo>
                  <a:lnTo>
                    <a:pt x="62" y="267"/>
                  </a:lnTo>
                  <a:lnTo>
                    <a:pt x="13" y="239"/>
                  </a:lnTo>
                  <a:lnTo>
                    <a:pt x="0" y="243"/>
                  </a:lnTo>
                  <a:lnTo>
                    <a:pt x="10" y="258"/>
                  </a:lnTo>
                  <a:lnTo>
                    <a:pt x="18" y="256"/>
                  </a:lnTo>
                  <a:lnTo>
                    <a:pt x="48" y="274"/>
                  </a:lnTo>
                  <a:lnTo>
                    <a:pt x="62" y="267"/>
                  </a:lnTo>
                  <a:lnTo>
                    <a:pt x="83" y="280"/>
                  </a:lnTo>
                  <a:lnTo>
                    <a:pt x="98" y="314"/>
                  </a:lnTo>
                  <a:lnTo>
                    <a:pt x="90" y="317"/>
                  </a:lnTo>
                  <a:lnTo>
                    <a:pt x="91" y="339"/>
                  </a:lnTo>
                  <a:lnTo>
                    <a:pt x="83" y="352"/>
                  </a:lnTo>
                  <a:lnTo>
                    <a:pt x="74" y="354"/>
                  </a:lnTo>
                  <a:lnTo>
                    <a:pt x="78" y="368"/>
                  </a:lnTo>
                  <a:lnTo>
                    <a:pt x="61" y="370"/>
                  </a:lnTo>
                  <a:lnTo>
                    <a:pt x="69" y="346"/>
                  </a:lnTo>
                  <a:lnTo>
                    <a:pt x="62" y="334"/>
                  </a:lnTo>
                  <a:lnTo>
                    <a:pt x="61" y="315"/>
                  </a:lnTo>
                  <a:lnTo>
                    <a:pt x="50" y="314"/>
                  </a:lnTo>
                  <a:lnTo>
                    <a:pt x="27" y="296"/>
                  </a:lnTo>
                  <a:lnTo>
                    <a:pt x="32" y="325"/>
                  </a:lnTo>
                  <a:lnTo>
                    <a:pt x="56" y="347"/>
                  </a:lnTo>
                  <a:lnTo>
                    <a:pt x="58" y="394"/>
                  </a:lnTo>
                  <a:lnTo>
                    <a:pt x="98" y="421"/>
                  </a:lnTo>
                  <a:lnTo>
                    <a:pt x="136" y="458"/>
                  </a:lnTo>
                  <a:lnTo>
                    <a:pt x="149" y="478"/>
                  </a:lnTo>
                  <a:lnTo>
                    <a:pt x="154" y="499"/>
                  </a:lnTo>
                  <a:lnTo>
                    <a:pt x="210" y="517"/>
                  </a:lnTo>
                  <a:lnTo>
                    <a:pt x="214" y="546"/>
                  </a:lnTo>
                  <a:lnTo>
                    <a:pt x="258" y="570"/>
                  </a:lnTo>
                  <a:lnTo>
                    <a:pt x="283" y="563"/>
                  </a:lnTo>
                  <a:lnTo>
                    <a:pt x="294" y="538"/>
                  </a:lnTo>
                  <a:lnTo>
                    <a:pt x="317" y="538"/>
                  </a:lnTo>
                  <a:lnTo>
                    <a:pt x="342" y="514"/>
                  </a:lnTo>
                  <a:lnTo>
                    <a:pt x="341" y="486"/>
                  </a:lnTo>
                  <a:lnTo>
                    <a:pt x="381" y="456"/>
                  </a:lnTo>
                  <a:lnTo>
                    <a:pt x="416" y="405"/>
                  </a:lnTo>
                  <a:lnTo>
                    <a:pt x="451" y="368"/>
                  </a:lnTo>
                  <a:lnTo>
                    <a:pt x="454" y="346"/>
                  </a:lnTo>
                  <a:lnTo>
                    <a:pt x="470" y="346"/>
                  </a:lnTo>
                  <a:lnTo>
                    <a:pt x="478" y="328"/>
                  </a:lnTo>
                  <a:lnTo>
                    <a:pt x="456" y="312"/>
                  </a:lnTo>
                  <a:lnTo>
                    <a:pt x="457" y="283"/>
                  </a:lnTo>
                  <a:lnTo>
                    <a:pt x="451" y="264"/>
                  </a:lnTo>
                  <a:lnTo>
                    <a:pt x="525" y="221"/>
                  </a:lnTo>
                  <a:lnTo>
                    <a:pt x="518" y="187"/>
                  </a:lnTo>
                  <a:lnTo>
                    <a:pt x="473" y="160"/>
                  </a:lnTo>
                  <a:lnTo>
                    <a:pt x="472" y="123"/>
                  </a:lnTo>
                  <a:lnTo>
                    <a:pt x="429" y="56"/>
                  </a:lnTo>
                  <a:lnTo>
                    <a:pt x="365" y="66"/>
                  </a:lnTo>
                  <a:lnTo>
                    <a:pt x="363" y="40"/>
                  </a:lnTo>
                  <a:lnTo>
                    <a:pt x="315" y="0"/>
                  </a:lnTo>
                  <a:lnTo>
                    <a:pt x="285" y="27"/>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54" name="Freeform 287"/>
            <p:cNvSpPr>
              <a:spLocks/>
            </p:cNvSpPr>
            <p:nvPr/>
          </p:nvSpPr>
          <p:spPr bwMode="auto">
            <a:xfrm>
              <a:off x="5760959" y="5353249"/>
              <a:ext cx="307884" cy="259344"/>
            </a:xfrm>
            <a:custGeom>
              <a:avLst/>
              <a:gdLst>
                <a:gd name="T0" fmla="*/ 2147483647 w 686"/>
                <a:gd name="T1" fmla="*/ 2147483647 h 578"/>
                <a:gd name="T2" fmla="*/ 2147483647 w 686"/>
                <a:gd name="T3" fmla="*/ 2147483647 h 578"/>
                <a:gd name="T4" fmla="*/ 2147483647 w 686"/>
                <a:gd name="T5" fmla="*/ 2147483647 h 578"/>
                <a:gd name="T6" fmla="*/ 2147483647 w 686"/>
                <a:gd name="T7" fmla="*/ 2147483647 h 578"/>
                <a:gd name="T8" fmla="*/ 2147483647 w 686"/>
                <a:gd name="T9" fmla="*/ 2147483647 h 578"/>
                <a:gd name="T10" fmla="*/ 2147483647 w 686"/>
                <a:gd name="T11" fmla="*/ 2147483647 h 578"/>
                <a:gd name="T12" fmla="*/ 2147483647 w 686"/>
                <a:gd name="T13" fmla="*/ 2147483647 h 578"/>
                <a:gd name="T14" fmla="*/ 2147483647 w 686"/>
                <a:gd name="T15" fmla="*/ 2147483647 h 578"/>
                <a:gd name="T16" fmla="*/ 2147483647 w 686"/>
                <a:gd name="T17" fmla="*/ 2147483647 h 578"/>
                <a:gd name="T18" fmla="*/ 2147483647 w 686"/>
                <a:gd name="T19" fmla="*/ 2147483647 h 578"/>
                <a:gd name="T20" fmla="*/ 2147483647 w 686"/>
                <a:gd name="T21" fmla="*/ 2147483647 h 578"/>
                <a:gd name="T22" fmla="*/ 2147483647 w 686"/>
                <a:gd name="T23" fmla="*/ 2147483647 h 578"/>
                <a:gd name="T24" fmla="*/ 2147483647 w 686"/>
                <a:gd name="T25" fmla="*/ 2147483647 h 578"/>
                <a:gd name="T26" fmla="*/ 2147483647 w 686"/>
                <a:gd name="T27" fmla="*/ 2147483647 h 578"/>
                <a:gd name="T28" fmla="*/ 2147483647 w 686"/>
                <a:gd name="T29" fmla="*/ 2147483647 h 578"/>
                <a:gd name="T30" fmla="*/ 2147483647 w 686"/>
                <a:gd name="T31" fmla="*/ 2147483647 h 578"/>
                <a:gd name="T32" fmla="*/ 2147483647 w 686"/>
                <a:gd name="T33" fmla="*/ 2147483647 h 578"/>
                <a:gd name="T34" fmla="*/ 2147483647 w 686"/>
                <a:gd name="T35" fmla="*/ 2147483647 h 578"/>
                <a:gd name="T36" fmla="*/ 2147483647 w 686"/>
                <a:gd name="T37" fmla="*/ 2147483647 h 578"/>
                <a:gd name="T38" fmla="*/ 2147483647 w 686"/>
                <a:gd name="T39" fmla="*/ 2147483647 h 578"/>
                <a:gd name="T40" fmla="*/ 2147483647 w 686"/>
                <a:gd name="T41" fmla="*/ 2147483647 h 578"/>
                <a:gd name="T42" fmla="*/ 2147483647 w 686"/>
                <a:gd name="T43" fmla="*/ 2147483647 h 578"/>
                <a:gd name="T44" fmla="*/ 2147483647 w 686"/>
                <a:gd name="T45" fmla="*/ 2147483647 h 578"/>
                <a:gd name="T46" fmla="*/ 2147483647 w 686"/>
                <a:gd name="T47" fmla="*/ 2147483647 h 578"/>
                <a:gd name="T48" fmla="*/ 2147483647 w 686"/>
                <a:gd name="T49" fmla="*/ 2147483647 h 578"/>
                <a:gd name="T50" fmla="*/ 2147483647 w 686"/>
                <a:gd name="T51" fmla="*/ 2147483647 h 578"/>
                <a:gd name="T52" fmla="*/ 2147483647 w 686"/>
                <a:gd name="T53" fmla="*/ 2147483647 h 578"/>
                <a:gd name="T54" fmla="*/ 2147483647 w 686"/>
                <a:gd name="T55" fmla="*/ 2147483647 h 578"/>
                <a:gd name="T56" fmla="*/ 2147483647 w 686"/>
                <a:gd name="T57" fmla="*/ 2147483647 h 578"/>
                <a:gd name="T58" fmla="*/ 2147483647 w 686"/>
                <a:gd name="T59" fmla="*/ 2147483647 h 578"/>
                <a:gd name="T60" fmla="*/ 2147483647 w 686"/>
                <a:gd name="T61" fmla="*/ 2147483647 h 578"/>
                <a:gd name="T62" fmla="*/ 2147483647 w 686"/>
                <a:gd name="T63" fmla="*/ 2147483647 h 578"/>
                <a:gd name="T64" fmla="*/ 2147483647 w 686"/>
                <a:gd name="T65" fmla="*/ 2147483647 h 578"/>
                <a:gd name="T66" fmla="*/ 2147483647 w 686"/>
                <a:gd name="T67" fmla="*/ 2147483647 h 578"/>
                <a:gd name="T68" fmla="*/ 2147483647 w 686"/>
                <a:gd name="T69" fmla="*/ 2147483647 h 578"/>
                <a:gd name="T70" fmla="*/ 2147483647 w 686"/>
                <a:gd name="T71" fmla="*/ 2147483647 h 578"/>
                <a:gd name="T72" fmla="*/ 2147483647 w 686"/>
                <a:gd name="T73" fmla="*/ 2147483647 h 578"/>
                <a:gd name="T74" fmla="*/ 2147483647 w 686"/>
                <a:gd name="T75" fmla="*/ 2147483647 h 578"/>
                <a:gd name="T76" fmla="*/ 2147483647 w 686"/>
                <a:gd name="T77" fmla="*/ 2147483647 h 578"/>
                <a:gd name="T78" fmla="*/ 2147483647 w 686"/>
                <a:gd name="T79" fmla="*/ 2147483647 h 578"/>
                <a:gd name="T80" fmla="*/ 2147483647 w 686"/>
                <a:gd name="T81" fmla="*/ 2147483647 h 578"/>
                <a:gd name="T82" fmla="*/ 2147483647 w 686"/>
                <a:gd name="T83" fmla="*/ 2147483647 h 578"/>
                <a:gd name="T84" fmla="*/ 2147483647 w 686"/>
                <a:gd name="T85" fmla="*/ 2147483647 h 578"/>
                <a:gd name="T86" fmla="*/ 2147483647 w 686"/>
                <a:gd name="T87" fmla="*/ 2147483647 h 578"/>
                <a:gd name="T88" fmla="*/ 2147483647 w 686"/>
                <a:gd name="T89" fmla="*/ 2147483647 h 578"/>
                <a:gd name="T90" fmla="*/ 2147483647 w 686"/>
                <a:gd name="T91" fmla="*/ 2147483647 h 578"/>
                <a:gd name="T92" fmla="*/ 2147483647 w 686"/>
                <a:gd name="T93" fmla="*/ 2147483647 h 578"/>
                <a:gd name="T94" fmla="*/ 2147483647 w 686"/>
                <a:gd name="T95" fmla="*/ 2147483647 h 578"/>
                <a:gd name="T96" fmla="*/ 2147483647 w 686"/>
                <a:gd name="T97" fmla="*/ 2147483647 h 578"/>
                <a:gd name="T98" fmla="*/ 2147483647 w 686"/>
                <a:gd name="T99" fmla="*/ 2147483647 h 578"/>
                <a:gd name="T100" fmla="*/ 2147483647 w 686"/>
                <a:gd name="T101" fmla="*/ 2147483647 h 578"/>
                <a:gd name="T102" fmla="*/ 2147483647 w 686"/>
                <a:gd name="T103" fmla="*/ 2147483647 h 578"/>
                <a:gd name="T104" fmla="*/ 2147483647 w 686"/>
                <a:gd name="T105" fmla="*/ 2147483647 h 578"/>
                <a:gd name="T106" fmla="*/ 2147483647 w 686"/>
                <a:gd name="T107" fmla="*/ 2147483647 h 57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86"/>
                <a:gd name="T163" fmla="*/ 0 h 578"/>
                <a:gd name="T164" fmla="*/ 686 w 686"/>
                <a:gd name="T165" fmla="*/ 578 h 57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86" h="578">
                  <a:moveTo>
                    <a:pt x="99" y="346"/>
                  </a:moveTo>
                  <a:lnTo>
                    <a:pt x="81" y="360"/>
                  </a:lnTo>
                  <a:lnTo>
                    <a:pt x="83" y="381"/>
                  </a:lnTo>
                  <a:lnTo>
                    <a:pt x="73" y="400"/>
                  </a:lnTo>
                  <a:lnTo>
                    <a:pt x="78" y="411"/>
                  </a:lnTo>
                  <a:lnTo>
                    <a:pt x="57" y="406"/>
                  </a:lnTo>
                  <a:lnTo>
                    <a:pt x="49" y="410"/>
                  </a:lnTo>
                  <a:lnTo>
                    <a:pt x="38" y="429"/>
                  </a:lnTo>
                  <a:lnTo>
                    <a:pt x="48" y="437"/>
                  </a:lnTo>
                  <a:lnTo>
                    <a:pt x="1" y="466"/>
                  </a:lnTo>
                  <a:lnTo>
                    <a:pt x="0" y="475"/>
                  </a:lnTo>
                  <a:lnTo>
                    <a:pt x="60" y="475"/>
                  </a:lnTo>
                  <a:lnTo>
                    <a:pt x="70" y="480"/>
                  </a:lnTo>
                  <a:lnTo>
                    <a:pt x="73" y="488"/>
                  </a:lnTo>
                  <a:lnTo>
                    <a:pt x="67" y="496"/>
                  </a:lnTo>
                  <a:lnTo>
                    <a:pt x="72" y="501"/>
                  </a:lnTo>
                  <a:lnTo>
                    <a:pt x="88" y="504"/>
                  </a:lnTo>
                  <a:lnTo>
                    <a:pt x="110" y="502"/>
                  </a:lnTo>
                  <a:lnTo>
                    <a:pt x="124" y="509"/>
                  </a:lnTo>
                  <a:lnTo>
                    <a:pt x="132" y="501"/>
                  </a:lnTo>
                  <a:lnTo>
                    <a:pt x="123" y="493"/>
                  </a:lnTo>
                  <a:lnTo>
                    <a:pt x="137" y="478"/>
                  </a:lnTo>
                  <a:lnTo>
                    <a:pt x="148" y="480"/>
                  </a:lnTo>
                  <a:lnTo>
                    <a:pt x="152" y="488"/>
                  </a:lnTo>
                  <a:lnTo>
                    <a:pt x="161" y="506"/>
                  </a:lnTo>
                  <a:lnTo>
                    <a:pt x="201" y="504"/>
                  </a:lnTo>
                  <a:lnTo>
                    <a:pt x="216" y="496"/>
                  </a:lnTo>
                  <a:lnTo>
                    <a:pt x="224" y="501"/>
                  </a:lnTo>
                  <a:lnTo>
                    <a:pt x="230" y="525"/>
                  </a:lnTo>
                  <a:lnTo>
                    <a:pt x="225" y="536"/>
                  </a:lnTo>
                  <a:lnTo>
                    <a:pt x="265" y="539"/>
                  </a:lnTo>
                  <a:lnTo>
                    <a:pt x="278" y="547"/>
                  </a:lnTo>
                  <a:lnTo>
                    <a:pt x="283" y="541"/>
                  </a:lnTo>
                  <a:lnTo>
                    <a:pt x="292" y="542"/>
                  </a:lnTo>
                  <a:lnTo>
                    <a:pt x="297" y="550"/>
                  </a:lnTo>
                  <a:lnTo>
                    <a:pt x="321" y="560"/>
                  </a:lnTo>
                  <a:lnTo>
                    <a:pt x="320" y="571"/>
                  </a:lnTo>
                  <a:lnTo>
                    <a:pt x="329" y="578"/>
                  </a:lnTo>
                  <a:lnTo>
                    <a:pt x="342" y="566"/>
                  </a:lnTo>
                  <a:lnTo>
                    <a:pt x="336" y="558"/>
                  </a:lnTo>
                  <a:lnTo>
                    <a:pt x="390" y="568"/>
                  </a:lnTo>
                  <a:lnTo>
                    <a:pt x="393" y="558"/>
                  </a:lnTo>
                  <a:lnTo>
                    <a:pt x="412" y="554"/>
                  </a:lnTo>
                  <a:lnTo>
                    <a:pt x="432" y="562"/>
                  </a:lnTo>
                  <a:lnTo>
                    <a:pt x="433" y="549"/>
                  </a:lnTo>
                  <a:lnTo>
                    <a:pt x="462" y="541"/>
                  </a:lnTo>
                  <a:lnTo>
                    <a:pt x="470" y="531"/>
                  </a:lnTo>
                  <a:lnTo>
                    <a:pt x="488" y="538"/>
                  </a:lnTo>
                  <a:lnTo>
                    <a:pt x="496" y="507"/>
                  </a:lnTo>
                  <a:lnTo>
                    <a:pt x="473" y="510"/>
                  </a:lnTo>
                  <a:lnTo>
                    <a:pt x="496" y="488"/>
                  </a:lnTo>
                  <a:lnTo>
                    <a:pt x="505" y="464"/>
                  </a:lnTo>
                  <a:lnTo>
                    <a:pt x="515" y="469"/>
                  </a:lnTo>
                  <a:lnTo>
                    <a:pt x="539" y="458"/>
                  </a:lnTo>
                  <a:lnTo>
                    <a:pt x="542" y="448"/>
                  </a:lnTo>
                  <a:lnTo>
                    <a:pt x="545" y="429"/>
                  </a:lnTo>
                  <a:lnTo>
                    <a:pt x="563" y="429"/>
                  </a:lnTo>
                  <a:lnTo>
                    <a:pt x="572" y="421"/>
                  </a:lnTo>
                  <a:lnTo>
                    <a:pt x="582" y="426"/>
                  </a:lnTo>
                  <a:lnTo>
                    <a:pt x="577" y="406"/>
                  </a:lnTo>
                  <a:lnTo>
                    <a:pt x="582" y="397"/>
                  </a:lnTo>
                  <a:lnTo>
                    <a:pt x="592" y="397"/>
                  </a:lnTo>
                  <a:lnTo>
                    <a:pt x="654" y="357"/>
                  </a:lnTo>
                  <a:lnTo>
                    <a:pt x="648" y="334"/>
                  </a:lnTo>
                  <a:lnTo>
                    <a:pt x="686" y="280"/>
                  </a:lnTo>
                  <a:lnTo>
                    <a:pt x="675" y="248"/>
                  </a:lnTo>
                  <a:lnTo>
                    <a:pt x="622" y="266"/>
                  </a:lnTo>
                  <a:lnTo>
                    <a:pt x="545" y="237"/>
                  </a:lnTo>
                  <a:lnTo>
                    <a:pt x="518" y="202"/>
                  </a:lnTo>
                  <a:lnTo>
                    <a:pt x="521" y="183"/>
                  </a:lnTo>
                  <a:lnTo>
                    <a:pt x="508" y="162"/>
                  </a:lnTo>
                  <a:lnTo>
                    <a:pt x="529" y="135"/>
                  </a:lnTo>
                  <a:lnTo>
                    <a:pt x="523" y="122"/>
                  </a:lnTo>
                  <a:lnTo>
                    <a:pt x="545" y="112"/>
                  </a:lnTo>
                  <a:lnTo>
                    <a:pt x="531" y="72"/>
                  </a:lnTo>
                  <a:lnTo>
                    <a:pt x="496" y="67"/>
                  </a:lnTo>
                  <a:lnTo>
                    <a:pt x="452" y="0"/>
                  </a:lnTo>
                  <a:lnTo>
                    <a:pt x="417" y="18"/>
                  </a:lnTo>
                  <a:lnTo>
                    <a:pt x="382" y="3"/>
                  </a:lnTo>
                  <a:lnTo>
                    <a:pt x="372" y="34"/>
                  </a:lnTo>
                  <a:lnTo>
                    <a:pt x="398" y="40"/>
                  </a:lnTo>
                  <a:lnTo>
                    <a:pt x="406" y="74"/>
                  </a:lnTo>
                  <a:lnTo>
                    <a:pt x="363" y="79"/>
                  </a:lnTo>
                  <a:lnTo>
                    <a:pt x="305" y="112"/>
                  </a:lnTo>
                  <a:lnTo>
                    <a:pt x="300" y="125"/>
                  </a:lnTo>
                  <a:lnTo>
                    <a:pt x="288" y="141"/>
                  </a:lnTo>
                  <a:lnTo>
                    <a:pt x="272" y="139"/>
                  </a:lnTo>
                  <a:lnTo>
                    <a:pt x="262" y="168"/>
                  </a:lnTo>
                  <a:lnTo>
                    <a:pt x="273" y="178"/>
                  </a:lnTo>
                  <a:lnTo>
                    <a:pt x="265" y="189"/>
                  </a:lnTo>
                  <a:lnTo>
                    <a:pt x="238" y="183"/>
                  </a:lnTo>
                  <a:lnTo>
                    <a:pt x="230" y="218"/>
                  </a:lnTo>
                  <a:lnTo>
                    <a:pt x="270" y="230"/>
                  </a:lnTo>
                  <a:lnTo>
                    <a:pt x="284" y="264"/>
                  </a:lnTo>
                  <a:lnTo>
                    <a:pt x="265" y="267"/>
                  </a:lnTo>
                  <a:lnTo>
                    <a:pt x="246" y="290"/>
                  </a:lnTo>
                  <a:lnTo>
                    <a:pt x="216" y="262"/>
                  </a:lnTo>
                  <a:lnTo>
                    <a:pt x="179" y="259"/>
                  </a:lnTo>
                  <a:lnTo>
                    <a:pt x="177" y="240"/>
                  </a:lnTo>
                  <a:lnTo>
                    <a:pt x="142" y="243"/>
                  </a:lnTo>
                  <a:lnTo>
                    <a:pt x="110" y="259"/>
                  </a:lnTo>
                  <a:lnTo>
                    <a:pt x="107" y="237"/>
                  </a:lnTo>
                  <a:lnTo>
                    <a:pt x="76" y="234"/>
                  </a:lnTo>
                  <a:lnTo>
                    <a:pt x="78" y="251"/>
                  </a:lnTo>
                  <a:lnTo>
                    <a:pt x="92" y="275"/>
                  </a:lnTo>
                  <a:lnTo>
                    <a:pt x="91" y="293"/>
                  </a:lnTo>
                  <a:lnTo>
                    <a:pt x="120" y="323"/>
                  </a:lnTo>
                  <a:lnTo>
                    <a:pt x="99" y="346"/>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55" name="Freeform 288"/>
            <p:cNvSpPr>
              <a:spLocks/>
            </p:cNvSpPr>
            <p:nvPr/>
          </p:nvSpPr>
          <p:spPr bwMode="auto">
            <a:xfrm>
              <a:off x="5830525" y="5555609"/>
              <a:ext cx="20645" cy="15705"/>
            </a:xfrm>
            <a:custGeom>
              <a:avLst/>
              <a:gdLst>
                <a:gd name="T0" fmla="*/ 2147483647 w 46"/>
                <a:gd name="T1" fmla="*/ 2147483647 h 35"/>
                <a:gd name="T2" fmla="*/ 2147483647 w 46"/>
                <a:gd name="T3" fmla="*/ 2147483647 h 35"/>
                <a:gd name="T4" fmla="*/ 0 w 46"/>
                <a:gd name="T5" fmla="*/ 2147483647 h 35"/>
                <a:gd name="T6" fmla="*/ 0 w 46"/>
                <a:gd name="T7" fmla="*/ 0 h 35"/>
                <a:gd name="T8" fmla="*/ 2147483647 w 46"/>
                <a:gd name="T9" fmla="*/ 0 h 35"/>
                <a:gd name="T10" fmla="*/ 2147483647 w 46"/>
                <a:gd name="T11" fmla="*/ 2147483647 h 35"/>
                <a:gd name="T12" fmla="*/ 2147483647 w 46"/>
                <a:gd name="T13" fmla="*/ 2147483647 h 35"/>
                <a:gd name="T14" fmla="*/ 2147483647 w 46"/>
                <a:gd name="T15" fmla="*/ 2147483647 h 35"/>
                <a:gd name="T16" fmla="*/ 2147483647 w 46"/>
                <a:gd name="T17" fmla="*/ 2147483647 h 35"/>
                <a:gd name="T18" fmla="*/ 2147483647 w 46"/>
                <a:gd name="T19" fmla="*/ 2147483647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
                <a:gd name="T31" fmla="*/ 0 h 35"/>
                <a:gd name="T32" fmla="*/ 46 w 46"/>
                <a:gd name="T33" fmla="*/ 35 h 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 h="35">
                  <a:moveTo>
                    <a:pt x="13" y="35"/>
                  </a:moveTo>
                  <a:lnTo>
                    <a:pt x="9" y="18"/>
                  </a:lnTo>
                  <a:lnTo>
                    <a:pt x="0" y="16"/>
                  </a:lnTo>
                  <a:lnTo>
                    <a:pt x="0" y="0"/>
                  </a:lnTo>
                  <a:lnTo>
                    <a:pt x="21" y="0"/>
                  </a:lnTo>
                  <a:lnTo>
                    <a:pt x="29" y="19"/>
                  </a:lnTo>
                  <a:lnTo>
                    <a:pt x="41" y="8"/>
                  </a:lnTo>
                  <a:lnTo>
                    <a:pt x="46" y="18"/>
                  </a:lnTo>
                  <a:lnTo>
                    <a:pt x="29" y="35"/>
                  </a:lnTo>
                  <a:lnTo>
                    <a:pt x="13" y="35"/>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56" name="Freeform 289"/>
            <p:cNvSpPr>
              <a:spLocks/>
            </p:cNvSpPr>
            <p:nvPr/>
          </p:nvSpPr>
          <p:spPr bwMode="auto">
            <a:xfrm>
              <a:off x="5705307" y="5187682"/>
              <a:ext cx="305191" cy="295688"/>
            </a:xfrm>
            <a:custGeom>
              <a:avLst/>
              <a:gdLst>
                <a:gd name="T0" fmla="*/ 2147483647 w 680"/>
                <a:gd name="T1" fmla="*/ 2147483647 h 659"/>
                <a:gd name="T2" fmla="*/ 2147483647 w 680"/>
                <a:gd name="T3" fmla="*/ 2147483647 h 659"/>
                <a:gd name="T4" fmla="*/ 2147483647 w 680"/>
                <a:gd name="T5" fmla="*/ 2147483647 h 659"/>
                <a:gd name="T6" fmla="*/ 2147483647 w 680"/>
                <a:gd name="T7" fmla="*/ 2147483647 h 659"/>
                <a:gd name="T8" fmla="*/ 2147483647 w 680"/>
                <a:gd name="T9" fmla="*/ 2147483647 h 659"/>
                <a:gd name="T10" fmla="*/ 2147483647 w 680"/>
                <a:gd name="T11" fmla="*/ 2147483647 h 659"/>
                <a:gd name="T12" fmla="*/ 2147483647 w 680"/>
                <a:gd name="T13" fmla="*/ 2147483647 h 659"/>
                <a:gd name="T14" fmla="*/ 2147483647 w 680"/>
                <a:gd name="T15" fmla="*/ 2147483647 h 659"/>
                <a:gd name="T16" fmla="*/ 2147483647 w 680"/>
                <a:gd name="T17" fmla="*/ 2147483647 h 659"/>
                <a:gd name="T18" fmla="*/ 0 w 680"/>
                <a:gd name="T19" fmla="*/ 2147483647 h 659"/>
                <a:gd name="T20" fmla="*/ 2147483647 w 680"/>
                <a:gd name="T21" fmla="*/ 2147483647 h 659"/>
                <a:gd name="T22" fmla="*/ 2147483647 w 680"/>
                <a:gd name="T23" fmla="*/ 2147483647 h 659"/>
                <a:gd name="T24" fmla="*/ 2147483647 w 680"/>
                <a:gd name="T25" fmla="*/ 2147483647 h 659"/>
                <a:gd name="T26" fmla="*/ 2147483647 w 680"/>
                <a:gd name="T27" fmla="*/ 2147483647 h 659"/>
                <a:gd name="T28" fmla="*/ 2147483647 w 680"/>
                <a:gd name="T29" fmla="*/ 0 h 659"/>
                <a:gd name="T30" fmla="*/ 2147483647 w 680"/>
                <a:gd name="T31" fmla="*/ 0 h 659"/>
                <a:gd name="T32" fmla="*/ 2147483647 w 680"/>
                <a:gd name="T33" fmla="*/ 2147483647 h 659"/>
                <a:gd name="T34" fmla="*/ 2147483647 w 680"/>
                <a:gd name="T35" fmla="*/ 2147483647 h 659"/>
                <a:gd name="T36" fmla="*/ 2147483647 w 680"/>
                <a:gd name="T37" fmla="*/ 2147483647 h 659"/>
                <a:gd name="T38" fmla="*/ 2147483647 w 680"/>
                <a:gd name="T39" fmla="*/ 2147483647 h 659"/>
                <a:gd name="T40" fmla="*/ 2147483647 w 680"/>
                <a:gd name="T41" fmla="*/ 2147483647 h 659"/>
                <a:gd name="T42" fmla="*/ 2147483647 w 680"/>
                <a:gd name="T43" fmla="*/ 2147483647 h 659"/>
                <a:gd name="T44" fmla="*/ 2147483647 w 680"/>
                <a:gd name="T45" fmla="*/ 2147483647 h 659"/>
                <a:gd name="T46" fmla="*/ 2147483647 w 680"/>
                <a:gd name="T47" fmla="*/ 2147483647 h 659"/>
                <a:gd name="T48" fmla="*/ 2147483647 w 680"/>
                <a:gd name="T49" fmla="*/ 2147483647 h 659"/>
                <a:gd name="T50" fmla="*/ 2147483647 w 680"/>
                <a:gd name="T51" fmla="*/ 2147483647 h 659"/>
                <a:gd name="T52" fmla="*/ 2147483647 w 680"/>
                <a:gd name="T53" fmla="*/ 2147483647 h 659"/>
                <a:gd name="T54" fmla="*/ 2147483647 w 680"/>
                <a:gd name="T55" fmla="*/ 2147483647 h 659"/>
                <a:gd name="T56" fmla="*/ 2147483647 w 680"/>
                <a:gd name="T57" fmla="*/ 2147483647 h 659"/>
                <a:gd name="T58" fmla="*/ 2147483647 w 680"/>
                <a:gd name="T59" fmla="*/ 2147483647 h 659"/>
                <a:gd name="T60" fmla="*/ 2147483647 w 680"/>
                <a:gd name="T61" fmla="*/ 2147483647 h 659"/>
                <a:gd name="T62" fmla="*/ 2147483647 w 680"/>
                <a:gd name="T63" fmla="*/ 2147483647 h 659"/>
                <a:gd name="T64" fmla="*/ 2147483647 w 680"/>
                <a:gd name="T65" fmla="*/ 2147483647 h 659"/>
                <a:gd name="T66" fmla="*/ 2147483647 w 680"/>
                <a:gd name="T67" fmla="*/ 2147483647 h 659"/>
                <a:gd name="T68" fmla="*/ 2147483647 w 680"/>
                <a:gd name="T69" fmla="*/ 2147483647 h 659"/>
                <a:gd name="T70" fmla="*/ 2147483647 w 680"/>
                <a:gd name="T71" fmla="*/ 2147483647 h 659"/>
                <a:gd name="T72" fmla="*/ 2147483647 w 680"/>
                <a:gd name="T73" fmla="*/ 2147483647 h 659"/>
                <a:gd name="T74" fmla="*/ 2147483647 w 680"/>
                <a:gd name="T75" fmla="*/ 2147483647 h 659"/>
                <a:gd name="T76" fmla="*/ 2147483647 w 680"/>
                <a:gd name="T77" fmla="*/ 2147483647 h 659"/>
                <a:gd name="T78" fmla="*/ 2147483647 w 680"/>
                <a:gd name="T79" fmla="*/ 2147483647 h 659"/>
                <a:gd name="T80" fmla="*/ 2147483647 w 680"/>
                <a:gd name="T81" fmla="*/ 2147483647 h 659"/>
                <a:gd name="T82" fmla="*/ 2147483647 w 680"/>
                <a:gd name="T83" fmla="*/ 2147483647 h 659"/>
                <a:gd name="T84" fmla="*/ 2147483647 w 680"/>
                <a:gd name="T85" fmla="*/ 2147483647 h 659"/>
                <a:gd name="T86" fmla="*/ 2147483647 w 680"/>
                <a:gd name="T87" fmla="*/ 2147483647 h 659"/>
                <a:gd name="T88" fmla="*/ 2147483647 w 680"/>
                <a:gd name="T89" fmla="*/ 2147483647 h 65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80"/>
                <a:gd name="T136" fmla="*/ 0 h 659"/>
                <a:gd name="T137" fmla="*/ 680 w 680"/>
                <a:gd name="T138" fmla="*/ 659 h 65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80" h="659">
                  <a:moveTo>
                    <a:pt x="200" y="603"/>
                  </a:moveTo>
                  <a:lnTo>
                    <a:pt x="202" y="620"/>
                  </a:lnTo>
                  <a:lnTo>
                    <a:pt x="175" y="604"/>
                  </a:lnTo>
                  <a:lnTo>
                    <a:pt x="136" y="604"/>
                  </a:lnTo>
                  <a:lnTo>
                    <a:pt x="125" y="622"/>
                  </a:lnTo>
                  <a:lnTo>
                    <a:pt x="87" y="601"/>
                  </a:lnTo>
                  <a:lnTo>
                    <a:pt x="74" y="571"/>
                  </a:lnTo>
                  <a:lnTo>
                    <a:pt x="42" y="494"/>
                  </a:lnTo>
                  <a:lnTo>
                    <a:pt x="76" y="459"/>
                  </a:lnTo>
                  <a:lnTo>
                    <a:pt x="101" y="454"/>
                  </a:lnTo>
                  <a:lnTo>
                    <a:pt x="167" y="356"/>
                  </a:lnTo>
                  <a:lnTo>
                    <a:pt x="138" y="344"/>
                  </a:lnTo>
                  <a:lnTo>
                    <a:pt x="135" y="323"/>
                  </a:lnTo>
                  <a:lnTo>
                    <a:pt x="104" y="315"/>
                  </a:lnTo>
                  <a:lnTo>
                    <a:pt x="76" y="326"/>
                  </a:lnTo>
                  <a:lnTo>
                    <a:pt x="44" y="321"/>
                  </a:lnTo>
                  <a:lnTo>
                    <a:pt x="63" y="284"/>
                  </a:lnTo>
                  <a:lnTo>
                    <a:pt x="7" y="208"/>
                  </a:lnTo>
                  <a:lnTo>
                    <a:pt x="15" y="177"/>
                  </a:lnTo>
                  <a:lnTo>
                    <a:pt x="0" y="160"/>
                  </a:lnTo>
                  <a:lnTo>
                    <a:pt x="28" y="153"/>
                  </a:lnTo>
                  <a:lnTo>
                    <a:pt x="21" y="80"/>
                  </a:lnTo>
                  <a:lnTo>
                    <a:pt x="42" y="69"/>
                  </a:lnTo>
                  <a:lnTo>
                    <a:pt x="45" y="96"/>
                  </a:lnTo>
                  <a:lnTo>
                    <a:pt x="136" y="94"/>
                  </a:lnTo>
                  <a:lnTo>
                    <a:pt x="138" y="67"/>
                  </a:lnTo>
                  <a:lnTo>
                    <a:pt x="194" y="64"/>
                  </a:lnTo>
                  <a:lnTo>
                    <a:pt x="200" y="94"/>
                  </a:lnTo>
                  <a:lnTo>
                    <a:pt x="210" y="96"/>
                  </a:lnTo>
                  <a:lnTo>
                    <a:pt x="237" y="0"/>
                  </a:lnTo>
                  <a:lnTo>
                    <a:pt x="261" y="6"/>
                  </a:lnTo>
                  <a:lnTo>
                    <a:pt x="282" y="0"/>
                  </a:lnTo>
                  <a:lnTo>
                    <a:pt x="303" y="17"/>
                  </a:lnTo>
                  <a:lnTo>
                    <a:pt x="346" y="67"/>
                  </a:lnTo>
                  <a:lnTo>
                    <a:pt x="375" y="45"/>
                  </a:lnTo>
                  <a:lnTo>
                    <a:pt x="392" y="62"/>
                  </a:lnTo>
                  <a:lnTo>
                    <a:pt x="416" y="64"/>
                  </a:lnTo>
                  <a:lnTo>
                    <a:pt x="453" y="17"/>
                  </a:lnTo>
                  <a:lnTo>
                    <a:pt x="472" y="30"/>
                  </a:lnTo>
                  <a:lnTo>
                    <a:pt x="463" y="64"/>
                  </a:lnTo>
                  <a:lnTo>
                    <a:pt x="439" y="75"/>
                  </a:lnTo>
                  <a:lnTo>
                    <a:pt x="439" y="97"/>
                  </a:lnTo>
                  <a:lnTo>
                    <a:pt x="471" y="91"/>
                  </a:lnTo>
                  <a:lnTo>
                    <a:pt x="500" y="67"/>
                  </a:lnTo>
                  <a:lnTo>
                    <a:pt x="487" y="56"/>
                  </a:lnTo>
                  <a:lnTo>
                    <a:pt x="495" y="33"/>
                  </a:lnTo>
                  <a:lnTo>
                    <a:pt x="506" y="29"/>
                  </a:lnTo>
                  <a:lnTo>
                    <a:pt x="512" y="37"/>
                  </a:lnTo>
                  <a:lnTo>
                    <a:pt x="536" y="19"/>
                  </a:lnTo>
                  <a:lnTo>
                    <a:pt x="576" y="16"/>
                  </a:lnTo>
                  <a:lnTo>
                    <a:pt x="594" y="19"/>
                  </a:lnTo>
                  <a:lnTo>
                    <a:pt x="588" y="30"/>
                  </a:lnTo>
                  <a:lnTo>
                    <a:pt x="607" y="48"/>
                  </a:lnTo>
                  <a:lnTo>
                    <a:pt x="592" y="85"/>
                  </a:lnTo>
                  <a:lnTo>
                    <a:pt x="615" y="96"/>
                  </a:lnTo>
                  <a:lnTo>
                    <a:pt x="648" y="142"/>
                  </a:lnTo>
                  <a:lnTo>
                    <a:pt x="602" y="187"/>
                  </a:lnTo>
                  <a:lnTo>
                    <a:pt x="610" y="208"/>
                  </a:lnTo>
                  <a:lnTo>
                    <a:pt x="640" y="224"/>
                  </a:lnTo>
                  <a:lnTo>
                    <a:pt x="645" y="256"/>
                  </a:lnTo>
                  <a:lnTo>
                    <a:pt x="680" y="284"/>
                  </a:lnTo>
                  <a:lnTo>
                    <a:pt x="671" y="329"/>
                  </a:lnTo>
                  <a:lnTo>
                    <a:pt x="623" y="360"/>
                  </a:lnTo>
                  <a:lnTo>
                    <a:pt x="576" y="369"/>
                  </a:lnTo>
                  <a:lnTo>
                    <a:pt x="541" y="387"/>
                  </a:lnTo>
                  <a:lnTo>
                    <a:pt x="506" y="372"/>
                  </a:lnTo>
                  <a:lnTo>
                    <a:pt x="496" y="403"/>
                  </a:lnTo>
                  <a:lnTo>
                    <a:pt x="522" y="409"/>
                  </a:lnTo>
                  <a:lnTo>
                    <a:pt x="530" y="443"/>
                  </a:lnTo>
                  <a:lnTo>
                    <a:pt x="487" y="448"/>
                  </a:lnTo>
                  <a:lnTo>
                    <a:pt x="429" y="481"/>
                  </a:lnTo>
                  <a:lnTo>
                    <a:pt x="424" y="494"/>
                  </a:lnTo>
                  <a:lnTo>
                    <a:pt x="412" y="510"/>
                  </a:lnTo>
                  <a:lnTo>
                    <a:pt x="396" y="508"/>
                  </a:lnTo>
                  <a:lnTo>
                    <a:pt x="386" y="537"/>
                  </a:lnTo>
                  <a:lnTo>
                    <a:pt x="397" y="547"/>
                  </a:lnTo>
                  <a:lnTo>
                    <a:pt x="389" y="558"/>
                  </a:lnTo>
                  <a:lnTo>
                    <a:pt x="362" y="552"/>
                  </a:lnTo>
                  <a:lnTo>
                    <a:pt x="354" y="587"/>
                  </a:lnTo>
                  <a:lnTo>
                    <a:pt x="394" y="599"/>
                  </a:lnTo>
                  <a:lnTo>
                    <a:pt x="408" y="633"/>
                  </a:lnTo>
                  <a:lnTo>
                    <a:pt x="389" y="636"/>
                  </a:lnTo>
                  <a:lnTo>
                    <a:pt x="370" y="659"/>
                  </a:lnTo>
                  <a:lnTo>
                    <a:pt x="340" y="631"/>
                  </a:lnTo>
                  <a:lnTo>
                    <a:pt x="303" y="628"/>
                  </a:lnTo>
                  <a:lnTo>
                    <a:pt x="301" y="609"/>
                  </a:lnTo>
                  <a:lnTo>
                    <a:pt x="266" y="612"/>
                  </a:lnTo>
                  <a:lnTo>
                    <a:pt x="234" y="628"/>
                  </a:lnTo>
                  <a:lnTo>
                    <a:pt x="231" y="606"/>
                  </a:lnTo>
                  <a:lnTo>
                    <a:pt x="200" y="603"/>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sp>
          <p:nvSpPr>
            <p:cNvPr id="164" name="Freeform 297"/>
            <p:cNvSpPr>
              <a:spLocks/>
            </p:cNvSpPr>
            <p:nvPr/>
          </p:nvSpPr>
          <p:spPr bwMode="auto">
            <a:xfrm>
              <a:off x="5814813" y="5445228"/>
              <a:ext cx="17055" cy="17050"/>
            </a:xfrm>
            <a:custGeom>
              <a:avLst/>
              <a:gdLst>
                <a:gd name="T0" fmla="*/ 2147483647 w 38"/>
                <a:gd name="T1" fmla="*/ 2147483647 h 38"/>
                <a:gd name="T2" fmla="*/ 2147483647 w 38"/>
                <a:gd name="T3" fmla="*/ 2147483647 h 38"/>
                <a:gd name="T4" fmla="*/ 2147483647 w 38"/>
                <a:gd name="T5" fmla="*/ 0 h 38"/>
                <a:gd name="T6" fmla="*/ 0 w 38"/>
                <a:gd name="T7" fmla="*/ 2147483647 h 38"/>
                <a:gd name="T8" fmla="*/ 2147483647 w 38"/>
                <a:gd name="T9" fmla="*/ 2147483647 h 38"/>
                <a:gd name="T10" fmla="*/ 0 60000 65536"/>
                <a:gd name="T11" fmla="*/ 0 60000 65536"/>
                <a:gd name="T12" fmla="*/ 0 60000 65536"/>
                <a:gd name="T13" fmla="*/ 0 60000 65536"/>
                <a:gd name="T14" fmla="*/ 0 60000 65536"/>
                <a:gd name="T15" fmla="*/ 0 w 38"/>
                <a:gd name="T16" fmla="*/ 0 h 38"/>
                <a:gd name="T17" fmla="*/ 38 w 38"/>
                <a:gd name="T18" fmla="*/ 38 h 38"/>
              </a:gdLst>
              <a:ahLst/>
              <a:cxnLst>
                <a:cxn ang="T10">
                  <a:pos x="T0" y="T1"/>
                </a:cxn>
                <a:cxn ang="T11">
                  <a:pos x="T2" y="T3"/>
                </a:cxn>
                <a:cxn ang="T12">
                  <a:pos x="T4" y="T5"/>
                </a:cxn>
                <a:cxn ang="T13">
                  <a:pos x="T6" y="T7"/>
                </a:cxn>
                <a:cxn ang="T14">
                  <a:pos x="T8" y="T9"/>
                </a:cxn>
              </a:cxnLst>
              <a:rect l="T15" t="T16" r="T17" b="T18"/>
              <a:pathLst>
                <a:path w="38" h="38">
                  <a:moveTo>
                    <a:pt x="22" y="38"/>
                  </a:moveTo>
                  <a:lnTo>
                    <a:pt x="38" y="13"/>
                  </a:lnTo>
                  <a:lnTo>
                    <a:pt x="17" y="0"/>
                  </a:lnTo>
                  <a:lnTo>
                    <a:pt x="0" y="22"/>
                  </a:lnTo>
                  <a:lnTo>
                    <a:pt x="22" y="38"/>
                  </a:lnTo>
                  <a:close/>
                </a:path>
              </a:pathLst>
            </a:custGeom>
            <a:solidFill>
              <a:srgbClr val="DCE1E9"/>
            </a:solidFill>
            <a:ln w="9525" cap="flat">
              <a:solidFill>
                <a:srgbClr val="DCE1E9"/>
              </a:solidFill>
              <a:prstDash val="solid"/>
              <a:miter lim="800000"/>
              <a:headEnd/>
              <a:tailEnd/>
            </a:ln>
            <a:extLst/>
          </p:spPr>
          <p:txBody>
            <a:bodyPr/>
            <a:lstStyle/>
            <a:p>
              <a:pPr algn="ctr"/>
              <a:endParaRPr lang="fr-FR">
                <a:latin typeface="Arial" panose="020B0604020202020204" pitchFamily="34" charset="0"/>
                <a:cs typeface="Arial" panose="020B0604020202020204" pitchFamily="34" charset="0"/>
              </a:endParaRPr>
            </a:p>
          </p:txBody>
        </p:sp>
      </p:grpSp>
      <p:grpSp>
        <p:nvGrpSpPr>
          <p:cNvPr id="455" name="Groupe 454"/>
          <p:cNvGrpSpPr>
            <a:grpSpLocks noChangeAspect="1"/>
          </p:cNvGrpSpPr>
          <p:nvPr/>
        </p:nvGrpSpPr>
        <p:grpSpPr>
          <a:xfrm>
            <a:off x="482918" y="3065374"/>
            <a:ext cx="602436" cy="496553"/>
            <a:chOff x="5807867" y="3961985"/>
            <a:chExt cx="175977" cy="145048"/>
          </a:xfrm>
        </p:grpSpPr>
        <p:sp>
          <p:nvSpPr>
            <p:cNvPr id="355" name="Freeform 198"/>
            <p:cNvSpPr>
              <a:spLocks/>
            </p:cNvSpPr>
            <p:nvPr/>
          </p:nvSpPr>
          <p:spPr bwMode="auto">
            <a:xfrm>
              <a:off x="5887431" y="3979765"/>
              <a:ext cx="96413" cy="127268"/>
            </a:xfrm>
            <a:custGeom>
              <a:avLst/>
              <a:gdLst>
                <a:gd name="T0" fmla="*/ 2147483647 w 206"/>
                <a:gd name="T1" fmla="*/ 2147483647 h 272"/>
                <a:gd name="T2" fmla="*/ 2147483647 w 206"/>
                <a:gd name="T3" fmla="*/ 2147483647 h 272"/>
                <a:gd name="T4" fmla="*/ 2147483647 w 206"/>
                <a:gd name="T5" fmla="*/ 2147483647 h 272"/>
                <a:gd name="T6" fmla="*/ 2147483647 w 206"/>
                <a:gd name="T7" fmla="*/ 2147483647 h 272"/>
                <a:gd name="T8" fmla="*/ 2147483647 w 206"/>
                <a:gd name="T9" fmla="*/ 2147483647 h 272"/>
                <a:gd name="T10" fmla="*/ 2147483647 w 206"/>
                <a:gd name="T11" fmla="*/ 2147483647 h 272"/>
                <a:gd name="T12" fmla="*/ 2147483647 w 206"/>
                <a:gd name="T13" fmla="*/ 2147483647 h 272"/>
                <a:gd name="T14" fmla="*/ 0 w 206"/>
                <a:gd name="T15" fmla="*/ 2147483647 h 272"/>
                <a:gd name="T16" fmla="*/ 2147483647 w 206"/>
                <a:gd name="T17" fmla="*/ 2147483647 h 272"/>
                <a:gd name="T18" fmla="*/ 2147483647 w 206"/>
                <a:gd name="T19" fmla="*/ 2147483647 h 272"/>
                <a:gd name="T20" fmla="*/ 2147483647 w 206"/>
                <a:gd name="T21" fmla="*/ 2147483647 h 272"/>
                <a:gd name="T22" fmla="*/ 2147483647 w 206"/>
                <a:gd name="T23" fmla="*/ 2147483647 h 272"/>
                <a:gd name="T24" fmla="*/ 2147483647 w 206"/>
                <a:gd name="T25" fmla="*/ 2147483647 h 272"/>
                <a:gd name="T26" fmla="*/ 2147483647 w 206"/>
                <a:gd name="T27" fmla="*/ 2147483647 h 272"/>
                <a:gd name="T28" fmla="*/ 2147483647 w 206"/>
                <a:gd name="T29" fmla="*/ 2147483647 h 272"/>
                <a:gd name="T30" fmla="*/ 2147483647 w 206"/>
                <a:gd name="T31" fmla="*/ 2147483647 h 272"/>
                <a:gd name="T32" fmla="*/ 2147483647 w 206"/>
                <a:gd name="T33" fmla="*/ 2147483647 h 272"/>
                <a:gd name="T34" fmla="*/ 2147483647 w 206"/>
                <a:gd name="T35" fmla="*/ 0 h 272"/>
                <a:gd name="T36" fmla="*/ 2147483647 w 206"/>
                <a:gd name="T37" fmla="*/ 2147483647 h 272"/>
                <a:gd name="T38" fmla="*/ 2147483647 w 206"/>
                <a:gd name="T39" fmla="*/ 2147483647 h 272"/>
                <a:gd name="T40" fmla="*/ 2147483647 w 206"/>
                <a:gd name="T41" fmla="*/ 2147483647 h 272"/>
                <a:gd name="T42" fmla="*/ 2147483647 w 206"/>
                <a:gd name="T43" fmla="*/ 2147483647 h 272"/>
                <a:gd name="T44" fmla="*/ 2147483647 w 206"/>
                <a:gd name="T45" fmla="*/ 2147483647 h 272"/>
                <a:gd name="T46" fmla="*/ 2147483647 w 206"/>
                <a:gd name="T47" fmla="*/ 2147483647 h 272"/>
                <a:gd name="T48" fmla="*/ 2147483647 w 206"/>
                <a:gd name="T49" fmla="*/ 2147483647 h 2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6"/>
                <a:gd name="T76" fmla="*/ 0 h 272"/>
                <a:gd name="T77" fmla="*/ 206 w 206"/>
                <a:gd name="T78" fmla="*/ 272 h 27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6" h="272">
                  <a:moveTo>
                    <a:pt x="186" y="173"/>
                  </a:moveTo>
                  <a:lnTo>
                    <a:pt x="187" y="199"/>
                  </a:lnTo>
                  <a:lnTo>
                    <a:pt x="118" y="208"/>
                  </a:lnTo>
                  <a:lnTo>
                    <a:pt x="118" y="237"/>
                  </a:lnTo>
                  <a:lnTo>
                    <a:pt x="99" y="261"/>
                  </a:lnTo>
                  <a:lnTo>
                    <a:pt x="13" y="272"/>
                  </a:lnTo>
                  <a:lnTo>
                    <a:pt x="24" y="250"/>
                  </a:lnTo>
                  <a:lnTo>
                    <a:pt x="0" y="218"/>
                  </a:lnTo>
                  <a:lnTo>
                    <a:pt x="22" y="196"/>
                  </a:lnTo>
                  <a:lnTo>
                    <a:pt x="22" y="149"/>
                  </a:lnTo>
                  <a:lnTo>
                    <a:pt x="34" y="122"/>
                  </a:lnTo>
                  <a:lnTo>
                    <a:pt x="40" y="85"/>
                  </a:lnTo>
                  <a:lnTo>
                    <a:pt x="34" y="64"/>
                  </a:lnTo>
                  <a:lnTo>
                    <a:pt x="40" y="48"/>
                  </a:lnTo>
                  <a:lnTo>
                    <a:pt x="32" y="24"/>
                  </a:lnTo>
                  <a:lnTo>
                    <a:pt x="37" y="4"/>
                  </a:lnTo>
                  <a:lnTo>
                    <a:pt x="67" y="12"/>
                  </a:lnTo>
                  <a:lnTo>
                    <a:pt x="134" y="0"/>
                  </a:lnTo>
                  <a:lnTo>
                    <a:pt x="147" y="31"/>
                  </a:lnTo>
                  <a:lnTo>
                    <a:pt x="197" y="74"/>
                  </a:lnTo>
                  <a:lnTo>
                    <a:pt x="186" y="93"/>
                  </a:lnTo>
                  <a:lnTo>
                    <a:pt x="206" y="135"/>
                  </a:lnTo>
                  <a:lnTo>
                    <a:pt x="186" y="173"/>
                  </a:lnTo>
                  <a:close/>
                </a:path>
              </a:pathLst>
            </a:custGeom>
            <a:solidFill>
              <a:srgbClr val="70849D"/>
            </a:solidFill>
            <a:ln w="9525" cap="flat">
              <a:solidFill>
                <a:srgbClr val="70849D"/>
              </a:solidFill>
              <a:prstDash val="solid"/>
              <a:miter lim="800000"/>
              <a:headEnd/>
              <a:tailEnd/>
            </a:ln>
            <a:extLst/>
          </p:spPr>
          <p:txBody>
            <a:bodyPr/>
            <a:lstStyle/>
            <a:p>
              <a:endParaRPr lang="fr-FR">
                <a:latin typeface="Arial" panose="020B0604020202020204" pitchFamily="34" charset="0"/>
                <a:cs typeface="Arial" panose="020B0604020202020204" pitchFamily="34" charset="0"/>
              </a:endParaRPr>
            </a:p>
          </p:txBody>
        </p:sp>
        <p:sp>
          <p:nvSpPr>
            <p:cNvPr id="385" name="Freeform 228"/>
            <p:cNvSpPr>
              <a:spLocks/>
            </p:cNvSpPr>
            <p:nvPr/>
          </p:nvSpPr>
          <p:spPr bwMode="auto">
            <a:xfrm>
              <a:off x="5847649" y="4024215"/>
              <a:ext cx="55695" cy="61295"/>
            </a:xfrm>
            <a:custGeom>
              <a:avLst/>
              <a:gdLst>
                <a:gd name="T0" fmla="*/ 2147483647 w 119"/>
                <a:gd name="T1" fmla="*/ 2147483647 h 131"/>
                <a:gd name="T2" fmla="*/ 2147483647 w 119"/>
                <a:gd name="T3" fmla="*/ 2147483647 h 131"/>
                <a:gd name="T4" fmla="*/ 2147483647 w 119"/>
                <a:gd name="T5" fmla="*/ 2147483647 h 131"/>
                <a:gd name="T6" fmla="*/ 2147483647 w 119"/>
                <a:gd name="T7" fmla="*/ 2147483647 h 131"/>
                <a:gd name="T8" fmla="*/ 2147483647 w 119"/>
                <a:gd name="T9" fmla="*/ 2147483647 h 131"/>
                <a:gd name="T10" fmla="*/ 2147483647 w 119"/>
                <a:gd name="T11" fmla="*/ 2147483647 h 131"/>
                <a:gd name="T12" fmla="*/ 2147483647 w 119"/>
                <a:gd name="T13" fmla="*/ 2147483647 h 131"/>
                <a:gd name="T14" fmla="*/ 0 w 119"/>
                <a:gd name="T15" fmla="*/ 2147483647 h 131"/>
                <a:gd name="T16" fmla="*/ 2147483647 w 119"/>
                <a:gd name="T17" fmla="*/ 2147483647 h 131"/>
                <a:gd name="T18" fmla="*/ 2147483647 w 119"/>
                <a:gd name="T19" fmla="*/ 0 h 131"/>
                <a:gd name="T20" fmla="*/ 2147483647 w 119"/>
                <a:gd name="T21" fmla="*/ 2147483647 h 131"/>
                <a:gd name="T22" fmla="*/ 2147483647 w 119"/>
                <a:gd name="T23" fmla="*/ 2147483647 h 131"/>
                <a:gd name="T24" fmla="*/ 2147483647 w 119"/>
                <a:gd name="T25" fmla="*/ 2147483647 h 1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9"/>
                <a:gd name="T40" fmla="*/ 0 h 131"/>
                <a:gd name="T41" fmla="*/ 119 w 119"/>
                <a:gd name="T42" fmla="*/ 131 h 13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9" h="131">
                  <a:moveTo>
                    <a:pt x="71" y="13"/>
                  </a:moveTo>
                  <a:lnTo>
                    <a:pt x="106" y="14"/>
                  </a:lnTo>
                  <a:lnTo>
                    <a:pt x="119" y="27"/>
                  </a:lnTo>
                  <a:lnTo>
                    <a:pt x="107" y="54"/>
                  </a:lnTo>
                  <a:lnTo>
                    <a:pt x="107" y="101"/>
                  </a:lnTo>
                  <a:lnTo>
                    <a:pt x="85" y="123"/>
                  </a:lnTo>
                  <a:lnTo>
                    <a:pt x="13" y="131"/>
                  </a:lnTo>
                  <a:lnTo>
                    <a:pt x="0" y="91"/>
                  </a:lnTo>
                  <a:lnTo>
                    <a:pt x="26" y="16"/>
                  </a:lnTo>
                  <a:lnTo>
                    <a:pt x="51" y="0"/>
                  </a:lnTo>
                  <a:lnTo>
                    <a:pt x="71" y="13"/>
                  </a:lnTo>
                  <a:close/>
                </a:path>
              </a:pathLst>
            </a:custGeom>
            <a:solidFill>
              <a:srgbClr val="70849D"/>
            </a:solidFill>
            <a:ln w="9525" cap="flat">
              <a:solidFill>
                <a:srgbClr val="70849D"/>
              </a:solidFill>
              <a:prstDash val="solid"/>
              <a:miter lim="800000"/>
              <a:headEnd/>
              <a:tailEnd/>
            </a:ln>
            <a:extLst/>
          </p:spPr>
          <p:txBody>
            <a:bodyPr/>
            <a:lstStyle/>
            <a:p>
              <a:endParaRPr lang="fr-FR">
                <a:latin typeface="Arial" panose="020B0604020202020204" pitchFamily="34" charset="0"/>
                <a:cs typeface="Arial" panose="020B0604020202020204" pitchFamily="34" charset="0"/>
              </a:endParaRPr>
            </a:p>
          </p:txBody>
        </p:sp>
        <p:sp>
          <p:nvSpPr>
            <p:cNvPr id="386" name="Freeform 229"/>
            <p:cNvSpPr>
              <a:spLocks/>
            </p:cNvSpPr>
            <p:nvPr/>
          </p:nvSpPr>
          <p:spPr bwMode="auto">
            <a:xfrm>
              <a:off x="5807867" y="3982104"/>
              <a:ext cx="63651" cy="84689"/>
            </a:xfrm>
            <a:custGeom>
              <a:avLst/>
              <a:gdLst>
                <a:gd name="T0" fmla="*/ 2147483647 w 136"/>
                <a:gd name="T1" fmla="*/ 2147483647 h 181"/>
                <a:gd name="T2" fmla="*/ 2147483647 w 136"/>
                <a:gd name="T3" fmla="*/ 2147483647 h 181"/>
                <a:gd name="T4" fmla="*/ 2147483647 w 136"/>
                <a:gd name="T5" fmla="*/ 2147483647 h 181"/>
                <a:gd name="T6" fmla="*/ 2147483647 w 136"/>
                <a:gd name="T7" fmla="*/ 2147483647 h 181"/>
                <a:gd name="T8" fmla="*/ 2147483647 w 136"/>
                <a:gd name="T9" fmla="*/ 2147483647 h 181"/>
                <a:gd name="T10" fmla="*/ 2147483647 w 136"/>
                <a:gd name="T11" fmla="*/ 2147483647 h 181"/>
                <a:gd name="T12" fmla="*/ 2147483647 w 136"/>
                <a:gd name="T13" fmla="*/ 2147483647 h 181"/>
                <a:gd name="T14" fmla="*/ 2147483647 w 136"/>
                <a:gd name="T15" fmla="*/ 2147483647 h 181"/>
                <a:gd name="T16" fmla="*/ 2147483647 w 136"/>
                <a:gd name="T17" fmla="*/ 2147483647 h 181"/>
                <a:gd name="T18" fmla="*/ 0 w 136"/>
                <a:gd name="T19" fmla="*/ 2147483647 h 181"/>
                <a:gd name="T20" fmla="*/ 2147483647 w 136"/>
                <a:gd name="T21" fmla="*/ 0 h 181"/>
                <a:gd name="T22" fmla="*/ 2147483647 w 136"/>
                <a:gd name="T23" fmla="*/ 2147483647 h 181"/>
                <a:gd name="T24" fmla="*/ 2147483647 w 136"/>
                <a:gd name="T25" fmla="*/ 2147483647 h 181"/>
                <a:gd name="T26" fmla="*/ 2147483647 w 136"/>
                <a:gd name="T27" fmla="*/ 2147483647 h 181"/>
                <a:gd name="T28" fmla="*/ 2147483647 w 136"/>
                <a:gd name="T29" fmla="*/ 2147483647 h 181"/>
                <a:gd name="T30" fmla="*/ 2147483647 w 136"/>
                <a:gd name="T31" fmla="*/ 2147483647 h 181"/>
                <a:gd name="T32" fmla="*/ 2147483647 w 136"/>
                <a:gd name="T33" fmla="*/ 2147483647 h 181"/>
                <a:gd name="T34" fmla="*/ 2147483647 w 136"/>
                <a:gd name="T35" fmla="*/ 2147483647 h 181"/>
                <a:gd name="T36" fmla="*/ 2147483647 w 136"/>
                <a:gd name="T37" fmla="*/ 2147483647 h 1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6"/>
                <a:gd name="T58" fmla="*/ 0 h 181"/>
                <a:gd name="T59" fmla="*/ 136 w 136"/>
                <a:gd name="T60" fmla="*/ 181 h 1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6" h="181">
                  <a:moveTo>
                    <a:pt x="125" y="56"/>
                  </a:moveTo>
                  <a:lnTo>
                    <a:pt x="122" y="75"/>
                  </a:lnTo>
                  <a:lnTo>
                    <a:pt x="136" y="90"/>
                  </a:lnTo>
                  <a:lnTo>
                    <a:pt x="111" y="106"/>
                  </a:lnTo>
                  <a:lnTo>
                    <a:pt x="85" y="181"/>
                  </a:lnTo>
                  <a:lnTo>
                    <a:pt x="69" y="179"/>
                  </a:lnTo>
                  <a:lnTo>
                    <a:pt x="26" y="114"/>
                  </a:lnTo>
                  <a:lnTo>
                    <a:pt x="21" y="63"/>
                  </a:lnTo>
                  <a:lnTo>
                    <a:pt x="8" y="42"/>
                  </a:lnTo>
                  <a:lnTo>
                    <a:pt x="0" y="10"/>
                  </a:lnTo>
                  <a:lnTo>
                    <a:pt x="32" y="0"/>
                  </a:lnTo>
                  <a:lnTo>
                    <a:pt x="52" y="11"/>
                  </a:lnTo>
                  <a:lnTo>
                    <a:pt x="64" y="7"/>
                  </a:lnTo>
                  <a:lnTo>
                    <a:pt x="101" y="24"/>
                  </a:lnTo>
                  <a:lnTo>
                    <a:pt x="119" y="21"/>
                  </a:lnTo>
                  <a:lnTo>
                    <a:pt x="136" y="48"/>
                  </a:lnTo>
                  <a:lnTo>
                    <a:pt x="125" y="56"/>
                  </a:lnTo>
                  <a:close/>
                </a:path>
              </a:pathLst>
            </a:custGeom>
            <a:solidFill>
              <a:srgbClr val="70849D"/>
            </a:solidFill>
            <a:ln w="9525" cap="flat">
              <a:solidFill>
                <a:srgbClr val="70849D"/>
              </a:solidFill>
              <a:prstDash val="solid"/>
              <a:miter lim="800000"/>
              <a:headEnd/>
              <a:tailEnd/>
            </a:ln>
            <a:extLst/>
          </p:spPr>
          <p:txBody>
            <a:bodyPr/>
            <a:lstStyle/>
            <a:p>
              <a:endParaRPr lang="fr-FR">
                <a:latin typeface="Arial" panose="020B0604020202020204" pitchFamily="34" charset="0"/>
                <a:cs typeface="Arial" panose="020B0604020202020204" pitchFamily="34" charset="0"/>
              </a:endParaRPr>
            </a:p>
          </p:txBody>
        </p:sp>
        <p:sp>
          <p:nvSpPr>
            <p:cNvPr id="387" name="Freeform 230"/>
            <p:cNvSpPr>
              <a:spLocks/>
            </p:cNvSpPr>
            <p:nvPr/>
          </p:nvSpPr>
          <p:spPr bwMode="auto">
            <a:xfrm>
              <a:off x="5822844" y="3961985"/>
              <a:ext cx="81904" cy="42579"/>
            </a:xfrm>
            <a:custGeom>
              <a:avLst/>
              <a:gdLst>
                <a:gd name="T0" fmla="*/ 2147483647 w 175"/>
                <a:gd name="T1" fmla="*/ 0 h 91"/>
                <a:gd name="T2" fmla="*/ 2147483647 w 175"/>
                <a:gd name="T3" fmla="*/ 2147483647 h 91"/>
                <a:gd name="T4" fmla="*/ 2147483647 w 175"/>
                <a:gd name="T5" fmla="*/ 2147483647 h 91"/>
                <a:gd name="T6" fmla="*/ 2147483647 w 175"/>
                <a:gd name="T7" fmla="*/ 2147483647 h 91"/>
                <a:gd name="T8" fmla="*/ 2147483647 w 175"/>
                <a:gd name="T9" fmla="*/ 2147483647 h 91"/>
                <a:gd name="T10" fmla="*/ 2147483647 w 175"/>
                <a:gd name="T11" fmla="*/ 2147483647 h 91"/>
                <a:gd name="T12" fmla="*/ 2147483647 w 175"/>
                <a:gd name="T13" fmla="*/ 2147483647 h 91"/>
                <a:gd name="T14" fmla="*/ 2147483647 w 175"/>
                <a:gd name="T15" fmla="*/ 2147483647 h 91"/>
                <a:gd name="T16" fmla="*/ 2147483647 w 175"/>
                <a:gd name="T17" fmla="*/ 2147483647 h 91"/>
                <a:gd name="T18" fmla="*/ 2147483647 w 175"/>
                <a:gd name="T19" fmla="*/ 2147483647 h 91"/>
                <a:gd name="T20" fmla="*/ 2147483647 w 175"/>
                <a:gd name="T21" fmla="*/ 2147483647 h 91"/>
                <a:gd name="T22" fmla="*/ 2147483647 w 175"/>
                <a:gd name="T23" fmla="*/ 2147483647 h 91"/>
                <a:gd name="T24" fmla="*/ 2147483647 w 175"/>
                <a:gd name="T25" fmla="*/ 2147483647 h 91"/>
                <a:gd name="T26" fmla="*/ 2147483647 w 175"/>
                <a:gd name="T27" fmla="*/ 2147483647 h 91"/>
                <a:gd name="T28" fmla="*/ 2147483647 w 175"/>
                <a:gd name="T29" fmla="*/ 2147483647 h 91"/>
                <a:gd name="T30" fmla="*/ 0 w 175"/>
                <a:gd name="T31" fmla="*/ 2147483647 h 91"/>
                <a:gd name="T32" fmla="*/ 2147483647 w 175"/>
                <a:gd name="T33" fmla="*/ 0 h 91"/>
                <a:gd name="T34" fmla="*/ 2147483647 w 175"/>
                <a:gd name="T35" fmla="*/ 0 h 91"/>
                <a:gd name="T36" fmla="*/ 2147483647 w 175"/>
                <a:gd name="T37" fmla="*/ 0 h 9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5"/>
                <a:gd name="T58" fmla="*/ 0 h 91"/>
                <a:gd name="T59" fmla="*/ 175 w 175"/>
                <a:gd name="T60" fmla="*/ 91 h 9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5" h="91">
                  <a:moveTo>
                    <a:pt x="15" y="0"/>
                  </a:moveTo>
                  <a:lnTo>
                    <a:pt x="21" y="18"/>
                  </a:lnTo>
                  <a:lnTo>
                    <a:pt x="50" y="22"/>
                  </a:lnTo>
                  <a:lnTo>
                    <a:pt x="79" y="14"/>
                  </a:lnTo>
                  <a:lnTo>
                    <a:pt x="125" y="22"/>
                  </a:lnTo>
                  <a:lnTo>
                    <a:pt x="175" y="42"/>
                  </a:lnTo>
                  <a:lnTo>
                    <a:pt x="170" y="62"/>
                  </a:lnTo>
                  <a:lnTo>
                    <a:pt x="151" y="80"/>
                  </a:lnTo>
                  <a:lnTo>
                    <a:pt x="133" y="75"/>
                  </a:lnTo>
                  <a:lnTo>
                    <a:pt x="117" y="80"/>
                  </a:lnTo>
                  <a:lnTo>
                    <a:pt x="104" y="91"/>
                  </a:lnTo>
                  <a:lnTo>
                    <a:pt x="87" y="64"/>
                  </a:lnTo>
                  <a:lnTo>
                    <a:pt x="69" y="67"/>
                  </a:lnTo>
                  <a:lnTo>
                    <a:pt x="32" y="50"/>
                  </a:lnTo>
                  <a:lnTo>
                    <a:pt x="20" y="54"/>
                  </a:lnTo>
                  <a:lnTo>
                    <a:pt x="0" y="43"/>
                  </a:lnTo>
                  <a:lnTo>
                    <a:pt x="15" y="0"/>
                  </a:lnTo>
                  <a:close/>
                </a:path>
              </a:pathLst>
            </a:custGeom>
            <a:solidFill>
              <a:srgbClr val="70849D"/>
            </a:solidFill>
            <a:ln w="9525" cap="flat">
              <a:solidFill>
                <a:srgbClr val="70849D"/>
              </a:solidFill>
              <a:prstDash val="solid"/>
              <a:miter lim="800000"/>
              <a:headEnd/>
              <a:tailEnd/>
            </a:ln>
            <a:extLst/>
          </p:spPr>
          <p:txBody>
            <a:bodyPr/>
            <a:lstStyle/>
            <a:p>
              <a:endParaRPr lang="fr-FR">
                <a:latin typeface="Arial" panose="020B0604020202020204" pitchFamily="34" charset="0"/>
                <a:cs typeface="Arial" panose="020B0604020202020204" pitchFamily="34" charset="0"/>
              </a:endParaRPr>
            </a:p>
          </p:txBody>
        </p:sp>
        <p:sp>
          <p:nvSpPr>
            <p:cNvPr id="388" name="Freeform 231"/>
            <p:cNvSpPr>
              <a:spLocks/>
            </p:cNvSpPr>
            <p:nvPr/>
          </p:nvSpPr>
          <p:spPr bwMode="auto">
            <a:xfrm>
              <a:off x="5880879" y="4012050"/>
              <a:ext cx="25273" cy="24799"/>
            </a:xfrm>
            <a:custGeom>
              <a:avLst/>
              <a:gdLst>
                <a:gd name="T0" fmla="*/ 2147483647 w 54"/>
                <a:gd name="T1" fmla="*/ 0 h 53"/>
                <a:gd name="T2" fmla="*/ 2147483647 w 54"/>
                <a:gd name="T3" fmla="*/ 2147483647 h 53"/>
                <a:gd name="T4" fmla="*/ 2147483647 w 54"/>
                <a:gd name="T5" fmla="*/ 2147483647 h 53"/>
                <a:gd name="T6" fmla="*/ 2147483647 w 54"/>
                <a:gd name="T7" fmla="*/ 2147483647 h 53"/>
                <a:gd name="T8" fmla="*/ 0 w 54"/>
                <a:gd name="T9" fmla="*/ 2147483647 h 53"/>
                <a:gd name="T10" fmla="*/ 2147483647 w 54"/>
                <a:gd name="T11" fmla="*/ 2147483647 h 53"/>
                <a:gd name="T12" fmla="*/ 2147483647 w 54"/>
                <a:gd name="T13" fmla="*/ 2147483647 h 53"/>
                <a:gd name="T14" fmla="*/ 2147483647 w 54"/>
                <a:gd name="T15" fmla="*/ 2147483647 h 53"/>
                <a:gd name="T16" fmla="*/ 2147483647 w 54"/>
                <a:gd name="T17" fmla="*/ 2147483647 h 53"/>
                <a:gd name="T18" fmla="*/ 2147483647 w 54"/>
                <a:gd name="T19" fmla="*/ 0 h 53"/>
                <a:gd name="T20" fmla="*/ 2147483647 w 54"/>
                <a:gd name="T21" fmla="*/ 0 h 53"/>
                <a:gd name="T22" fmla="*/ 2147483647 w 54"/>
                <a:gd name="T23" fmla="*/ 0 h 5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
                <a:gd name="T37" fmla="*/ 0 h 53"/>
                <a:gd name="T38" fmla="*/ 54 w 54"/>
                <a:gd name="T39" fmla="*/ 53 h 5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 h="53">
                  <a:moveTo>
                    <a:pt x="35" y="0"/>
                  </a:moveTo>
                  <a:lnTo>
                    <a:pt x="54" y="16"/>
                  </a:lnTo>
                  <a:lnTo>
                    <a:pt x="48" y="53"/>
                  </a:lnTo>
                  <a:lnTo>
                    <a:pt x="35" y="40"/>
                  </a:lnTo>
                  <a:lnTo>
                    <a:pt x="0" y="39"/>
                  </a:lnTo>
                  <a:lnTo>
                    <a:pt x="1" y="13"/>
                  </a:lnTo>
                  <a:lnTo>
                    <a:pt x="11" y="15"/>
                  </a:lnTo>
                  <a:lnTo>
                    <a:pt x="20" y="10"/>
                  </a:lnTo>
                  <a:lnTo>
                    <a:pt x="20" y="2"/>
                  </a:lnTo>
                  <a:lnTo>
                    <a:pt x="35" y="0"/>
                  </a:lnTo>
                  <a:close/>
                </a:path>
              </a:pathLst>
            </a:custGeom>
            <a:solidFill>
              <a:srgbClr val="70849D"/>
            </a:solidFill>
            <a:ln w="9525" cap="flat">
              <a:solidFill>
                <a:srgbClr val="70849D"/>
              </a:solidFill>
              <a:prstDash val="solid"/>
              <a:miter lim="800000"/>
              <a:headEnd/>
              <a:tailEnd/>
            </a:ln>
            <a:extLst/>
          </p:spPr>
          <p:txBody>
            <a:bodyPr/>
            <a:lstStyle/>
            <a:p>
              <a:endParaRPr lang="fr-FR">
                <a:latin typeface="Arial" panose="020B0604020202020204" pitchFamily="34" charset="0"/>
                <a:cs typeface="Arial" panose="020B0604020202020204" pitchFamily="34" charset="0"/>
              </a:endParaRPr>
            </a:p>
          </p:txBody>
        </p:sp>
        <p:sp>
          <p:nvSpPr>
            <p:cNvPr id="389" name="Freeform 232"/>
            <p:cNvSpPr>
              <a:spLocks/>
            </p:cNvSpPr>
            <p:nvPr/>
          </p:nvSpPr>
          <p:spPr bwMode="auto">
            <a:xfrm>
              <a:off x="5877602" y="3990995"/>
              <a:ext cx="28550" cy="28542"/>
            </a:xfrm>
            <a:custGeom>
              <a:avLst/>
              <a:gdLst>
                <a:gd name="T0" fmla="*/ 2147483647 w 61"/>
                <a:gd name="T1" fmla="*/ 2147483647 h 61"/>
                <a:gd name="T2" fmla="*/ 2147483647 w 61"/>
                <a:gd name="T3" fmla="*/ 2147483647 h 61"/>
                <a:gd name="T4" fmla="*/ 2147483647 w 61"/>
                <a:gd name="T5" fmla="*/ 2147483647 h 61"/>
                <a:gd name="T6" fmla="*/ 2147483647 w 61"/>
                <a:gd name="T7" fmla="*/ 2147483647 h 61"/>
                <a:gd name="T8" fmla="*/ 2147483647 w 61"/>
                <a:gd name="T9" fmla="*/ 0 h 61"/>
                <a:gd name="T10" fmla="*/ 2147483647 w 61"/>
                <a:gd name="T11" fmla="*/ 2147483647 h 61"/>
                <a:gd name="T12" fmla="*/ 2147483647 w 61"/>
                <a:gd name="T13" fmla="*/ 2147483647 h 61"/>
                <a:gd name="T14" fmla="*/ 0 w 61"/>
                <a:gd name="T15" fmla="*/ 2147483647 h 61"/>
                <a:gd name="T16" fmla="*/ 2147483647 w 61"/>
                <a:gd name="T17" fmla="*/ 2147483647 h 61"/>
                <a:gd name="T18" fmla="*/ 2147483647 w 61"/>
                <a:gd name="T19" fmla="*/ 2147483647 h 61"/>
                <a:gd name="T20" fmla="*/ 2147483647 w 61"/>
                <a:gd name="T21" fmla="*/ 2147483647 h 61"/>
                <a:gd name="T22" fmla="*/ 2147483647 w 61"/>
                <a:gd name="T23" fmla="*/ 2147483647 h 61"/>
                <a:gd name="T24" fmla="*/ 2147483647 w 61"/>
                <a:gd name="T25" fmla="*/ 2147483647 h 61"/>
                <a:gd name="T26" fmla="*/ 2147483647 w 61"/>
                <a:gd name="T27" fmla="*/ 2147483647 h 61"/>
                <a:gd name="T28" fmla="*/ 2147483647 w 61"/>
                <a:gd name="T29" fmla="*/ 2147483647 h 6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1"/>
                <a:gd name="T46" fmla="*/ 0 h 61"/>
                <a:gd name="T47" fmla="*/ 61 w 61"/>
                <a:gd name="T48" fmla="*/ 61 h 6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1" h="61">
                  <a:moveTo>
                    <a:pt x="42" y="45"/>
                  </a:moveTo>
                  <a:lnTo>
                    <a:pt x="61" y="61"/>
                  </a:lnTo>
                  <a:lnTo>
                    <a:pt x="55" y="40"/>
                  </a:lnTo>
                  <a:lnTo>
                    <a:pt x="61" y="24"/>
                  </a:lnTo>
                  <a:lnTo>
                    <a:pt x="53" y="0"/>
                  </a:lnTo>
                  <a:lnTo>
                    <a:pt x="34" y="18"/>
                  </a:lnTo>
                  <a:lnTo>
                    <a:pt x="16" y="13"/>
                  </a:lnTo>
                  <a:lnTo>
                    <a:pt x="0" y="18"/>
                  </a:lnTo>
                  <a:lnTo>
                    <a:pt x="11" y="23"/>
                  </a:lnTo>
                  <a:lnTo>
                    <a:pt x="7" y="32"/>
                  </a:lnTo>
                  <a:lnTo>
                    <a:pt x="24" y="32"/>
                  </a:lnTo>
                  <a:lnTo>
                    <a:pt x="27" y="47"/>
                  </a:lnTo>
                  <a:lnTo>
                    <a:pt x="42" y="45"/>
                  </a:lnTo>
                  <a:close/>
                </a:path>
              </a:pathLst>
            </a:custGeom>
            <a:solidFill>
              <a:srgbClr val="70849D"/>
            </a:solidFill>
            <a:ln w="9525" cap="flat">
              <a:solidFill>
                <a:srgbClr val="70849D"/>
              </a:solidFill>
              <a:prstDash val="solid"/>
              <a:miter lim="800000"/>
              <a:headEnd/>
              <a:tailEnd/>
            </a:ln>
            <a:extLst/>
          </p:spPr>
          <p:txBody>
            <a:bodyPr/>
            <a:lstStyle/>
            <a:p>
              <a:endParaRPr lang="fr-FR">
                <a:latin typeface="Arial" panose="020B0604020202020204" pitchFamily="34" charset="0"/>
                <a:cs typeface="Arial" panose="020B0604020202020204" pitchFamily="34" charset="0"/>
              </a:endParaRPr>
            </a:p>
          </p:txBody>
        </p:sp>
        <p:sp>
          <p:nvSpPr>
            <p:cNvPr id="393" name="Freeform 236"/>
            <p:cNvSpPr>
              <a:spLocks/>
            </p:cNvSpPr>
            <p:nvPr/>
          </p:nvSpPr>
          <p:spPr bwMode="auto">
            <a:xfrm>
              <a:off x="5864966" y="3999417"/>
              <a:ext cx="17785" cy="30881"/>
            </a:xfrm>
            <a:custGeom>
              <a:avLst/>
              <a:gdLst>
                <a:gd name="T0" fmla="*/ 2147483647 w 38"/>
                <a:gd name="T1" fmla="*/ 0 h 66"/>
                <a:gd name="T2" fmla="*/ 2147483647 w 38"/>
                <a:gd name="T3" fmla="*/ 2147483647 h 66"/>
                <a:gd name="T4" fmla="*/ 2147483647 w 38"/>
                <a:gd name="T5" fmla="*/ 2147483647 h 66"/>
                <a:gd name="T6" fmla="*/ 2147483647 w 38"/>
                <a:gd name="T7" fmla="*/ 2147483647 h 66"/>
                <a:gd name="T8" fmla="*/ 2147483647 w 38"/>
                <a:gd name="T9" fmla="*/ 2147483647 h 66"/>
                <a:gd name="T10" fmla="*/ 2147483647 w 38"/>
                <a:gd name="T11" fmla="*/ 2147483647 h 66"/>
                <a:gd name="T12" fmla="*/ 2147483647 w 38"/>
                <a:gd name="T13" fmla="*/ 2147483647 h 66"/>
                <a:gd name="T14" fmla="*/ 0 w 38"/>
                <a:gd name="T15" fmla="*/ 2147483647 h 66"/>
                <a:gd name="T16" fmla="*/ 2147483647 w 38"/>
                <a:gd name="T17" fmla="*/ 2147483647 h 66"/>
                <a:gd name="T18" fmla="*/ 2147483647 w 38"/>
                <a:gd name="T19" fmla="*/ 2147483647 h 66"/>
                <a:gd name="T20" fmla="*/ 2147483647 w 38"/>
                <a:gd name="T21" fmla="*/ 0 h 66"/>
                <a:gd name="T22" fmla="*/ 2147483647 w 38"/>
                <a:gd name="T23" fmla="*/ 0 h 66"/>
                <a:gd name="T24" fmla="*/ 2147483647 w 38"/>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66"/>
                <a:gd name="T41" fmla="*/ 38 w 38"/>
                <a:gd name="T42" fmla="*/ 66 h 6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66">
                  <a:moveTo>
                    <a:pt x="27" y="0"/>
                  </a:moveTo>
                  <a:lnTo>
                    <a:pt x="38" y="5"/>
                  </a:lnTo>
                  <a:lnTo>
                    <a:pt x="34" y="14"/>
                  </a:lnTo>
                  <a:lnTo>
                    <a:pt x="16" y="30"/>
                  </a:lnTo>
                  <a:lnTo>
                    <a:pt x="35" y="40"/>
                  </a:lnTo>
                  <a:lnTo>
                    <a:pt x="34" y="66"/>
                  </a:lnTo>
                  <a:lnTo>
                    <a:pt x="14" y="53"/>
                  </a:lnTo>
                  <a:lnTo>
                    <a:pt x="0" y="38"/>
                  </a:lnTo>
                  <a:lnTo>
                    <a:pt x="3" y="19"/>
                  </a:lnTo>
                  <a:lnTo>
                    <a:pt x="14" y="11"/>
                  </a:lnTo>
                  <a:lnTo>
                    <a:pt x="27" y="0"/>
                  </a:lnTo>
                  <a:close/>
                </a:path>
              </a:pathLst>
            </a:custGeom>
            <a:solidFill>
              <a:srgbClr val="70849D"/>
            </a:solidFill>
            <a:ln w="9525" cap="flat">
              <a:solidFill>
                <a:srgbClr val="70849D"/>
              </a:solidFill>
              <a:prstDash val="solid"/>
              <a:miter lim="800000"/>
              <a:headEnd/>
              <a:tailEnd/>
            </a:ln>
            <a:extLst/>
          </p:spPr>
          <p:txBody>
            <a:bodyPr/>
            <a:lstStyle/>
            <a:p>
              <a:endParaRPr lang="fr-FR">
                <a:latin typeface="Arial" panose="020B0604020202020204" pitchFamily="34" charset="0"/>
                <a:cs typeface="Arial" panose="020B0604020202020204" pitchFamily="34" charset="0"/>
              </a:endParaRPr>
            </a:p>
          </p:txBody>
        </p:sp>
      </p:grpSp>
      <p:sp>
        <p:nvSpPr>
          <p:cNvPr id="457" name="Rectangle 456"/>
          <p:cNvSpPr/>
          <p:nvPr/>
        </p:nvSpPr>
        <p:spPr>
          <a:xfrm>
            <a:off x="1778493" y="1373135"/>
            <a:ext cx="3051403" cy="984885"/>
          </a:xfrm>
          <a:prstGeom prst="rect">
            <a:avLst/>
          </a:prstGeom>
        </p:spPr>
        <p:txBody>
          <a:bodyPr wrap="square">
            <a:spAutoFit/>
          </a:bodyPr>
          <a:lstStyle/>
          <a:p>
            <a:r>
              <a:rPr lang="fr-FR" sz="4000" b="1" i="1" dirty="0" smtClean="0">
                <a:solidFill>
                  <a:srgbClr val="A30B3B"/>
                </a:solidFill>
                <a:latin typeface="Arial" panose="020B0604020202020204" pitchFamily="34" charset="0"/>
                <a:cs typeface="Arial" panose="020B0604020202020204" pitchFamily="34" charset="0"/>
              </a:rPr>
              <a:t>101 </a:t>
            </a:r>
            <a:r>
              <a:rPr lang="fr-FR" sz="1600" i="1" dirty="0" smtClean="0">
                <a:solidFill>
                  <a:srgbClr val="70849D"/>
                </a:solidFill>
                <a:latin typeface="Arial" panose="020B0604020202020204" pitchFamily="34" charset="0"/>
                <a:cs typeface="Arial" panose="020B0604020202020204" pitchFamily="34" charset="0"/>
              </a:rPr>
              <a:t>OVV </a:t>
            </a:r>
            <a:r>
              <a:rPr lang="fr-FR" sz="1600" i="1" dirty="0">
                <a:solidFill>
                  <a:srgbClr val="70849D"/>
                </a:solidFill>
                <a:latin typeface="Arial" panose="020B0604020202020204" pitchFamily="34" charset="0"/>
                <a:cs typeface="Arial" panose="020B0604020202020204" pitchFamily="34" charset="0"/>
              </a:rPr>
              <a:t>à </a:t>
            </a:r>
            <a:r>
              <a:rPr lang="fr-FR" sz="1600" i="1" dirty="0" smtClean="0">
                <a:solidFill>
                  <a:srgbClr val="A30B3B"/>
                </a:solidFill>
                <a:latin typeface="Arial" panose="020B0604020202020204" pitchFamily="34" charset="0"/>
                <a:cs typeface="Arial" panose="020B0604020202020204" pitchFamily="34" charset="0"/>
              </a:rPr>
              <a:t>Paris</a:t>
            </a:r>
          </a:p>
          <a:p>
            <a:r>
              <a:rPr lang="fr-FR" i="1" dirty="0" smtClean="0">
                <a:solidFill>
                  <a:srgbClr val="A30B3B"/>
                </a:solidFill>
                <a:latin typeface="Arial" panose="020B0604020202020204" pitchFamily="34" charset="0"/>
                <a:cs typeface="Arial" panose="020B0604020202020204" pitchFamily="34" charset="0"/>
              </a:rPr>
              <a:t>+4 </a:t>
            </a:r>
            <a:r>
              <a:rPr lang="fr-FR" sz="1600" i="1" dirty="0" smtClean="0">
                <a:solidFill>
                  <a:srgbClr val="70849D"/>
                </a:solidFill>
                <a:latin typeface="Arial" panose="020B0604020202020204" pitchFamily="34" charset="0"/>
                <a:cs typeface="Arial" panose="020B0604020202020204" pitchFamily="34" charset="0"/>
              </a:rPr>
              <a:t>par rapport à 2014</a:t>
            </a:r>
            <a:endParaRPr lang="fr-FR" sz="1600" i="1" dirty="0">
              <a:solidFill>
                <a:srgbClr val="70849D"/>
              </a:solidFill>
              <a:latin typeface="Arial" panose="020B0604020202020204" pitchFamily="34" charset="0"/>
              <a:cs typeface="Arial" panose="020B0604020202020204" pitchFamily="34" charset="0"/>
            </a:endParaRPr>
          </a:p>
        </p:txBody>
      </p:sp>
      <p:sp>
        <p:nvSpPr>
          <p:cNvPr id="458" name="Rectangle 457"/>
          <p:cNvSpPr/>
          <p:nvPr/>
        </p:nvSpPr>
        <p:spPr>
          <a:xfrm>
            <a:off x="1778493" y="2852293"/>
            <a:ext cx="3051403" cy="984885"/>
          </a:xfrm>
          <a:prstGeom prst="rect">
            <a:avLst/>
          </a:prstGeom>
        </p:spPr>
        <p:txBody>
          <a:bodyPr wrap="square">
            <a:spAutoFit/>
          </a:bodyPr>
          <a:lstStyle/>
          <a:p>
            <a:r>
              <a:rPr lang="fr-FR" sz="4000" b="1" i="1" dirty="0" smtClean="0">
                <a:solidFill>
                  <a:srgbClr val="A30B3B"/>
                </a:solidFill>
                <a:latin typeface="Arial" panose="020B0604020202020204" pitchFamily="34" charset="0"/>
                <a:cs typeface="Arial" panose="020B0604020202020204" pitchFamily="34" charset="0"/>
              </a:rPr>
              <a:t>38 </a:t>
            </a:r>
            <a:r>
              <a:rPr lang="fr-FR" sz="1600" i="1" dirty="0" smtClean="0">
                <a:solidFill>
                  <a:srgbClr val="70849D"/>
                </a:solidFill>
                <a:latin typeface="Arial" panose="020B0604020202020204" pitchFamily="34" charset="0"/>
                <a:cs typeface="Arial" panose="020B0604020202020204" pitchFamily="34" charset="0"/>
              </a:rPr>
              <a:t>OVV </a:t>
            </a:r>
            <a:r>
              <a:rPr lang="fr-FR" sz="1600" i="1" dirty="0">
                <a:solidFill>
                  <a:srgbClr val="70849D"/>
                </a:solidFill>
                <a:latin typeface="Arial" panose="020B0604020202020204" pitchFamily="34" charset="0"/>
                <a:cs typeface="Arial" panose="020B0604020202020204" pitchFamily="34" charset="0"/>
              </a:rPr>
              <a:t>en </a:t>
            </a:r>
            <a:r>
              <a:rPr lang="fr-FR" sz="1600" i="1" dirty="0">
                <a:solidFill>
                  <a:srgbClr val="A30B3B"/>
                </a:solidFill>
                <a:latin typeface="Arial" panose="020B0604020202020204" pitchFamily="34" charset="0"/>
                <a:cs typeface="Arial" panose="020B0604020202020204" pitchFamily="34" charset="0"/>
              </a:rPr>
              <a:t>Ile de France</a:t>
            </a:r>
          </a:p>
          <a:p>
            <a:r>
              <a:rPr lang="fr-FR" i="1" dirty="0" smtClean="0">
                <a:solidFill>
                  <a:srgbClr val="A30B3B"/>
                </a:solidFill>
                <a:latin typeface="Arial" panose="020B0604020202020204" pitchFamily="34" charset="0"/>
                <a:cs typeface="Arial" panose="020B0604020202020204" pitchFamily="34" charset="0"/>
              </a:rPr>
              <a:t>+3 </a:t>
            </a:r>
            <a:r>
              <a:rPr lang="fr-FR" sz="1600" i="1" dirty="0" smtClean="0">
                <a:solidFill>
                  <a:srgbClr val="70849D"/>
                </a:solidFill>
                <a:latin typeface="Arial" panose="020B0604020202020204" pitchFamily="34" charset="0"/>
                <a:cs typeface="Arial" panose="020B0604020202020204" pitchFamily="34" charset="0"/>
              </a:rPr>
              <a:t>par rapport à 2014</a:t>
            </a:r>
            <a:endParaRPr lang="fr-FR" sz="1600" i="1" dirty="0">
              <a:solidFill>
                <a:srgbClr val="70849D"/>
              </a:solidFill>
              <a:latin typeface="Arial" panose="020B0604020202020204" pitchFamily="34" charset="0"/>
              <a:cs typeface="Arial" panose="020B0604020202020204" pitchFamily="34" charset="0"/>
            </a:endParaRPr>
          </a:p>
        </p:txBody>
      </p:sp>
      <p:sp>
        <p:nvSpPr>
          <p:cNvPr id="459" name="Rectangle 458"/>
          <p:cNvSpPr/>
          <p:nvPr/>
        </p:nvSpPr>
        <p:spPr>
          <a:xfrm>
            <a:off x="1778493" y="4287901"/>
            <a:ext cx="3461506" cy="984885"/>
          </a:xfrm>
          <a:prstGeom prst="rect">
            <a:avLst/>
          </a:prstGeom>
        </p:spPr>
        <p:txBody>
          <a:bodyPr wrap="square">
            <a:spAutoFit/>
          </a:bodyPr>
          <a:lstStyle/>
          <a:p>
            <a:r>
              <a:rPr lang="fr-FR" sz="4000" b="1" i="1" dirty="0" smtClean="0">
                <a:solidFill>
                  <a:srgbClr val="A30B3B"/>
                </a:solidFill>
                <a:latin typeface="Arial" panose="020B0604020202020204" pitchFamily="34" charset="0"/>
                <a:cs typeface="Arial" panose="020B0604020202020204" pitchFamily="34" charset="0"/>
              </a:rPr>
              <a:t>268 </a:t>
            </a:r>
            <a:r>
              <a:rPr lang="fr-FR" sz="1600" i="1" dirty="0" smtClean="0">
                <a:solidFill>
                  <a:srgbClr val="70849D"/>
                </a:solidFill>
                <a:latin typeface="Arial" panose="020B0604020202020204" pitchFamily="34" charset="0"/>
                <a:cs typeface="Arial" panose="020B0604020202020204" pitchFamily="34" charset="0"/>
              </a:rPr>
              <a:t>OVV </a:t>
            </a:r>
            <a:r>
              <a:rPr lang="fr-FR" sz="1600" i="1" dirty="0">
                <a:solidFill>
                  <a:srgbClr val="70849D"/>
                </a:solidFill>
                <a:latin typeface="Arial" panose="020B0604020202020204" pitchFamily="34" charset="0"/>
                <a:cs typeface="Arial" panose="020B0604020202020204" pitchFamily="34" charset="0"/>
              </a:rPr>
              <a:t>en </a:t>
            </a:r>
            <a:r>
              <a:rPr lang="fr-FR" sz="1600" i="1" dirty="0" smtClean="0">
                <a:solidFill>
                  <a:srgbClr val="A30B3B"/>
                </a:solidFill>
                <a:latin typeface="Arial" panose="020B0604020202020204" pitchFamily="34" charset="0"/>
                <a:cs typeface="Arial" panose="020B0604020202020204" pitchFamily="34" charset="0"/>
              </a:rPr>
              <a:t>Province</a:t>
            </a:r>
            <a:r>
              <a:rPr lang="fr-FR" sz="1600" i="1" dirty="0" smtClean="0">
                <a:solidFill>
                  <a:srgbClr val="12304B"/>
                </a:solidFill>
                <a:latin typeface="Arial" panose="020B0604020202020204" pitchFamily="34" charset="0"/>
                <a:cs typeface="Arial" panose="020B0604020202020204" pitchFamily="34" charset="0"/>
              </a:rPr>
              <a:t> </a:t>
            </a:r>
          </a:p>
          <a:p>
            <a:r>
              <a:rPr lang="fr-FR" i="1" dirty="0" smtClean="0">
                <a:solidFill>
                  <a:srgbClr val="A30B3B"/>
                </a:solidFill>
                <a:latin typeface="Arial" panose="020B0604020202020204" pitchFamily="34" charset="0"/>
                <a:cs typeface="Arial" panose="020B0604020202020204" pitchFamily="34" charset="0"/>
              </a:rPr>
              <a:t>-7 </a:t>
            </a:r>
            <a:r>
              <a:rPr lang="fr-FR" sz="1600" i="1" dirty="0" smtClean="0">
                <a:solidFill>
                  <a:srgbClr val="70849D"/>
                </a:solidFill>
                <a:latin typeface="Arial" panose="020B0604020202020204" pitchFamily="34" charset="0"/>
                <a:cs typeface="Arial" panose="020B0604020202020204" pitchFamily="34" charset="0"/>
              </a:rPr>
              <a:t>par rapport à 2014</a:t>
            </a:r>
            <a:endParaRPr lang="fr-FR" sz="1600" i="1" dirty="0">
              <a:solidFill>
                <a:srgbClr val="70849D"/>
              </a:solidFill>
              <a:latin typeface="Arial" panose="020B0604020202020204" pitchFamily="34" charset="0"/>
              <a:cs typeface="Arial" panose="020B0604020202020204" pitchFamily="34" charset="0"/>
            </a:endParaRPr>
          </a:p>
        </p:txBody>
      </p:sp>
      <p:sp>
        <p:nvSpPr>
          <p:cNvPr id="145" name="Rectangle 144"/>
          <p:cNvSpPr/>
          <p:nvPr/>
        </p:nvSpPr>
        <p:spPr>
          <a:xfrm>
            <a:off x="4876419" y="1163833"/>
            <a:ext cx="3558436" cy="584775"/>
          </a:xfrm>
          <a:prstGeom prst="rect">
            <a:avLst/>
          </a:prstGeom>
        </p:spPr>
        <p:txBody>
          <a:bodyPr wrap="square">
            <a:spAutoFit/>
          </a:bodyPr>
          <a:lstStyle/>
          <a:p>
            <a:pPr algn="ctr"/>
            <a:r>
              <a:rPr lang="fr-FR" sz="1600" dirty="0">
                <a:solidFill>
                  <a:srgbClr val="70849D"/>
                </a:solidFill>
                <a:latin typeface="Arial" panose="020B0604020202020204" pitchFamily="34" charset="0"/>
                <a:cs typeface="Arial" panose="020B0604020202020204" pitchFamily="34" charset="0"/>
              </a:rPr>
              <a:t>Répartition géographique des OVV entre </a:t>
            </a:r>
            <a:r>
              <a:rPr lang="fr-FR" sz="1600" dirty="0" smtClean="0">
                <a:solidFill>
                  <a:srgbClr val="70849D"/>
                </a:solidFill>
                <a:latin typeface="Arial" panose="020B0604020202020204" pitchFamily="34" charset="0"/>
                <a:cs typeface="Arial" panose="020B0604020202020204" pitchFamily="34" charset="0"/>
              </a:rPr>
              <a:t>2009 </a:t>
            </a:r>
            <a:r>
              <a:rPr lang="fr-FR" sz="1600" dirty="0">
                <a:solidFill>
                  <a:srgbClr val="70849D"/>
                </a:solidFill>
                <a:latin typeface="Arial" panose="020B0604020202020204" pitchFamily="34" charset="0"/>
                <a:cs typeface="Arial" panose="020B0604020202020204" pitchFamily="34" charset="0"/>
              </a:rPr>
              <a:t>et 2015</a:t>
            </a:r>
          </a:p>
        </p:txBody>
      </p:sp>
      <p:sp>
        <p:nvSpPr>
          <p:cNvPr id="157" name="Rectangle 156"/>
          <p:cNvSpPr/>
          <p:nvPr/>
        </p:nvSpPr>
        <p:spPr>
          <a:xfrm>
            <a:off x="4868734" y="5732923"/>
            <a:ext cx="1263712" cy="493647"/>
          </a:xfrm>
          <a:prstGeom prst="rect">
            <a:avLst/>
          </a:prstGeom>
          <a:solidFill>
            <a:srgbClr val="12304B"/>
          </a:solidFill>
        </p:spPr>
        <p:txBody>
          <a:bodyPr wrap="square" anchor="ctr">
            <a:noAutofit/>
          </a:bodyPr>
          <a:lstStyle/>
          <a:p>
            <a:pPr algn="ctr"/>
            <a:r>
              <a:rPr lang="fr-FR" sz="1400" dirty="0" smtClean="0">
                <a:solidFill>
                  <a:schemeClr val="bg1"/>
                </a:solidFill>
                <a:latin typeface="Arial" panose="020B0604020202020204" pitchFamily="34" charset="0"/>
                <a:cs typeface="Arial" panose="020B0604020202020204" pitchFamily="34" charset="0"/>
              </a:rPr>
              <a:t>Paris</a:t>
            </a:r>
            <a:endParaRPr lang="fr-FR" sz="1400" dirty="0">
              <a:solidFill>
                <a:schemeClr val="bg1"/>
              </a:solidFill>
              <a:latin typeface="Arial" panose="020B0604020202020204" pitchFamily="34" charset="0"/>
              <a:cs typeface="Arial" panose="020B0604020202020204" pitchFamily="34" charset="0"/>
            </a:endParaRPr>
          </a:p>
        </p:txBody>
      </p:sp>
      <p:sp>
        <p:nvSpPr>
          <p:cNvPr id="158" name="Rectangle 157"/>
          <p:cNvSpPr/>
          <p:nvPr/>
        </p:nvSpPr>
        <p:spPr>
          <a:xfrm>
            <a:off x="6179865" y="5732923"/>
            <a:ext cx="1263712" cy="493647"/>
          </a:xfrm>
          <a:prstGeom prst="rect">
            <a:avLst/>
          </a:prstGeom>
          <a:solidFill>
            <a:srgbClr val="70849D"/>
          </a:solidFill>
        </p:spPr>
        <p:txBody>
          <a:bodyPr wrap="square" anchor="ctr">
            <a:noAutofit/>
          </a:bodyPr>
          <a:lstStyle/>
          <a:p>
            <a:pPr algn="ctr"/>
            <a:r>
              <a:rPr lang="fr-FR" sz="1400" dirty="0" smtClean="0">
                <a:solidFill>
                  <a:schemeClr val="bg1"/>
                </a:solidFill>
                <a:latin typeface="Arial" panose="020B0604020202020204" pitchFamily="34" charset="0"/>
                <a:cs typeface="Arial" panose="020B0604020202020204" pitchFamily="34" charset="0"/>
              </a:rPr>
              <a:t>Ile de France</a:t>
            </a:r>
            <a:endParaRPr lang="fr-FR" sz="1400" dirty="0">
              <a:solidFill>
                <a:schemeClr val="bg1"/>
              </a:solidFill>
              <a:latin typeface="Arial" panose="020B0604020202020204" pitchFamily="34" charset="0"/>
              <a:cs typeface="Arial" panose="020B0604020202020204" pitchFamily="34" charset="0"/>
            </a:endParaRPr>
          </a:p>
        </p:txBody>
      </p:sp>
      <p:sp>
        <p:nvSpPr>
          <p:cNvPr id="159" name="Rectangle 158"/>
          <p:cNvSpPr/>
          <p:nvPr/>
        </p:nvSpPr>
        <p:spPr>
          <a:xfrm>
            <a:off x="7490996" y="5732923"/>
            <a:ext cx="1263712" cy="493647"/>
          </a:xfrm>
          <a:prstGeom prst="rect">
            <a:avLst/>
          </a:prstGeom>
          <a:solidFill>
            <a:srgbClr val="DCE1E9"/>
          </a:solidFill>
        </p:spPr>
        <p:txBody>
          <a:bodyPr wrap="square" anchor="ctr">
            <a:noAutofit/>
          </a:bodyPr>
          <a:lstStyle/>
          <a:p>
            <a:pPr algn="ctr"/>
            <a:r>
              <a:rPr lang="fr-FR" sz="1400" dirty="0" smtClean="0">
                <a:solidFill>
                  <a:schemeClr val="tx1">
                    <a:lumMod val="95000"/>
                    <a:lumOff val="5000"/>
                  </a:schemeClr>
                </a:solidFill>
                <a:latin typeface="Arial" panose="020B0604020202020204" pitchFamily="34" charset="0"/>
                <a:cs typeface="Arial" panose="020B0604020202020204" pitchFamily="34" charset="0"/>
              </a:rPr>
              <a:t>Régions</a:t>
            </a:r>
            <a:endParaRPr lang="fr-FR" sz="1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60"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pic>
        <p:nvPicPr>
          <p:cNvPr id="7" name="Imag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4678" y="1611500"/>
            <a:ext cx="917540" cy="485519"/>
          </a:xfrm>
          <a:prstGeom prst="rect">
            <a:avLst/>
          </a:prstGeom>
        </p:spPr>
      </p:pic>
    </p:spTree>
    <p:extLst>
      <p:ext uri="{BB962C8B-B14F-4D97-AF65-F5344CB8AC3E}">
        <p14:creationId xmlns:p14="http://schemas.microsoft.com/office/powerpoint/2010/main" val="3862253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t 2"/>
          <p:cNvGraphicFramePr>
            <a:graphicFrameLocks noChangeAspect="1"/>
          </p:cNvGraphicFramePr>
          <p:nvPr>
            <p:extLst>
              <p:ext uri="{D42A27DB-BD31-4B8C-83A1-F6EECF244321}">
                <p14:modId xmlns:p14="http://schemas.microsoft.com/office/powerpoint/2010/main" val="2301203671"/>
              </p:ext>
            </p:extLst>
          </p:nvPr>
        </p:nvGraphicFramePr>
        <p:xfrm>
          <a:off x="366713" y="1347788"/>
          <a:ext cx="3943350" cy="4305300"/>
        </p:xfrm>
        <a:graphic>
          <a:graphicData uri="http://schemas.openxmlformats.org/presentationml/2006/ole">
            <mc:AlternateContent xmlns:mc="http://schemas.openxmlformats.org/markup-compatibility/2006">
              <mc:Choice xmlns:v="urn:schemas-microsoft-com:vml" Requires="v">
                <p:oleObj spid="_x0000_s3476" name="Worksheet" r:id="rId4" imgW="3943249" imgH="4305363" progId="Excel.Sheet.12">
                  <p:link updateAutomatic="1"/>
                </p:oleObj>
              </mc:Choice>
              <mc:Fallback>
                <p:oleObj name="Worksheet" r:id="rId4" imgW="3943249" imgH="4305363" progId="Excel.Sheet.12">
                  <p:link updateAutomatic="1"/>
                  <p:pic>
                    <p:nvPicPr>
                      <p:cNvPr id="0" name=""/>
                      <p:cNvPicPr/>
                      <p:nvPr/>
                    </p:nvPicPr>
                    <p:blipFill>
                      <a:blip r:embed="rId5"/>
                      <a:stretch>
                        <a:fillRect/>
                      </a:stretch>
                    </p:blipFill>
                    <p:spPr>
                      <a:xfrm>
                        <a:off x="366713" y="1347788"/>
                        <a:ext cx="3943350" cy="4305300"/>
                      </a:xfrm>
                      <a:prstGeom prst="rect">
                        <a:avLst/>
                      </a:prstGeom>
                    </p:spPr>
                  </p:pic>
                </p:oleObj>
              </mc:Fallback>
            </mc:AlternateContent>
          </a:graphicData>
        </a:graphic>
      </p:graphicFrame>
      <p:sp>
        <p:nvSpPr>
          <p:cNvPr id="6" name="Titre 5"/>
          <p:cNvSpPr>
            <a:spLocks noGrp="1"/>
          </p:cNvSpPr>
          <p:nvPr>
            <p:ph type="title"/>
          </p:nvPr>
        </p:nvSpPr>
        <p:spPr>
          <a:xfrm>
            <a:off x="404261" y="294392"/>
            <a:ext cx="7834964" cy="540000"/>
          </a:xfrm>
        </p:spPr>
        <p:txBody>
          <a:bodyPr>
            <a:normAutofit/>
          </a:bodyPr>
          <a:lstStyle/>
          <a:p>
            <a:pPr marL="357188"/>
            <a:r>
              <a:rPr lang="fr-FR" sz="2000" b="0" dirty="0" smtClean="0"/>
              <a:t>L’emploi salarié chez les opérateurs de ventes volontaires</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5</a:t>
            </a:fld>
            <a:endParaRPr lang="fr-FR" dirty="0">
              <a:latin typeface="Arial" panose="020B0604020202020204" pitchFamily="34" charset="0"/>
              <a:cs typeface="Arial" panose="020B0604020202020204" pitchFamily="34" charset="0"/>
            </a:endParaRPr>
          </a:p>
        </p:txBody>
      </p:sp>
      <p:sp>
        <p:nvSpPr>
          <p:cNvPr id="158" name="Rectangle 157"/>
          <p:cNvSpPr/>
          <p:nvPr/>
        </p:nvSpPr>
        <p:spPr>
          <a:xfrm>
            <a:off x="755847" y="1579577"/>
            <a:ext cx="3163824" cy="369332"/>
          </a:xfrm>
          <a:prstGeom prst="rect">
            <a:avLst/>
          </a:prstGeom>
        </p:spPr>
        <p:txBody>
          <a:bodyPr wrap="square">
            <a:spAutoFit/>
          </a:bodyPr>
          <a:lstStyle/>
          <a:p>
            <a:pPr algn="ctr"/>
            <a:r>
              <a:rPr lang="fr-FR" dirty="0" smtClean="0">
                <a:solidFill>
                  <a:srgbClr val="70849D"/>
                </a:solidFill>
                <a:latin typeface="Arial" panose="020B0604020202020204" pitchFamily="34" charset="0"/>
                <a:cs typeface="Arial" panose="020B0604020202020204" pitchFamily="34" charset="0"/>
              </a:rPr>
              <a:t>Nombre de salariés</a:t>
            </a:r>
          </a:p>
        </p:txBody>
      </p:sp>
      <p:graphicFrame>
        <p:nvGraphicFramePr>
          <p:cNvPr id="5" name="Tableau 4"/>
          <p:cNvGraphicFramePr>
            <a:graphicFrameLocks noGrp="1"/>
          </p:cNvGraphicFramePr>
          <p:nvPr>
            <p:extLst>
              <p:ext uri="{D42A27DB-BD31-4B8C-83A1-F6EECF244321}">
                <p14:modId xmlns:p14="http://schemas.microsoft.com/office/powerpoint/2010/main" val="2936255207"/>
              </p:ext>
            </p:extLst>
          </p:nvPr>
        </p:nvGraphicFramePr>
        <p:xfrm>
          <a:off x="4546016" y="1636399"/>
          <a:ext cx="4377678" cy="3234686"/>
        </p:xfrm>
        <a:graphic>
          <a:graphicData uri="http://schemas.openxmlformats.org/drawingml/2006/table">
            <a:tbl>
              <a:tblPr>
                <a:tableStyleId>{5C22544A-7EE6-4342-B048-85BDC9FD1C3A}</a:tableStyleId>
              </a:tblPr>
              <a:tblGrid>
                <a:gridCol w="766292"/>
                <a:gridCol w="967348"/>
                <a:gridCol w="880038"/>
                <a:gridCol w="504000"/>
                <a:gridCol w="504000"/>
                <a:gridCol w="756000"/>
              </a:tblGrid>
              <a:tr h="165623">
                <a:tc>
                  <a:txBody>
                    <a:bodyPr/>
                    <a:lstStyle/>
                    <a:p>
                      <a:pPr algn="l" fontAlgn="ctr"/>
                      <a:endParaRPr lang="fr-FR" sz="1100" b="0" i="0" u="none" strike="noStrike" dirty="0">
                        <a:solidFill>
                          <a:srgbClr val="000000"/>
                        </a:solidFill>
                        <a:effectLst/>
                        <a:latin typeface="Calibri" panose="020F0502020204030204" pitchFamily="34" charset="0"/>
                      </a:endParaRPr>
                    </a:p>
                  </a:txBody>
                  <a:tcPr marL="36000" marR="36000" marT="0" marB="0" anchor="ctr">
                    <a:solidFill>
                      <a:schemeClr val="bg1"/>
                    </a:solidFill>
                  </a:tcPr>
                </a:tc>
                <a:tc>
                  <a:txBody>
                    <a:bodyPr/>
                    <a:lstStyle/>
                    <a:p>
                      <a:pPr algn="l" fontAlgn="ctr"/>
                      <a:endParaRPr lang="fr-FR" sz="1100" b="0" i="0" u="none" strike="noStrike" dirty="0">
                        <a:solidFill>
                          <a:srgbClr val="000000"/>
                        </a:solidFill>
                        <a:effectLst/>
                        <a:latin typeface="Calibri" panose="020F0502020204030204" pitchFamily="34" charset="0"/>
                      </a:endParaRPr>
                    </a:p>
                  </a:txBody>
                  <a:tcPr marL="36000" marR="36000" marT="0" marB="0" anchor="ctr">
                    <a:solidFill>
                      <a:schemeClr val="bg1"/>
                    </a:solidFill>
                  </a:tcPr>
                </a:tc>
                <a:tc>
                  <a:txBody>
                    <a:bodyPr/>
                    <a:lstStyle/>
                    <a:p>
                      <a:pPr algn="l" fontAlgn="ctr"/>
                      <a:endParaRPr lang="fr-FR" sz="1100" b="0" i="0" u="none" strike="noStrike">
                        <a:solidFill>
                          <a:srgbClr val="000000"/>
                        </a:solidFill>
                        <a:effectLst/>
                        <a:latin typeface="Calibri" panose="020F0502020204030204" pitchFamily="34" charset="0"/>
                      </a:endParaRPr>
                    </a:p>
                  </a:txBody>
                  <a:tcPr marL="36000" marR="36000" marT="0" marB="0" anchor="ctr">
                    <a:solidFill>
                      <a:schemeClr val="bg1"/>
                    </a:solidFill>
                  </a:tcPr>
                </a:tc>
                <a:tc gridSpan="2">
                  <a:txBody>
                    <a:bodyPr/>
                    <a:lstStyle/>
                    <a:p>
                      <a:pPr algn="ctr" fontAlgn="ctr"/>
                      <a:r>
                        <a:rPr lang="fr-FR" sz="1100" u="none" strike="noStrike" dirty="0" smtClean="0">
                          <a:solidFill>
                            <a:schemeClr val="bg1"/>
                          </a:solidFill>
                          <a:effectLst/>
                        </a:rPr>
                        <a:t>2015</a:t>
                      </a:r>
                      <a:endParaRPr lang="fr-FR" sz="1100" b="0" i="0" u="none" strike="noStrike" dirty="0">
                        <a:solidFill>
                          <a:schemeClr val="bg1"/>
                        </a:solidFill>
                        <a:effectLst/>
                        <a:latin typeface="Calibri" panose="020F0502020204030204" pitchFamily="34" charset="0"/>
                      </a:endParaRPr>
                    </a:p>
                  </a:txBody>
                  <a:tcPr marL="36000" marR="36000" marT="0" marB="0" anchor="ctr">
                    <a:solidFill>
                      <a:srgbClr val="70849D"/>
                    </a:solidFill>
                  </a:tcPr>
                </a:tc>
                <a:tc hMerge="1">
                  <a:txBody>
                    <a:bodyPr/>
                    <a:lstStyle/>
                    <a:p>
                      <a:endParaRPr lang="fr-FR"/>
                    </a:p>
                  </a:txBody>
                  <a:tcPr/>
                </a:tc>
                <a:tc rowSpan="2">
                  <a:txBody>
                    <a:bodyPr/>
                    <a:lstStyle/>
                    <a:p>
                      <a:pPr algn="ctr" fontAlgn="ctr"/>
                      <a:r>
                        <a:rPr lang="fr-FR" sz="1100" b="0" i="0" u="none" strike="noStrike" dirty="0" smtClean="0">
                          <a:solidFill>
                            <a:schemeClr val="bg1"/>
                          </a:solidFill>
                          <a:effectLst/>
                          <a:latin typeface="Calibri" panose="020F0502020204030204" pitchFamily="34" charset="0"/>
                        </a:rPr>
                        <a:t>Evolution en effectif vs. 2014</a:t>
                      </a:r>
                      <a:endParaRPr lang="fr-FR" sz="1100" b="0" i="0" u="none" strike="noStrike" dirty="0">
                        <a:solidFill>
                          <a:schemeClr val="bg1"/>
                        </a:solidFill>
                        <a:effectLst/>
                        <a:latin typeface="Calibri" panose="020F0502020204030204" pitchFamily="34" charset="0"/>
                      </a:endParaRPr>
                    </a:p>
                  </a:txBody>
                  <a:tcPr marL="36000" marR="36000" marT="0" marB="0" anchor="ctr">
                    <a:solidFill>
                      <a:srgbClr val="70849D"/>
                    </a:solidFill>
                  </a:tcPr>
                </a:tc>
              </a:tr>
              <a:tr h="282036">
                <a:tc>
                  <a:txBody>
                    <a:bodyPr/>
                    <a:lstStyle/>
                    <a:p>
                      <a:pPr algn="l" fontAlgn="ctr"/>
                      <a:endParaRPr lang="fr-FR" sz="1100" b="0" i="0" u="none" strike="noStrike">
                        <a:solidFill>
                          <a:srgbClr val="000000"/>
                        </a:solidFill>
                        <a:effectLst/>
                        <a:latin typeface="Calibri" panose="020F0502020204030204" pitchFamily="34" charset="0"/>
                      </a:endParaRPr>
                    </a:p>
                  </a:txBody>
                  <a:tcPr marL="36000" marR="36000" marT="0" marB="0" anchor="ctr">
                    <a:solidFill>
                      <a:schemeClr val="bg1"/>
                    </a:solidFill>
                  </a:tcPr>
                </a:tc>
                <a:tc>
                  <a:txBody>
                    <a:bodyPr/>
                    <a:lstStyle/>
                    <a:p>
                      <a:pPr algn="l" fontAlgn="ctr"/>
                      <a:endParaRPr lang="fr-FR" sz="1100" b="0" i="0" u="none" strike="noStrike" dirty="0">
                        <a:solidFill>
                          <a:srgbClr val="000000"/>
                        </a:solidFill>
                        <a:effectLst/>
                        <a:latin typeface="Calibri" panose="020F0502020204030204" pitchFamily="34" charset="0"/>
                      </a:endParaRPr>
                    </a:p>
                  </a:txBody>
                  <a:tcPr marL="36000" marR="36000" marT="0" marB="0" anchor="ctr">
                    <a:solidFill>
                      <a:schemeClr val="bg1"/>
                    </a:solidFill>
                  </a:tcPr>
                </a:tc>
                <a:tc>
                  <a:txBody>
                    <a:bodyPr/>
                    <a:lstStyle/>
                    <a:p>
                      <a:pPr algn="l" fontAlgn="ctr"/>
                      <a:endParaRPr lang="fr-FR" sz="1100" b="0" i="0" u="none" strike="noStrike" dirty="0">
                        <a:solidFill>
                          <a:srgbClr val="000000"/>
                        </a:solidFill>
                        <a:effectLst/>
                        <a:latin typeface="Calibri" panose="020F0502020204030204" pitchFamily="34" charset="0"/>
                      </a:endParaRPr>
                    </a:p>
                  </a:txBody>
                  <a:tcPr marL="36000" marR="36000" marT="0" marB="0" anchor="ctr">
                    <a:solidFill>
                      <a:schemeClr val="bg1"/>
                    </a:solidFill>
                  </a:tcPr>
                </a:tc>
                <a:tc>
                  <a:txBody>
                    <a:bodyPr/>
                    <a:lstStyle/>
                    <a:p>
                      <a:pPr algn="ctr" fontAlgn="ctr"/>
                      <a:r>
                        <a:rPr lang="fr-FR" sz="1100" u="none" strike="noStrike" dirty="0">
                          <a:solidFill>
                            <a:schemeClr val="bg1"/>
                          </a:solidFill>
                          <a:effectLst/>
                        </a:rPr>
                        <a:t>Effectif</a:t>
                      </a:r>
                      <a:endParaRPr lang="fr-FR" sz="1100" b="0" i="0" u="none" strike="noStrike" dirty="0">
                        <a:solidFill>
                          <a:schemeClr val="bg1"/>
                        </a:solidFill>
                        <a:effectLst/>
                        <a:latin typeface="Calibri" panose="020F0502020204030204" pitchFamily="34" charset="0"/>
                      </a:endParaRPr>
                    </a:p>
                  </a:txBody>
                  <a:tcPr marL="36000" marR="36000" marT="0" marB="0" anchor="ctr">
                    <a:solidFill>
                      <a:srgbClr val="70849D"/>
                    </a:solidFill>
                  </a:tcPr>
                </a:tc>
                <a:tc>
                  <a:txBody>
                    <a:bodyPr/>
                    <a:lstStyle/>
                    <a:p>
                      <a:pPr algn="ctr" fontAlgn="ctr"/>
                      <a:r>
                        <a:rPr lang="fr-FR" sz="1100" u="none" strike="noStrike" dirty="0">
                          <a:solidFill>
                            <a:schemeClr val="bg1"/>
                          </a:solidFill>
                          <a:effectLst/>
                        </a:rPr>
                        <a:t>Part</a:t>
                      </a:r>
                      <a:endParaRPr lang="fr-FR" sz="1100" b="0" i="0" u="none" strike="noStrike" dirty="0">
                        <a:solidFill>
                          <a:schemeClr val="bg1"/>
                        </a:solidFill>
                        <a:effectLst/>
                        <a:latin typeface="Calibri" panose="020F0502020204030204" pitchFamily="34" charset="0"/>
                      </a:endParaRPr>
                    </a:p>
                  </a:txBody>
                  <a:tcPr marL="36000" marR="36000" marT="0" marB="0" anchor="ctr">
                    <a:solidFill>
                      <a:srgbClr val="70849D"/>
                    </a:solidFill>
                  </a:tcPr>
                </a:tc>
                <a:tc vMerge="1">
                  <a:txBody>
                    <a:bodyPr/>
                    <a:lstStyle/>
                    <a:p>
                      <a:pPr algn="ctr" fontAlgn="ctr"/>
                      <a:endParaRPr lang="fr-FR" sz="1100" b="0" i="0" u="none" strike="noStrike" dirty="0">
                        <a:solidFill>
                          <a:srgbClr val="000000"/>
                        </a:solidFill>
                        <a:effectLst/>
                        <a:latin typeface="Calibri" panose="020F0502020204030204" pitchFamily="34" charset="0"/>
                      </a:endParaRPr>
                    </a:p>
                  </a:txBody>
                  <a:tcPr marL="9525" marR="9525" marT="9525" marB="0" anchor="ctr"/>
                </a:tc>
              </a:tr>
              <a:tr h="43867">
                <a:tc>
                  <a:txBody>
                    <a:bodyPr/>
                    <a:lstStyle/>
                    <a:p>
                      <a:pPr algn="l" fontAlgn="ctr"/>
                      <a:endParaRPr lang="fr-FR" sz="100" b="1" i="0" u="none" strike="noStrike" dirty="0">
                        <a:solidFill>
                          <a:srgbClr val="000000"/>
                        </a:solidFill>
                        <a:effectLst/>
                        <a:latin typeface="Calibri" panose="020F0502020204030204" pitchFamily="34" charset="0"/>
                      </a:endParaRPr>
                    </a:p>
                  </a:txBody>
                  <a:tcPr marL="36000" marR="36000" marT="0" marB="0" anchor="ctr">
                    <a:lnB w="19050" cap="flat" cmpd="sng" algn="ctr">
                      <a:solidFill>
                        <a:srgbClr val="70849D"/>
                      </a:solidFill>
                      <a:prstDash val="solid"/>
                      <a:round/>
                      <a:headEnd type="none" w="med" len="med"/>
                      <a:tailEnd type="none" w="med" len="med"/>
                    </a:lnB>
                    <a:solidFill>
                      <a:schemeClr val="bg1"/>
                    </a:solidFill>
                  </a:tcPr>
                </a:tc>
                <a:tc>
                  <a:txBody>
                    <a:bodyPr/>
                    <a:lstStyle/>
                    <a:p>
                      <a:pPr algn="l" fontAlgn="ctr"/>
                      <a:endParaRPr lang="fr-FR" sz="100" b="1" i="0" u="none" strike="noStrike" dirty="0">
                        <a:solidFill>
                          <a:srgbClr val="000000"/>
                        </a:solidFill>
                        <a:effectLst/>
                        <a:latin typeface="Calibri" panose="020F0502020204030204" pitchFamily="34" charset="0"/>
                      </a:endParaRPr>
                    </a:p>
                  </a:txBody>
                  <a:tcPr marL="36000" marR="36000" marT="0" marB="0" anchor="ctr">
                    <a:lnB w="19050" cap="flat" cmpd="sng" algn="ctr">
                      <a:solidFill>
                        <a:srgbClr val="70849D"/>
                      </a:solidFill>
                      <a:prstDash val="solid"/>
                      <a:round/>
                      <a:headEnd type="none" w="med" len="med"/>
                      <a:tailEnd type="none" w="med" len="med"/>
                    </a:lnB>
                    <a:solidFill>
                      <a:schemeClr val="bg1"/>
                    </a:solidFill>
                  </a:tcPr>
                </a:tc>
                <a:tc>
                  <a:txBody>
                    <a:bodyPr/>
                    <a:lstStyle/>
                    <a:p>
                      <a:pPr algn="l" fontAlgn="ctr"/>
                      <a:endParaRPr lang="fr-FR" sz="100" b="0" i="0" u="none" strike="noStrike" dirty="0">
                        <a:solidFill>
                          <a:srgbClr val="000000"/>
                        </a:solidFill>
                        <a:effectLst/>
                        <a:latin typeface="Calibri" panose="020F0502020204030204" pitchFamily="34" charset="0"/>
                      </a:endParaRPr>
                    </a:p>
                  </a:txBody>
                  <a:tcPr marL="36000" marR="36000" marT="0" marB="0" anchor="ctr">
                    <a:lnB w="19050" cap="flat" cmpd="sng" algn="ctr">
                      <a:solidFill>
                        <a:srgbClr val="70849D"/>
                      </a:solidFill>
                      <a:prstDash val="solid"/>
                      <a:round/>
                      <a:headEnd type="none" w="med" len="med"/>
                      <a:tailEnd type="none" w="med" len="med"/>
                    </a:lnB>
                    <a:solidFill>
                      <a:schemeClr val="bg1"/>
                    </a:solidFill>
                  </a:tcPr>
                </a:tc>
                <a:tc>
                  <a:txBody>
                    <a:bodyPr/>
                    <a:lstStyle/>
                    <a:p>
                      <a:pPr algn="ctr" fontAlgn="ctr"/>
                      <a:endParaRPr lang="fr-FR" sz="100" b="0" i="0" u="none" strike="noStrike" dirty="0">
                        <a:solidFill>
                          <a:srgbClr val="000000"/>
                        </a:solidFill>
                        <a:effectLst/>
                        <a:latin typeface="Calibri" panose="020F0502020204030204" pitchFamily="34" charset="0"/>
                      </a:endParaRPr>
                    </a:p>
                  </a:txBody>
                  <a:tcPr marL="36000" marR="36000" marT="0" marB="0" anchor="ctr">
                    <a:lnB w="19050" cap="flat" cmpd="sng" algn="ctr">
                      <a:solidFill>
                        <a:srgbClr val="70849D"/>
                      </a:solidFill>
                      <a:prstDash val="solid"/>
                      <a:round/>
                      <a:headEnd type="none" w="med" len="med"/>
                      <a:tailEnd type="none" w="med" len="med"/>
                    </a:lnB>
                    <a:solidFill>
                      <a:schemeClr val="bg1"/>
                    </a:solidFill>
                  </a:tcPr>
                </a:tc>
                <a:tc>
                  <a:txBody>
                    <a:bodyPr/>
                    <a:lstStyle/>
                    <a:p>
                      <a:pPr algn="ctr" fontAlgn="ctr"/>
                      <a:endParaRPr lang="fr-FR" sz="100" b="0" i="0" u="none" strike="noStrike" dirty="0">
                        <a:solidFill>
                          <a:srgbClr val="000000"/>
                        </a:solidFill>
                        <a:effectLst/>
                        <a:latin typeface="Calibri" panose="020F0502020204030204" pitchFamily="34" charset="0"/>
                      </a:endParaRPr>
                    </a:p>
                  </a:txBody>
                  <a:tcPr marL="36000" marR="36000" marT="0" marB="0" anchor="ctr">
                    <a:lnB w="19050" cap="flat" cmpd="sng" algn="ctr">
                      <a:solidFill>
                        <a:srgbClr val="70849D"/>
                      </a:solidFill>
                      <a:prstDash val="solid"/>
                      <a:round/>
                      <a:headEnd type="none" w="med" len="med"/>
                      <a:tailEnd type="none" w="med" len="med"/>
                    </a:lnB>
                    <a:solidFill>
                      <a:schemeClr val="bg1"/>
                    </a:solidFill>
                  </a:tcPr>
                </a:tc>
                <a:tc>
                  <a:txBody>
                    <a:bodyPr/>
                    <a:lstStyle/>
                    <a:p>
                      <a:pPr algn="ctr" fontAlgn="ctr"/>
                      <a:endParaRPr lang="fr-FR" sz="100" b="0" i="0" u="none" strike="noStrike" dirty="0">
                        <a:solidFill>
                          <a:srgbClr val="000000"/>
                        </a:solidFill>
                        <a:effectLst/>
                        <a:latin typeface="Calibri" panose="020F0502020204030204" pitchFamily="34" charset="0"/>
                      </a:endParaRPr>
                    </a:p>
                  </a:txBody>
                  <a:tcPr marL="36000" marR="36000" marT="0" marB="0" anchor="ctr">
                    <a:lnB w="19050" cap="flat" cmpd="sng" algn="ctr">
                      <a:solidFill>
                        <a:srgbClr val="70849D"/>
                      </a:solidFill>
                      <a:prstDash val="solid"/>
                      <a:round/>
                      <a:headEnd type="none" w="med" len="med"/>
                      <a:tailEnd type="none" w="med" len="med"/>
                    </a:lnB>
                    <a:solidFill>
                      <a:schemeClr val="bg1"/>
                    </a:solidFill>
                  </a:tcPr>
                </a:tc>
              </a:tr>
              <a:tr h="193226">
                <a:tc rowSpan="4">
                  <a:txBody>
                    <a:bodyPr/>
                    <a:lstStyle/>
                    <a:p>
                      <a:pPr algn="ctr" fontAlgn="ctr"/>
                      <a:r>
                        <a:rPr lang="fr-FR" sz="1000" b="0" u="none" strike="noStrike" dirty="0">
                          <a:solidFill>
                            <a:schemeClr val="bg1"/>
                          </a:solidFill>
                          <a:effectLst/>
                          <a:latin typeface="Arial" panose="020B0604020202020204" pitchFamily="34" charset="0"/>
                          <a:cs typeface="Arial" panose="020B0604020202020204" pitchFamily="34" charset="0"/>
                        </a:rPr>
                        <a:t>CDI</a:t>
                      </a:r>
                      <a:endParaRPr lang="fr-FR" sz="1000" b="0" i="0" u="none" strike="noStrike" dirty="0">
                        <a:solidFill>
                          <a:schemeClr val="bg1"/>
                        </a:solidFill>
                        <a:effectLst/>
                        <a:latin typeface="Arial" panose="020B0604020202020204" pitchFamily="34" charset="0"/>
                        <a:cs typeface="Arial" panose="020B0604020202020204" pitchFamily="34" charset="0"/>
                      </a:endParaRPr>
                    </a:p>
                  </a:txBody>
                  <a:tcPr marL="36000" marR="36000" marT="0" marB="0" anchor="ctr">
                    <a:lnL w="19050" cap="flat" cmpd="sng" algn="ctr">
                      <a:solidFill>
                        <a:srgbClr val="70849D"/>
                      </a:solidFill>
                      <a:prstDash val="solid"/>
                      <a:round/>
                      <a:headEnd type="none" w="med" len="med"/>
                      <a:tailEnd type="none" w="med" len="med"/>
                    </a:lnL>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rgbClr val="70849D"/>
                    </a:solidFill>
                  </a:tcPr>
                </a:tc>
                <a:tc rowSpan="2">
                  <a:txBody>
                    <a:bodyPr/>
                    <a:lstStyle/>
                    <a:p>
                      <a:pPr algn="l" fontAlgn="ctr"/>
                      <a:r>
                        <a:rPr lang="fr-FR" sz="1000" b="0" u="none" strike="noStrike" dirty="0">
                          <a:solidFill>
                            <a:srgbClr val="70849D"/>
                          </a:solidFill>
                          <a:effectLst/>
                          <a:latin typeface="Arial" panose="020B0604020202020204" pitchFamily="34" charset="0"/>
                          <a:cs typeface="Arial" panose="020B0604020202020204" pitchFamily="34" charset="0"/>
                        </a:rPr>
                        <a:t>Commissaires priseurs</a:t>
                      </a:r>
                      <a:endParaRPr lang="fr-FR" sz="1000" b="0" i="0" u="none" strike="noStrike" dirty="0">
                        <a:solidFill>
                          <a:srgbClr val="70849D"/>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solidFill>
                      <a:schemeClr val="bg1"/>
                    </a:solidFill>
                  </a:tcPr>
                </a:tc>
                <a:tc>
                  <a:txBody>
                    <a:bodyPr/>
                    <a:lstStyle/>
                    <a:p>
                      <a:pPr algn="l" fontAlgn="ctr"/>
                      <a:r>
                        <a:rPr lang="fr-FR" sz="1000" u="none" strike="noStrike" dirty="0">
                          <a:effectLst/>
                          <a:latin typeface="Arial" panose="020B0604020202020204" pitchFamily="34" charset="0"/>
                          <a:cs typeface="Arial" panose="020B0604020202020204" pitchFamily="34" charset="0"/>
                        </a:rPr>
                        <a:t>Temps plein</a:t>
                      </a:r>
                      <a:endParaRPr lang="fr-FR" sz="10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solidFill>
                      <a:schemeClr val="bg1"/>
                    </a:solidFill>
                  </a:tcPr>
                </a:tc>
                <a:tc>
                  <a:txBody>
                    <a:bodyPr/>
                    <a:lstStyle/>
                    <a:p>
                      <a:pPr algn="ctr" fontAlgn="ctr"/>
                      <a:r>
                        <a:rPr lang="fr-FR" sz="1000" u="none" strike="noStrike" kern="1200" dirty="0">
                          <a:solidFill>
                            <a:schemeClr val="dk1"/>
                          </a:solidFill>
                          <a:effectLst/>
                          <a:latin typeface="Arial" panose="020B0604020202020204" pitchFamily="34" charset="0"/>
                          <a:ea typeface="+mn-ea"/>
                          <a:cs typeface="Arial" panose="020B0604020202020204" pitchFamily="34" charset="0"/>
                        </a:rPr>
                        <a:t>275</a:t>
                      </a:r>
                    </a:p>
                  </a:txBody>
                  <a:tcPr marL="9525" marR="9525" marT="9525" marB="0" anchor="ctr">
                    <a:lnT w="19050" cap="flat" cmpd="sng" algn="ctr">
                      <a:solidFill>
                        <a:srgbClr val="70849D"/>
                      </a:solidFill>
                      <a:prstDash val="solid"/>
                      <a:round/>
                      <a:headEnd type="none" w="med" len="med"/>
                      <a:tailEnd type="none" w="med" len="med"/>
                    </a:lnT>
                    <a:solidFill>
                      <a:schemeClr val="bg1"/>
                    </a:solidFill>
                  </a:tcPr>
                </a:tc>
                <a:tc>
                  <a:txBody>
                    <a:bodyPr/>
                    <a:lstStyle/>
                    <a:p>
                      <a:pPr algn="ctr" fontAlgn="ctr"/>
                      <a:r>
                        <a:rPr lang="fr-FR" sz="1000" u="none" strike="noStrike" kern="1200">
                          <a:solidFill>
                            <a:schemeClr val="dk1"/>
                          </a:solidFill>
                          <a:effectLst/>
                          <a:latin typeface="Arial" panose="020B0604020202020204" pitchFamily="34" charset="0"/>
                          <a:ea typeface="+mn-ea"/>
                          <a:cs typeface="Arial" panose="020B0604020202020204" pitchFamily="34" charset="0"/>
                        </a:rPr>
                        <a:t>10%</a:t>
                      </a:r>
                    </a:p>
                  </a:txBody>
                  <a:tcPr marL="9525" marR="9525" marT="9525" marB="0" anchor="ctr">
                    <a:lnT w="19050" cap="flat" cmpd="sng" algn="ctr">
                      <a:solidFill>
                        <a:srgbClr val="70849D"/>
                      </a:solidFill>
                      <a:prstDash val="solid"/>
                      <a:round/>
                      <a:headEnd type="none" w="med" len="med"/>
                      <a:tailEnd type="none" w="med" len="med"/>
                    </a:lnT>
                    <a:solidFill>
                      <a:schemeClr val="bg1"/>
                    </a:solidFill>
                  </a:tcPr>
                </a:tc>
                <a:tc>
                  <a:txBody>
                    <a:bodyPr/>
                    <a:lstStyle/>
                    <a:p>
                      <a:pPr algn="ctr" fontAlgn="ctr"/>
                      <a:r>
                        <a:rPr lang="fr-FR" sz="1000" u="none" strike="noStrike" kern="1200" dirty="0" smtClean="0">
                          <a:solidFill>
                            <a:schemeClr val="dk1"/>
                          </a:solidFill>
                          <a:effectLst/>
                          <a:latin typeface="Arial" panose="020B0604020202020204" pitchFamily="34" charset="0"/>
                          <a:ea typeface="+mn-ea"/>
                          <a:cs typeface="Arial" panose="020B0604020202020204" pitchFamily="34" charset="0"/>
                        </a:rPr>
                        <a:t>+26</a:t>
                      </a: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solidFill>
                      <a:schemeClr val="bg1"/>
                    </a:solidFill>
                  </a:tcPr>
                </a:tc>
              </a:tr>
              <a:tr h="193226">
                <a:tc vMerge="1">
                  <a:txBody>
                    <a:bodyPr/>
                    <a:lstStyle/>
                    <a:p>
                      <a:endParaRPr lang="fr-FR"/>
                    </a:p>
                  </a:txBody>
                  <a:tcPr/>
                </a:tc>
                <a:tc vMerge="1">
                  <a:txBody>
                    <a:bodyPr/>
                    <a:lstStyle/>
                    <a:p>
                      <a:endParaRPr lang="fr-FR"/>
                    </a:p>
                  </a:txBody>
                  <a:tcPr/>
                </a:tc>
                <a:tc>
                  <a:txBody>
                    <a:bodyPr/>
                    <a:lstStyle/>
                    <a:p>
                      <a:pPr algn="l" fontAlgn="ctr"/>
                      <a:r>
                        <a:rPr lang="fr-FR" sz="1000" u="none" strike="noStrike" dirty="0">
                          <a:effectLst/>
                          <a:latin typeface="Arial" panose="020B0604020202020204" pitchFamily="34" charset="0"/>
                          <a:cs typeface="Arial" panose="020B0604020202020204" pitchFamily="34" charset="0"/>
                        </a:rPr>
                        <a:t>Temps partiel</a:t>
                      </a:r>
                      <a:endParaRPr lang="fr-FR" sz="10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solidFill>
                      <a:schemeClr val="bg1"/>
                    </a:solidFill>
                  </a:tcPr>
                </a:tc>
                <a:tc>
                  <a:txBody>
                    <a:bodyPr/>
                    <a:lstStyle/>
                    <a:p>
                      <a:pPr algn="ctr" fontAlgn="ctr"/>
                      <a:r>
                        <a:rPr lang="fr-FR" sz="1000" u="none" strike="noStrike" kern="1200" dirty="0">
                          <a:solidFill>
                            <a:schemeClr val="dk1"/>
                          </a:solidFill>
                          <a:effectLst/>
                          <a:latin typeface="Arial" panose="020B0604020202020204" pitchFamily="34" charset="0"/>
                          <a:ea typeface="+mn-ea"/>
                          <a:cs typeface="Arial" panose="020B0604020202020204" pitchFamily="34" charset="0"/>
                        </a:rPr>
                        <a:t>37</a:t>
                      </a:r>
                    </a:p>
                  </a:txBody>
                  <a:tcPr marL="9525" marR="9525" marT="9525" marB="0" anchor="ctr">
                    <a:solidFill>
                      <a:schemeClr val="bg1"/>
                    </a:solidFill>
                  </a:tcPr>
                </a:tc>
                <a:tc>
                  <a:txBody>
                    <a:bodyPr/>
                    <a:lstStyle/>
                    <a:p>
                      <a:pPr algn="ctr" fontAlgn="ctr"/>
                      <a:r>
                        <a:rPr lang="fr-FR" sz="1000" u="none" strike="noStrike" kern="1200" dirty="0">
                          <a:solidFill>
                            <a:schemeClr val="dk1"/>
                          </a:solidFill>
                          <a:effectLst/>
                          <a:latin typeface="Arial" panose="020B0604020202020204" pitchFamily="34" charset="0"/>
                          <a:ea typeface="+mn-ea"/>
                          <a:cs typeface="Arial" panose="020B0604020202020204" pitchFamily="34" charset="0"/>
                        </a:rPr>
                        <a:t>1</a:t>
                      </a:r>
                      <a:r>
                        <a:rPr lang="fr-FR" sz="1000" u="none" strike="noStrike" kern="1200" dirty="0" smtClean="0">
                          <a:solidFill>
                            <a:schemeClr val="dk1"/>
                          </a:solidFill>
                          <a:effectLst/>
                          <a:latin typeface="Arial" panose="020B0604020202020204" pitchFamily="34" charset="0"/>
                          <a:ea typeface="+mn-ea"/>
                          <a:cs typeface="Arial" panose="020B0604020202020204" pitchFamily="34" charset="0"/>
                        </a:rPr>
                        <a:t>%</a:t>
                      </a: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solidFill>
                      <a:schemeClr val="bg1"/>
                    </a:solidFill>
                  </a:tcPr>
                </a:tc>
                <a:tc>
                  <a:txBody>
                    <a:bodyPr/>
                    <a:lstStyle/>
                    <a:p>
                      <a:pPr algn="ctr" fontAlgn="ctr"/>
                      <a:r>
                        <a:rPr lang="fr-FR" sz="1000" u="none" strike="noStrike" kern="1200" dirty="0" smtClean="0">
                          <a:solidFill>
                            <a:schemeClr val="dk1"/>
                          </a:solidFill>
                          <a:effectLst/>
                          <a:latin typeface="Arial" panose="020B0604020202020204" pitchFamily="34" charset="0"/>
                          <a:ea typeface="+mn-ea"/>
                          <a:cs typeface="Arial" panose="020B0604020202020204" pitchFamily="34" charset="0"/>
                        </a:rPr>
                        <a:t>+5</a:t>
                      </a: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lnR w="19050" cap="flat" cmpd="sng" algn="ctr">
                      <a:solidFill>
                        <a:srgbClr val="70849D"/>
                      </a:solidFill>
                      <a:prstDash val="solid"/>
                      <a:round/>
                      <a:headEnd type="none" w="med" len="med"/>
                      <a:tailEnd type="none" w="med" len="med"/>
                    </a:lnR>
                    <a:solidFill>
                      <a:schemeClr val="bg1"/>
                    </a:solidFill>
                  </a:tcPr>
                </a:tc>
              </a:tr>
              <a:tr h="193226">
                <a:tc vMerge="1">
                  <a:txBody>
                    <a:bodyPr/>
                    <a:lstStyle/>
                    <a:p>
                      <a:endParaRPr lang="fr-FR"/>
                    </a:p>
                  </a:txBody>
                  <a:tcPr/>
                </a:tc>
                <a:tc rowSpan="2">
                  <a:txBody>
                    <a:bodyPr/>
                    <a:lstStyle/>
                    <a:p>
                      <a:pPr algn="l" fontAlgn="ctr"/>
                      <a:r>
                        <a:rPr lang="fr-FR" sz="1000" b="0" u="none" strike="noStrike" dirty="0">
                          <a:solidFill>
                            <a:srgbClr val="70849D"/>
                          </a:solidFill>
                          <a:effectLst/>
                          <a:latin typeface="Arial" panose="020B0604020202020204" pitchFamily="34" charset="0"/>
                          <a:cs typeface="Arial" panose="020B0604020202020204" pitchFamily="34" charset="0"/>
                        </a:rPr>
                        <a:t>Autres salariés</a:t>
                      </a:r>
                      <a:endParaRPr lang="fr-FR" sz="1000" b="0" i="0" u="none" strike="noStrike" dirty="0">
                        <a:solidFill>
                          <a:srgbClr val="70849D"/>
                        </a:solidFill>
                        <a:effectLst/>
                        <a:latin typeface="Arial" panose="020B0604020202020204" pitchFamily="34" charset="0"/>
                        <a:cs typeface="Arial" panose="020B0604020202020204" pitchFamily="34" charset="0"/>
                      </a:endParaRPr>
                    </a:p>
                  </a:txBody>
                  <a:tcPr marL="36000" marR="36000" marT="0" marB="0" anchor="ctr">
                    <a:lnB w="19050" cap="flat" cmpd="sng" algn="ctr">
                      <a:solidFill>
                        <a:srgbClr val="70849D"/>
                      </a:solidFill>
                      <a:prstDash val="solid"/>
                      <a:round/>
                      <a:headEnd type="none" w="med" len="med"/>
                      <a:tailEnd type="none" w="med" len="med"/>
                    </a:lnB>
                    <a:solidFill>
                      <a:schemeClr val="bg1"/>
                    </a:solidFill>
                  </a:tcPr>
                </a:tc>
                <a:tc>
                  <a:txBody>
                    <a:bodyPr/>
                    <a:lstStyle/>
                    <a:p>
                      <a:pPr algn="l" fontAlgn="ctr"/>
                      <a:r>
                        <a:rPr lang="fr-FR" sz="1000" u="none" strike="noStrike" dirty="0">
                          <a:effectLst/>
                          <a:latin typeface="Arial" panose="020B0604020202020204" pitchFamily="34" charset="0"/>
                          <a:cs typeface="Arial" panose="020B0604020202020204" pitchFamily="34" charset="0"/>
                        </a:rPr>
                        <a:t>Temps plein</a:t>
                      </a:r>
                      <a:endParaRPr lang="fr-FR" sz="10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solidFill>
                      <a:schemeClr val="bg1"/>
                    </a:solidFill>
                  </a:tcPr>
                </a:tc>
                <a:tc>
                  <a:txBody>
                    <a:bodyPr/>
                    <a:lstStyle/>
                    <a:p>
                      <a:pPr algn="ctr" fontAlgn="ctr"/>
                      <a:r>
                        <a:rPr lang="fr-FR" sz="1000" u="none" strike="noStrike" kern="1200">
                          <a:solidFill>
                            <a:schemeClr val="dk1"/>
                          </a:solidFill>
                          <a:effectLst/>
                          <a:latin typeface="Arial" panose="020B0604020202020204" pitchFamily="34" charset="0"/>
                          <a:ea typeface="+mn-ea"/>
                          <a:cs typeface="Arial" panose="020B0604020202020204" pitchFamily="34" charset="0"/>
                        </a:rPr>
                        <a:t>1457</a:t>
                      </a:r>
                    </a:p>
                  </a:txBody>
                  <a:tcPr marL="9525" marR="9525" marT="9525" marB="0" anchor="ctr">
                    <a:solidFill>
                      <a:schemeClr val="bg1"/>
                    </a:solidFill>
                  </a:tcPr>
                </a:tc>
                <a:tc>
                  <a:txBody>
                    <a:bodyPr/>
                    <a:lstStyle/>
                    <a:p>
                      <a:pPr algn="ctr" fontAlgn="ctr"/>
                      <a:r>
                        <a:rPr lang="fr-FR" sz="1000" u="none" strike="noStrike" kern="1200" dirty="0">
                          <a:solidFill>
                            <a:schemeClr val="dk1"/>
                          </a:solidFill>
                          <a:effectLst/>
                          <a:latin typeface="Arial" panose="020B0604020202020204" pitchFamily="34" charset="0"/>
                          <a:ea typeface="+mn-ea"/>
                          <a:cs typeface="Arial" panose="020B0604020202020204" pitchFamily="34" charset="0"/>
                        </a:rPr>
                        <a:t>56%</a:t>
                      </a:r>
                    </a:p>
                  </a:txBody>
                  <a:tcPr marL="9525" marR="9525" marT="9525" marB="0" anchor="ctr">
                    <a:solidFill>
                      <a:schemeClr val="bg1"/>
                    </a:solidFill>
                  </a:tcPr>
                </a:tc>
                <a:tc>
                  <a:txBody>
                    <a:bodyPr/>
                    <a:lstStyle/>
                    <a:p>
                      <a:pPr algn="ctr" fontAlgn="ctr"/>
                      <a:r>
                        <a:rPr lang="fr-FR" sz="1000" u="none" strike="noStrike" kern="1200" dirty="0" smtClean="0">
                          <a:solidFill>
                            <a:schemeClr val="dk1"/>
                          </a:solidFill>
                          <a:effectLst/>
                          <a:latin typeface="Arial" panose="020B0604020202020204" pitchFamily="34" charset="0"/>
                          <a:ea typeface="+mn-ea"/>
                          <a:cs typeface="Arial" panose="020B0604020202020204" pitchFamily="34" charset="0"/>
                        </a:rPr>
                        <a:t>+101</a:t>
                      </a: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lnR w="19050" cap="flat" cmpd="sng" algn="ctr">
                      <a:solidFill>
                        <a:srgbClr val="70849D"/>
                      </a:solidFill>
                      <a:prstDash val="solid"/>
                      <a:round/>
                      <a:headEnd type="none" w="med" len="med"/>
                      <a:tailEnd type="none" w="med" len="med"/>
                    </a:lnR>
                    <a:solidFill>
                      <a:schemeClr val="bg1"/>
                    </a:solidFill>
                  </a:tcPr>
                </a:tc>
              </a:tr>
              <a:tr h="193226">
                <a:tc vMerge="1">
                  <a:txBody>
                    <a:bodyPr/>
                    <a:lstStyle/>
                    <a:p>
                      <a:endParaRPr lang="fr-FR"/>
                    </a:p>
                  </a:txBody>
                  <a:tcPr/>
                </a:tc>
                <a:tc vMerge="1">
                  <a:txBody>
                    <a:bodyPr/>
                    <a:lstStyle/>
                    <a:p>
                      <a:endParaRPr lang="fr-FR"/>
                    </a:p>
                  </a:txBody>
                  <a:tcPr/>
                </a:tc>
                <a:tc>
                  <a:txBody>
                    <a:bodyPr/>
                    <a:lstStyle/>
                    <a:p>
                      <a:pPr algn="l" fontAlgn="ctr"/>
                      <a:r>
                        <a:rPr lang="fr-FR" sz="1000" u="none" strike="noStrike" dirty="0">
                          <a:effectLst/>
                          <a:latin typeface="Arial" panose="020B0604020202020204" pitchFamily="34" charset="0"/>
                          <a:cs typeface="Arial" panose="020B0604020202020204" pitchFamily="34" charset="0"/>
                        </a:rPr>
                        <a:t>Temps partiel</a:t>
                      </a:r>
                      <a:endParaRPr lang="fr-FR" sz="10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000" u="none" strike="noStrike" kern="1200">
                          <a:solidFill>
                            <a:schemeClr val="dk1"/>
                          </a:solidFill>
                          <a:effectLst/>
                          <a:latin typeface="Arial" panose="020B0604020202020204" pitchFamily="34" charset="0"/>
                          <a:ea typeface="+mn-ea"/>
                          <a:cs typeface="Arial" panose="020B0604020202020204" pitchFamily="34" charset="0"/>
                        </a:rPr>
                        <a:t>329</a:t>
                      </a:r>
                    </a:p>
                  </a:txBody>
                  <a:tcPr marL="9525" marR="9525" marT="9525" marB="0" anchor="ctr">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000" u="none" strike="noStrike" kern="1200" dirty="0">
                          <a:solidFill>
                            <a:schemeClr val="dk1"/>
                          </a:solidFill>
                          <a:effectLst/>
                          <a:latin typeface="Arial" panose="020B0604020202020204" pitchFamily="34" charset="0"/>
                          <a:ea typeface="+mn-ea"/>
                          <a:cs typeface="Arial" panose="020B0604020202020204" pitchFamily="34" charset="0"/>
                        </a:rPr>
                        <a:t>13%</a:t>
                      </a:r>
                    </a:p>
                  </a:txBody>
                  <a:tcPr marL="9525" marR="9525" marT="9525" marB="0" anchor="ctr">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000" u="none" strike="noStrike" kern="1200" dirty="0" smtClean="0">
                          <a:solidFill>
                            <a:schemeClr val="dk1"/>
                          </a:solidFill>
                          <a:effectLst/>
                          <a:latin typeface="Arial" panose="020B0604020202020204" pitchFamily="34" charset="0"/>
                          <a:ea typeface="+mn-ea"/>
                          <a:cs typeface="Arial" panose="020B0604020202020204" pitchFamily="34" charset="0"/>
                        </a:rPr>
                        <a:t>+7</a:t>
                      </a: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lnR w="19050" cap="flat" cmpd="sng" algn="ctr">
                      <a:solidFill>
                        <a:srgbClr val="70849D"/>
                      </a:solidFill>
                      <a:prstDash val="solid"/>
                      <a:round/>
                      <a:headEnd type="none" w="med" len="med"/>
                      <a:tailEnd type="none" w="med" len="med"/>
                    </a:lnR>
                    <a:lnB w="19050" cap="flat" cmpd="sng" algn="ctr">
                      <a:solidFill>
                        <a:srgbClr val="70849D"/>
                      </a:solidFill>
                      <a:prstDash val="solid"/>
                      <a:round/>
                      <a:headEnd type="none" w="med" len="med"/>
                      <a:tailEnd type="none" w="med" len="med"/>
                    </a:lnB>
                    <a:solidFill>
                      <a:schemeClr val="bg1"/>
                    </a:solidFill>
                  </a:tcPr>
                </a:tc>
              </a:tr>
              <a:tr h="149220">
                <a:tc>
                  <a:txBody>
                    <a:bodyPr/>
                    <a:lstStyle/>
                    <a:p>
                      <a:pPr algn="l" fontAlgn="ctr"/>
                      <a:endParaRPr lang="fr-FR" sz="1000" b="0" i="0" u="none" strike="noStrike" dirty="0">
                        <a:solidFill>
                          <a:schemeClr val="bg1"/>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l" fontAlgn="ctr"/>
                      <a:endParaRPr lang="fr-FR" sz="1000" b="1"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l" fontAlgn="ctr"/>
                      <a:endParaRPr lang="fr-FR" sz="10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r>
              <a:tr h="193226">
                <a:tc rowSpan="4">
                  <a:txBody>
                    <a:bodyPr/>
                    <a:lstStyle/>
                    <a:p>
                      <a:pPr algn="ctr" fontAlgn="ctr"/>
                      <a:r>
                        <a:rPr lang="fr-FR" sz="1000" b="0" u="none" strike="noStrike" dirty="0">
                          <a:solidFill>
                            <a:schemeClr val="bg1"/>
                          </a:solidFill>
                          <a:effectLst/>
                          <a:latin typeface="Arial" panose="020B0604020202020204" pitchFamily="34" charset="0"/>
                          <a:cs typeface="Arial" panose="020B0604020202020204" pitchFamily="34" charset="0"/>
                        </a:rPr>
                        <a:t>CDD</a:t>
                      </a:r>
                      <a:endParaRPr lang="fr-FR" sz="1000" b="0" i="0" u="none" strike="noStrike" dirty="0">
                        <a:solidFill>
                          <a:schemeClr val="bg1"/>
                        </a:solidFill>
                        <a:effectLst/>
                        <a:latin typeface="Arial" panose="020B0604020202020204" pitchFamily="34" charset="0"/>
                        <a:cs typeface="Arial" panose="020B0604020202020204" pitchFamily="34" charset="0"/>
                      </a:endParaRPr>
                    </a:p>
                  </a:txBody>
                  <a:tcPr marL="36000" marR="36000" marT="0" marB="0" anchor="ctr">
                    <a:lnL w="19050" cap="flat" cmpd="sng" algn="ctr">
                      <a:solidFill>
                        <a:srgbClr val="70849D"/>
                      </a:solidFill>
                      <a:prstDash val="solid"/>
                      <a:round/>
                      <a:headEnd type="none" w="med" len="med"/>
                      <a:tailEnd type="none" w="med" len="med"/>
                    </a:lnL>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rgbClr val="70849D"/>
                    </a:solidFill>
                  </a:tcPr>
                </a:tc>
                <a:tc rowSpan="2">
                  <a:txBody>
                    <a:bodyPr/>
                    <a:lstStyle/>
                    <a:p>
                      <a:pPr algn="l" fontAlgn="ctr"/>
                      <a:r>
                        <a:rPr lang="fr-FR" sz="1000" b="0" u="none" strike="noStrike" dirty="0">
                          <a:solidFill>
                            <a:srgbClr val="70849D"/>
                          </a:solidFill>
                          <a:effectLst/>
                          <a:latin typeface="Arial" panose="020B0604020202020204" pitchFamily="34" charset="0"/>
                          <a:cs typeface="Arial" panose="020B0604020202020204" pitchFamily="34" charset="0"/>
                        </a:rPr>
                        <a:t>Commissaires priseurs</a:t>
                      </a:r>
                      <a:endParaRPr lang="fr-FR" sz="1000" b="0" i="0" u="none" strike="noStrike" dirty="0">
                        <a:solidFill>
                          <a:srgbClr val="70849D"/>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solidFill>
                      <a:schemeClr val="bg1"/>
                    </a:solidFill>
                  </a:tcPr>
                </a:tc>
                <a:tc>
                  <a:txBody>
                    <a:bodyPr/>
                    <a:lstStyle/>
                    <a:p>
                      <a:pPr algn="l" fontAlgn="ctr"/>
                      <a:r>
                        <a:rPr lang="fr-FR" sz="1000" u="none" strike="noStrike" dirty="0">
                          <a:effectLst/>
                          <a:latin typeface="Arial" panose="020B0604020202020204" pitchFamily="34" charset="0"/>
                          <a:cs typeface="Arial" panose="020B0604020202020204" pitchFamily="34" charset="0"/>
                        </a:rPr>
                        <a:t>Temps plein</a:t>
                      </a:r>
                      <a:endParaRPr lang="fr-FR" sz="10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solidFill>
                      <a:schemeClr val="bg1"/>
                    </a:solidFill>
                  </a:tcPr>
                </a:tc>
                <a:tc>
                  <a:txBody>
                    <a:bodyPr/>
                    <a:lstStyle/>
                    <a:p>
                      <a:pPr algn="ctr" fontAlgn="ctr"/>
                      <a:r>
                        <a:rPr lang="fr-FR" sz="1000" u="none" strike="noStrike" kern="1200">
                          <a:solidFill>
                            <a:schemeClr val="dk1"/>
                          </a:solidFill>
                          <a:effectLst/>
                          <a:latin typeface="Arial" panose="020B0604020202020204" pitchFamily="34" charset="0"/>
                          <a:ea typeface="+mn-ea"/>
                          <a:cs typeface="Arial" panose="020B0604020202020204" pitchFamily="34" charset="0"/>
                        </a:rPr>
                        <a:t>0</a:t>
                      </a:r>
                    </a:p>
                  </a:txBody>
                  <a:tcPr marL="9525" marR="9525" marT="9525" marB="0" anchor="ctr">
                    <a:lnT w="19050" cap="flat" cmpd="sng" algn="ctr">
                      <a:solidFill>
                        <a:srgbClr val="70849D"/>
                      </a:solidFill>
                      <a:prstDash val="solid"/>
                      <a:round/>
                      <a:headEnd type="none" w="med" len="med"/>
                      <a:tailEnd type="none" w="med" len="med"/>
                    </a:lnT>
                    <a:solidFill>
                      <a:schemeClr val="bg1"/>
                    </a:solidFill>
                  </a:tcPr>
                </a:tc>
                <a:tc>
                  <a:txBody>
                    <a:bodyPr/>
                    <a:lstStyle/>
                    <a:p>
                      <a:pPr algn="ctr" fontAlgn="ctr"/>
                      <a:r>
                        <a:rPr lang="fr-FR" sz="1000" u="none" strike="noStrike" kern="1200">
                          <a:solidFill>
                            <a:schemeClr val="dk1"/>
                          </a:solidFill>
                          <a:effectLst/>
                          <a:latin typeface="Arial" panose="020B0604020202020204" pitchFamily="34" charset="0"/>
                          <a:ea typeface="+mn-ea"/>
                          <a:cs typeface="Arial" panose="020B0604020202020204" pitchFamily="34" charset="0"/>
                        </a:rPr>
                        <a:t>0%</a:t>
                      </a:r>
                    </a:p>
                  </a:txBody>
                  <a:tcPr marL="9525" marR="9525" marT="9525" marB="0" anchor="ctr">
                    <a:lnT w="19050" cap="flat" cmpd="sng" algn="ctr">
                      <a:solidFill>
                        <a:srgbClr val="70849D"/>
                      </a:solidFill>
                      <a:prstDash val="solid"/>
                      <a:round/>
                      <a:headEnd type="none" w="med" len="med"/>
                      <a:tailEnd type="none" w="med" len="med"/>
                    </a:lnT>
                    <a:solidFill>
                      <a:schemeClr val="bg1"/>
                    </a:solidFill>
                  </a:tcPr>
                </a:tc>
                <a:tc>
                  <a:txBody>
                    <a:bodyPr/>
                    <a:lstStyle/>
                    <a:p>
                      <a:pPr algn="ctr" fontAlgn="ctr"/>
                      <a:r>
                        <a:rPr lang="fr-FR" sz="1000" u="none" strike="noStrike" kern="1200" dirty="0">
                          <a:solidFill>
                            <a:schemeClr val="dk1"/>
                          </a:solidFill>
                          <a:effectLst/>
                          <a:latin typeface="Arial" panose="020B0604020202020204" pitchFamily="34" charset="0"/>
                          <a:ea typeface="+mn-ea"/>
                          <a:cs typeface="Arial" panose="020B0604020202020204" pitchFamily="34" charset="0"/>
                        </a:rPr>
                        <a:t>-6</a:t>
                      </a:r>
                    </a:p>
                  </a:txBody>
                  <a:tcPr marL="9525" marR="9525" marT="9525" marB="0" anchor="ctr">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solidFill>
                      <a:schemeClr val="bg1"/>
                    </a:solidFill>
                  </a:tcPr>
                </a:tc>
              </a:tr>
              <a:tr h="193226">
                <a:tc vMerge="1">
                  <a:txBody>
                    <a:bodyPr/>
                    <a:lstStyle/>
                    <a:p>
                      <a:endParaRPr lang="fr-FR"/>
                    </a:p>
                  </a:txBody>
                  <a:tcPr/>
                </a:tc>
                <a:tc vMerge="1">
                  <a:txBody>
                    <a:bodyPr/>
                    <a:lstStyle/>
                    <a:p>
                      <a:endParaRPr lang="fr-FR"/>
                    </a:p>
                  </a:txBody>
                  <a:tcPr/>
                </a:tc>
                <a:tc>
                  <a:txBody>
                    <a:bodyPr/>
                    <a:lstStyle/>
                    <a:p>
                      <a:pPr algn="l" fontAlgn="ctr"/>
                      <a:r>
                        <a:rPr lang="fr-FR" sz="1000" u="none" strike="noStrike" dirty="0">
                          <a:effectLst/>
                          <a:latin typeface="Arial" panose="020B0604020202020204" pitchFamily="34" charset="0"/>
                          <a:cs typeface="Arial" panose="020B0604020202020204" pitchFamily="34" charset="0"/>
                        </a:rPr>
                        <a:t>Temps partiel</a:t>
                      </a:r>
                      <a:endParaRPr lang="fr-FR" sz="10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solidFill>
                      <a:schemeClr val="bg1"/>
                    </a:solidFill>
                  </a:tcPr>
                </a:tc>
                <a:tc>
                  <a:txBody>
                    <a:bodyPr/>
                    <a:lstStyle/>
                    <a:p>
                      <a:pPr algn="ctr" fontAlgn="ctr"/>
                      <a:r>
                        <a:rPr lang="fr-FR" sz="1000" u="none" strike="noStrike" kern="1200">
                          <a:solidFill>
                            <a:schemeClr val="dk1"/>
                          </a:solidFill>
                          <a:effectLst/>
                          <a:latin typeface="Arial" panose="020B0604020202020204" pitchFamily="34" charset="0"/>
                          <a:ea typeface="+mn-ea"/>
                          <a:cs typeface="Arial" panose="020B0604020202020204" pitchFamily="34" charset="0"/>
                        </a:rPr>
                        <a:t>6</a:t>
                      </a:r>
                    </a:p>
                  </a:txBody>
                  <a:tcPr marL="9525" marR="9525" marT="9525" marB="0" anchor="ctr">
                    <a:solidFill>
                      <a:schemeClr val="bg1"/>
                    </a:solidFill>
                  </a:tcPr>
                </a:tc>
                <a:tc>
                  <a:txBody>
                    <a:bodyPr/>
                    <a:lstStyle/>
                    <a:p>
                      <a:pPr algn="ctr" fontAlgn="ctr"/>
                      <a:r>
                        <a:rPr lang="fr-FR" sz="1000" u="none" strike="noStrike" kern="1200">
                          <a:solidFill>
                            <a:schemeClr val="dk1"/>
                          </a:solidFill>
                          <a:effectLst/>
                          <a:latin typeface="Arial" panose="020B0604020202020204" pitchFamily="34" charset="0"/>
                          <a:ea typeface="+mn-ea"/>
                          <a:cs typeface="Arial" panose="020B0604020202020204" pitchFamily="34" charset="0"/>
                        </a:rPr>
                        <a:t>0%</a:t>
                      </a:r>
                    </a:p>
                  </a:txBody>
                  <a:tcPr marL="9525" marR="9525" marT="9525" marB="0" anchor="ctr">
                    <a:solidFill>
                      <a:schemeClr val="bg1"/>
                    </a:solidFill>
                  </a:tcPr>
                </a:tc>
                <a:tc>
                  <a:txBody>
                    <a:bodyPr/>
                    <a:lstStyle/>
                    <a:p>
                      <a:pPr algn="ctr" fontAlgn="ctr"/>
                      <a:r>
                        <a:rPr lang="fr-FR" sz="1000" u="none" strike="noStrike" kern="1200" dirty="0" smtClean="0">
                          <a:solidFill>
                            <a:schemeClr val="dk1"/>
                          </a:solidFill>
                          <a:effectLst/>
                          <a:latin typeface="Arial" panose="020B0604020202020204" pitchFamily="34" charset="0"/>
                          <a:ea typeface="+mn-ea"/>
                          <a:cs typeface="Arial" panose="020B0604020202020204" pitchFamily="34" charset="0"/>
                        </a:rPr>
                        <a:t>+3</a:t>
                      </a: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lnR w="19050" cap="flat" cmpd="sng" algn="ctr">
                      <a:solidFill>
                        <a:srgbClr val="70849D"/>
                      </a:solidFill>
                      <a:prstDash val="solid"/>
                      <a:round/>
                      <a:headEnd type="none" w="med" len="med"/>
                      <a:tailEnd type="none" w="med" len="med"/>
                    </a:lnR>
                    <a:solidFill>
                      <a:schemeClr val="bg1"/>
                    </a:solidFill>
                  </a:tcPr>
                </a:tc>
              </a:tr>
              <a:tr h="193226">
                <a:tc vMerge="1">
                  <a:txBody>
                    <a:bodyPr/>
                    <a:lstStyle/>
                    <a:p>
                      <a:endParaRPr lang="fr-FR"/>
                    </a:p>
                  </a:txBody>
                  <a:tcPr/>
                </a:tc>
                <a:tc rowSpan="2">
                  <a:txBody>
                    <a:bodyPr/>
                    <a:lstStyle/>
                    <a:p>
                      <a:pPr algn="l" fontAlgn="ctr"/>
                      <a:r>
                        <a:rPr lang="fr-FR" sz="1000" b="0" u="none" strike="noStrike" dirty="0">
                          <a:solidFill>
                            <a:srgbClr val="70849D"/>
                          </a:solidFill>
                          <a:effectLst/>
                          <a:latin typeface="Arial" panose="020B0604020202020204" pitchFamily="34" charset="0"/>
                          <a:cs typeface="Arial" panose="020B0604020202020204" pitchFamily="34" charset="0"/>
                        </a:rPr>
                        <a:t>Autres salariés</a:t>
                      </a:r>
                      <a:endParaRPr lang="fr-FR" sz="1000" b="0" i="0" u="none" strike="noStrike" dirty="0">
                        <a:solidFill>
                          <a:srgbClr val="70849D"/>
                        </a:solidFill>
                        <a:effectLst/>
                        <a:latin typeface="Arial" panose="020B0604020202020204" pitchFamily="34" charset="0"/>
                        <a:cs typeface="Arial" panose="020B0604020202020204" pitchFamily="34" charset="0"/>
                      </a:endParaRPr>
                    </a:p>
                  </a:txBody>
                  <a:tcPr marL="36000" marR="36000" marT="0" marB="0" anchor="ctr">
                    <a:lnB w="19050" cap="flat" cmpd="sng" algn="ctr">
                      <a:solidFill>
                        <a:srgbClr val="70849D"/>
                      </a:solidFill>
                      <a:prstDash val="solid"/>
                      <a:round/>
                      <a:headEnd type="none" w="med" len="med"/>
                      <a:tailEnd type="none" w="med" len="med"/>
                    </a:lnB>
                    <a:solidFill>
                      <a:schemeClr val="bg1"/>
                    </a:solidFill>
                  </a:tcPr>
                </a:tc>
                <a:tc>
                  <a:txBody>
                    <a:bodyPr/>
                    <a:lstStyle/>
                    <a:p>
                      <a:pPr algn="l" fontAlgn="ctr"/>
                      <a:r>
                        <a:rPr lang="fr-FR" sz="1000" u="none" strike="noStrike" dirty="0">
                          <a:effectLst/>
                          <a:latin typeface="Arial" panose="020B0604020202020204" pitchFamily="34" charset="0"/>
                          <a:cs typeface="Arial" panose="020B0604020202020204" pitchFamily="34" charset="0"/>
                        </a:rPr>
                        <a:t>Temps plein</a:t>
                      </a:r>
                      <a:endParaRPr lang="fr-FR" sz="10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solidFill>
                      <a:schemeClr val="bg1"/>
                    </a:solidFill>
                  </a:tcPr>
                </a:tc>
                <a:tc>
                  <a:txBody>
                    <a:bodyPr/>
                    <a:lstStyle/>
                    <a:p>
                      <a:pPr algn="ctr" fontAlgn="ctr"/>
                      <a:r>
                        <a:rPr lang="fr-FR" sz="1000" u="none" strike="noStrike" kern="1200">
                          <a:solidFill>
                            <a:schemeClr val="dk1"/>
                          </a:solidFill>
                          <a:effectLst/>
                          <a:latin typeface="Arial" panose="020B0604020202020204" pitchFamily="34" charset="0"/>
                          <a:ea typeface="+mn-ea"/>
                          <a:cs typeface="Arial" panose="020B0604020202020204" pitchFamily="34" charset="0"/>
                        </a:rPr>
                        <a:t>116</a:t>
                      </a:r>
                    </a:p>
                  </a:txBody>
                  <a:tcPr marL="9525" marR="9525" marT="9525" marB="0" anchor="ctr">
                    <a:solidFill>
                      <a:schemeClr val="bg1"/>
                    </a:solidFill>
                  </a:tcPr>
                </a:tc>
                <a:tc>
                  <a:txBody>
                    <a:bodyPr/>
                    <a:lstStyle/>
                    <a:p>
                      <a:pPr algn="ctr" fontAlgn="ctr"/>
                      <a:r>
                        <a:rPr lang="fr-FR" sz="1000" u="none" strike="noStrike" kern="1200">
                          <a:solidFill>
                            <a:schemeClr val="dk1"/>
                          </a:solidFill>
                          <a:effectLst/>
                          <a:latin typeface="Arial" panose="020B0604020202020204" pitchFamily="34" charset="0"/>
                          <a:ea typeface="+mn-ea"/>
                          <a:cs typeface="Arial" panose="020B0604020202020204" pitchFamily="34" charset="0"/>
                        </a:rPr>
                        <a:t>4%</a:t>
                      </a:r>
                    </a:p>
                  </a:txBody>
                  <a:tcPr marL="9525" marR="9525" marT="9525" marB="0" anchor="ctr">
                    <a:solidFill>
                      <a:schemeClr val="bg1"/>
                    </a:solidFill>
                  </a:tcPr>
                </a:tc>
                <a:tc>
                  <a:txBody>
                    <a:bodyPr/>
                    <a:lstStyle/>
                    <a:p>
                      <a:pPr algn="ctr" fontAlgn="ctr"/>
                      <a:r>
                        <a:rPr lang="fr-FR" sz="1000" u="none" strike="noStrike" kern="1200" dirty="0" smtClean="0">
                          <a:solidFill>
                            <a:schemeClr val="dk1"/>
                          </a:solidFill>
                          <a:effectLst/>
                          <a:latin typeface="Arial" panose="020B0604020202020204" pitchFamily="34" charset="0"/>
                          <a:ea typeface="+mn-ea"/>
                          <a:cs typeface="Arial" panose="020B0604020202020204" pitchFamily="34" charset="0"/>
                        </a:rPr>
                        <a:t>+38</a:t>
                      </a: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lnR w="19050" cap="flat" cmpd="sng" algn="ctr">
                      <a:solidFill>
                        <a:srgbClr val="70849D"/>
                      </a:solidFill>
                      <a:prstDash val="solid"/>
                      <a:round/>
                      <a:headEnd type="none" w="med" len="med"/>
                      <a:tailEnd type="none" w="med" len="med"/>
                    </a:lnR>
                    <a:solidFill>
                      <a:schemeClr val="bg1"/>
                    </a:solidFill>
                  </a:tcPr>
                </a:tc>
              </a:tr>
              <a:tr h="193226">
                <a:tc vMerge="1">
                  <a:txBody>
                    <a:bodyPr/>
                    <a:lstStyle/>
                    <a:p>
                      <a:endParaRPr lang="fr-FR"/>
                    </a:p>
                  </a:txBody>
                  <a:tcPr/>
                </a:tc>
                <a:tc vMerge="1">
                  <a:txBody>
                    <a:bodyPr/>
                    <a:lstStyle/>
                    <a:p>
                      <a:endParaRPr lang="fr-FR"/>
                    </a:p>
                  </a:txBody>
                  <a:tcPr/>
                </a:tc>
                <a:tc>
                  <a:txBody>
                    <a:bodyPr/>
                    <a:lstStyle/>
                    <a:p>
                      <a:pPr algn="l" fontAlgn="ctr"/>
                      <a:r>
                        <a:rPr lang="fr-FR" sz="1000" u="none" strike="noStrike" dirty="0">
                          <a:effectLst/>
                          <a:latin typeface="Arial" panose="020B0604020202020204" pitchFamily="34" charset="0"/>
                          <a:cs typeface="Arial" panose="020B0604020202020204" pitchFamily="34" charset="0"/>
                        </a:rPr>
                        <a:t>Temps partiel</a:t>
                      </a:r>
                      <a:endParaRPr lang="fr-FR" sz="10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000" u="none" strike="noStrike" kern="1200">
                          <a:solidFill>
                            <a:schemeClr val="dk1"/>
                          </a:solidFill>
                          <a:effectLst/>
                          <a:latin typeface="Arial" panose="020B0604020202020204" pitchFamily="34" charset="0"/>
                          <a:ea typeface="+mn-ea"/>
                          <a:cs typeface="Arial" panose="020B0604020202020204" pitchFamily="34" charset="0"/>
                        </a:rPr>
                        <a:t>21</a:t>
                      </a:r>
                    </a:p>
                  </a:txBody>
                  <a:tcPr marL="9525" marR="9525" marT="9525" marB="0" anchor="ctr">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000" u="none" strike="noStrike" kern="1200" dirty="0">
                          <a:solidFill>
                            <a:schemeClr val="dk1"/>
                          </a:solidFill>
                          <a:effectLst/>
                          <a:latin typeface="Arial" panose="020B0604020202020204" pitchFamily="34" charset="0"/>
                          <a:ea typeface="+mn-ea"/>
                          <a:cs typeface="Arial" panose="020B0604020202020204" pitchFamily="34" charset="0"/>
                        </a:rPr>
                        <a:t>1%</a:t>
                      </a:r>
                    </a:p>
                  </a:txBody>
                  <a:tcPr marL="9525" marR="9525" marT="9525" marB="0" anchor="ctr">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000" u="none" strike="noStrike" kern="1200" dirty="0">
                          <a:solidFill>
                            <a:schemeClr val="dk1"/>
                          </a:solidFill>
                          <a:effectLst/>
                          <a:latin typeface="Arial" panose="020B0604020202020204" pitchFamily="34" charset="0"/>
                          <a:ea typeface="+mn-ea"/>
                          <a:cs typeface="Arial" panose="020B0604020202020204" pitchFamily="34" charset="0"/>
                        </a:rPr>
                        <a:t>-27</a:t>
                      </a:r>
                    </a:p>
                  </a:txBody>
                  <a:tcPr marL="9525" marR="9525" marT="9525" marB="0" anchor="ctr">
                    <a:lnR w="19050" cap="flat" cmpd="sng" algn="ctr">
                      <a:solidFill>
                        <a:srgbClr val="70849D"/>
                      </a:solidFill>
                      <a:prstDash val="solid"/>
                      <a:round/>
                      <a:headEnd type="none" w="med" len="med"/>
                      <a:tailEnd type="none" w="med" len="med"/>
                    </a:lnR>
                    <a:lnB w="19050" cap="flat" cmpd="sng" algn="ctr">
                      <a:solidFill>
                        <a:srgbClr val="70849D"/>
                      </a:solidFill>
                      <a:prstDash val="solid"/>
                      <a:round/>
                      <a:headEnd type="none" w="med" len="med"/>
                      <a:tailEnd type="none" w="med" len="med"/>
                    </a:lnB>
                    <a:solidFill>
                      <a:schemeClr val="bg1"/>
                    </a:solidFill>
                  </a:tcPr>
                </a:tc>
              </a:tr>
              <a:tr h="149220">
                <a:tc>
                  <a:txBody>
                    <a:bodyPr/>
                    <a:lstStyle/>
                    <a:p>
                      <a:pPr algn="l" fontAlgn="ctr"/>
                      <a:endParaRPr lang="fr-FR" sz="1000" b="0" i="0" u="none" strike="noStrike" dirty="0">
                        <a:solidFill>
                          <a:schemeClr val="bg1"/>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l" fontAlgn="ctr"/>
                      <a:endParaRPr lang="fr-FR" sz="1000" b="1"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l" fontAlgn="ctr"/>
                      <a:endParaRPr lang="fr-FR" sz="10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r>
              <a:tr h="193226">
                <a:tc rowSpan="2">
                  <a:txBody>
                    <a:bodyPr/>
                    <a:lstStyle/>
                    <a:p>
                      <a:pPr algn="ctr" fontAlgn="ctr"/>
                      <a:r>
                        <a:rPr lang="fr-FR" sz="1000" b="0" u="none" strike="noStrike" dirty="0">
                          <a:solidFill>
                            <a:schemeClr val="bg1"/>
                          </a:solidFill>
                          <a:effectLst/>
                          <a:latin typeface="Arial" panose="020B0604020202020204" pitchFamily="34" charset="0"/>
                          <a:cs typeface="Arial" panose="020B0604020202020204" pitchFamily="34" charset="0"/>
                        </a:rPr>
                        <a:t>Stagiaires</a:t>
                      </a:r>
                      <a:endParaRPr lang="fr-FR" sz="1000" b="0" i="0" u="none" strike="noStrike" dirty="0">
                        <a:solidFill>
                          <a:schemeClr val="bg1"/>
                        </a:solidFill>
                        <a:effectLst/>
                        <a:latin typeface="Arial" panose="020B0604020202020204" pitchFamily="34" charset="0"/>
                        <a:cs typeface="Arial" panose="020B0604020202020204" pitchFamily="34" charset="0"/>
                      </a:endParaRPr>
                    </a:p>
                  </a:txBody>
                  <a:tcPr marL="36000" marR="36000" marT="0" marB="0" anchor="ctr">
                    <a:lnL w="19050" cap="flat" cmpd="sng" algn="ctr">
                      <a:solidFill>
                        <a:srgbClr val="70849D"/>
                      </a:solidFill>
                      <a:prstDash val="solid"/>
                      <a:round/>
                      <a:headEnd type="none" w="med" len="med"/>
                      <a:tailEnd type="none" w="med" len="med"/>
                    </a:lnL>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rgbClr val="70849D"/>
                    </a:solidFill>
                  </a:tcPr>
                </a:tc>
                <a:tc rowSpan="2">
                  <a:txBody>
                    <a:bodyPr/>
                    <a:lstStyle/>
                    <a:p>
                      <a:pPr algn="l" fontAlgn="ctr"/>
                      <a:r>
                        <a:rPr lang="fr-FR" sz="1000" b="1" u="none" strike="noStrike" dirty="0" smtClean="0">
                          <a:effectLst/>
                          <a:latin typeface="Arial" panose="020B0604020202020204" pitchFamily="34" charset="0"/>
                          <a:cs typeface="Arial" panose="020B0604020202020204" pitchFamily="34" charset="0"/>
                        </a:rPr>
                        <a:t> </a:t>
                      </a:r>
                      <a:endParaRPr lang="fr-FR" sz="1000" b="1"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l" fontAlgn="ctr"/>
                      <a:r>
                        <a:rPr lang="fr-FR" sz="1000" u="none" strike="noStrike" dirty="0">
                          <a:effectLst/>
                          <a:latin typeface="Arial" panose="020B0604020202020204" pitchFamily="34" charset="0"/>
                          <a:cs typeface="Arial" panose="020B0604020202020204" pitchFamily="34" charset="0"/>
                        </a:rPr>
                        <a:t>Temps plein</a:t>
                      </a:r>
                      <a:endParaRPr lang="fr-FR" sz="10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solidFill>
                      <a:schemeClr val="bg1"/>
                    </a:solidFill>
                  </a:tcPr>
                </a:tc>
                <a:tc>
                  <a:txBody>
                    <a:bodyPr/>
                    <a:lstStyle/>
                    <a:p>
                      <a:pPr algn="ctr" fontAlgn="ctr"/>
                      <a:r>
                        <a:rPr lang="fr-FR" sz="1000" u="none" strike="noStrike" kern="1200">
                          <a:solidFill>
                            <a:schemeClr val="dk1"/>
                          </a:solidFill>
                          <a:effectLst/>
                          <a:latin typeface="Arial" panose="020B0604020202020204" pitchFamily="34" charset="0"/>
                          <a:ea typeface="+mn-ea"/>
                          <a:cs typeface="Arial" panose="020B0604020202020204" pitchFamily="34" charset="0"/>
                        </a:rPr>
                        <a:t>94</a:t>
                      </a:r>
                    </a:p>
                  </a:txBody>
                  <a:tcPr marL="9525" marR="9525" marT="9525" marB="0" anchor="ctr">
                    <a:lnT w="19050" cap="flat" cmpd="sng" algn="ctr">
                      <a:solidFill>
                        <a:srgbClr val="70849D"/>
                      </a:solidFill>
                      <a:prstDash val="solid"/>
                      <a:round/>
                      <a:headEnd type="none" w="med" len="med"/>
                      <a:tailEnd type="none" w="med" len="med"/>
                    </a:lnT>
                    <a:solidFill>
                      <a:schemeClr val="bg1"/>
                    </a:solidFill>
                  </a:tcPr>
                </a:tc>
                <a:tc>
                  <a:txBody>
                    <a:bodyPr/>
                    <a:lstStyle/>
                    <a:p>
                      <a:pPr algn="ctr" fontAlgn="ctr"/>
                      <a:r>
                        <a:rPr lang="fr-FR" sz="1000" u="none" strike="noStrike" kern="1200">
                          <a:solidFill>
                            <a:schemeClr val="dk1"/>
                          </a:solidFill>
                          <a:effectLst/>
                          <a:latin typeface="Arial" panose="020B0604020202020204" pitchFamily="34" charset="0"/>
                          <a:ea typeface="+mn-ea"/>
                          <a:cs typeface="Arial" panose="020B0604020202020204" pitchFamily="34" charset="0"/>
                        </a:rPr>
                        <a:t>4%</a:t>
                      </a:r>
                    </a:p>
                  </a:txBody>
                  <a:tcPr marL="9525" marR="9525" marT="9525" marB="0" anchor="ctr">
                    <a:lnT w="19050" cap="flat" cmpd="sng" algn="ctr">
                      <a:solidFill>
                        <a:srgbClr val="70849D"/>
                      </a:solidFill>
                      <a:prstDash val="solid"/>
                      <a:round/>
                      <a:headEnd type="none" w="med" len="med"/>
                      <a:tailEnd type="none" w="med" len="med"/>
                    </a:lnT>
                    <a:solidFill>
                      <a:schemeClr val="bg1"/>
                    </a:solidFill>
                  </a:tcPr>
                </a:tc>
                <a:tc>
                  <a:txBody>
                    <a:bodyPr/>
                    <a:lstStyle/>
                    <a:p>
                      <a:pPr algn="ctr" fontAlgn="ctr"/>
                      <a:r>
                        <a:rPr lang="fr-FR" sz="1000" u="none" strike="noStrike" kern="1200" dirty="0" smtClean="0">
                          <a:solidFill>
                            <a:schemeClr val="dk1"/>
                          </a:solidFill>
                          <a:effectLst/>
                          <a:latin typeface="Arial" panose="020B0604020202020204" pitchFamily="34" charset="0"/>
                          <a:ea typeface="+mn-ea"/>
                          <a:cs typeface="Arial" panose="020B0604020202020204" pitchFamily="34" charset="0"/>
                        </a:rPr>
                        <a:t>+35</a:t>
                      </a: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solidFill>
                      <a:schemeClr val="bg1"/>
                    </a:solidFill>
                  </a:tcPr>
                </a:tc>
              </a:tr>
              <a:tr h="193226">
                <a:tc vMerge="1">
                  <a:txBody>
                    <a:bodyPr/>
                    <a:lstStyle/>
                    <a:p>
                      <a:endParaRPr lang="fr-FR"/>
                    </a:p>
                  </a:txBody>
                  <a:tcPr/>
                </a:tc>
                <a:tc vMerge="1">
                  <a:txBody>
                    <a:bodyPr/>
                    <a:lstStyle/>
                    <a:p>
                      <a:endParaRPr lang="fr-FR"/>
                    </a:p>
                  </a:txBody>
                  <a:tcPr/>
                </a:tc>
                <a:tc>
                  <a:txBody>
                    <a:bodyPr/>
                    <a:lstStyle/>
                    <a:p>
                      <a:pPr algn="l" fontAlgn="ctr"/>
                      <a:r>
                        <a:rPr lang="fr-FR" sz="1000" u="none" strike="noStrike" dirty="0">
                          <a:effectLst/>
                          <a:latin typeface="Arial" panose="020B0604020202020204" pitchFamily="34" charset="0"/>
                          <a:cs typeface="Arial" panose="020B0604020202020204" pitchFamily="34" charset="0"/>
                        </a:rPr>
                        <a:t>Temps partiel</a:t>
                      </a:r>
                      <a:endParaRPr lang="fr-FR" sz="10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000" u="none" strike="noStrike" kern="1200">
                          <a:solidFill>
                            <a:schemeClr val="dk1"/>
                          </a:solidFill>
                          <a:effectLst/>
                          <a:latin typeface="Arial" panose="020B0604020202020204" pitchFamily="34" charset="0"/>
                          <a:ea typeface="+mn-ea"/>
                          <a:cs typeface="Arial" panose="020B0604020202020204" pitchFamily="34" charset="0"/>
                        </a:rPr>
                        <a:t>46</a:t>
                      </a:r>
                    </a:p>
                  </a:txBody>
                  <a:tcPr marL="9525" marR="9525" marT="9525" marB="0" anchor="ctr">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000" u="none" strike="noStrike" kern="1200" dirty="0">
                          <a:solidFill>
                            <a:schemeClr val="dk1"/>
                          </a:solidFill>
                          <a:effectLst/>
                          <a:latin typeface="Arial" panose="020B0604020202020204" pitchFamily="34" charset="0"/>
                          <a:ea typeface="+mn-ea"/>
                          <a:cs typeface="Arial" panose="020B0604020202020204" pitchFamily="34" charset="0"/>
                        </a:rPr>
                        <a:t>2%</a:t>
                      </a:r>
                    </a:p>
                  </a:txBody>
                  <a:tcPr marL="9525" marR="9525" marT="9525" marB="0" anchor="ctr">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000" u="none" strike="noStrike" kern="1200" dirty="0" smtClean="0">
                          <a:solidFill>
                            <a:schemeClr val="dk1"/>
                          </a:solidFill>
                          <a:effectLst/>
                          <a:latin typeface="Arial" panose="020B0604020202020204" pitchFamily="34" charset="0"/>
                          <a:ea typeface="+mn-ea"/>
                          <a:cs typeface="Arial" panose="020B0604020202020204" pitchFamily="34" charset="0"/>
                        </a:rPr>
                        <a:t>+20</a:t>
                      </a: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lnR w="19050" cap="flat" cmpd="sng" algn="ctr">
                      <a:solidFill>
                        <a:srgbClr val="70849D"/>
                      </a:solidFill>
                      <a:prstDash val="solid"/>
                      <a:round/>
                      <a:headEnd type="none" w="med" len="med"/>
                      <a:tailEnd type="none" w="med" len="med"/>
                    </a:lnR>
                    <a:lnB w="19050" cap="flat" cmpd="sng" algn="ctr">
                      <a:solidFill>
                        <a:srgbClr val="70849D"/>
                      </a:solidFill>
                      <a:prstDash val="solid"/>
                      <a:round/>
                      <a:headEnd type="none" w="med" len="med"/>
                      <a:tailEnd type="none" w="med" len="med"/>
                    </a:lnB>
                    <a:solidFill>
                      <a:schemeClr val="bg1"/>
                    </a:solidFill>
                  </a:tcPr>
                </a:tc>
              </a:tr>
              <a:tr h="149220">
                <a:tc>
                  <a:txBody>
                    <a:bodyPr/>
                    <a:lstStyle/>
                    <a:p>
                      <a:pPr algn="l" fontAlgn="ctr"/>
                      <a:endParaRPr lang="fr-FR" sz="1000" b="0" i="0" u="none" strike="noStrike" dirty="0">
                        <a:solidFill>
                          <a:schemeClr val="bg1"/>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l" fontAlgn="ctr"/>
                      <a:endParaRPr lang="fr-FR" sz="10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l" fontAlgn="ctr"/>
                      <a:endParaRPr lang="fr-FR" sz="10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r>
              <a:tr h="298439">
                <a:tc>
                  <a:txBody>
                    <a:bodyPr/>
                    <a:lstStyle/>
                    <a:p>
                      <a:pPr algn="ctr" fontAlgn="ctr"/>
                      <a:r>
                        <a:rPr lang="fr-FR" sz="1000" b="0" u="none" strike="noStrike" dirty="0">
                          <a:solidFill>
                            <a:schemeClr val="bg1"/>
                          </a:solidFill>
                          <a:effectLst/>
                          <a:latin typeface="Arial" panose="020B0604020202020204" pitchFamily="34" charset="0"/>
                          <a:cs typeface="Arial" panose="020B0604020202020204" pitchFamily="34" charset="0"/>
                        </a:rPr>
                        <a:t>Intérimaires</a:t>
                      </a:r>
                      <a:endParaRPr lang="fr-FR" sz="1000" b="0" i="0" u="none" strike="noStrike" dirty="0">
                        <a:solidFill>
                          <a:schemeClr val="bg1"/>
                        </a:solidFill>
                        <a:effectLst/>
                        <a:latin typeface="Arial" panose="020B0604020202020204" pitchFamily="34" charset="0"/>
                        <a:cs typeface="Arial" panose="020B0604020202020204" pitchFamily="34" charset="0"/>
                      </a:endParaRPr>
                    </a:p>
                  </a:txBody>
                  <a:tcPr marL="36000" marR="36000" marT="0" marB="0" anchor="ctr">
                    <a:lnL w="19050" cap="flat" cmpd="sng" algn="ctr">
                      <a:solidFill>
                        <a:srgbClr val="70849D"/>
                      </a:solidFill>
                      <a:prstDash val="solid"/>
                      <a:round/>
                      <a:headEnd type="none" w="med" len="med"/>
                      <a:tailEnd type="none" w="med" len="med"/>
                    </a:lnL>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rgbClr val="70849D"/>
                    </a:solidFill>
                  </a:tcPr>
                </a:tc>
                <a:tc>
                  <a:txBody>
                    <a:bodyPr/>
                    <a:lstStyle/>
                    <a:p>
                      <a:pPr algn="l" fontAlgn="ctr"/>
                      <a:r>
                        <a:rPr lang="fr-FR" sz="1000" u="none" strike="noStrike" dirty="0">
                          <a:effectLst/>
                          <a:latin typeface="Arial" panose="020B0604020202020204" pitchFamily="34" charset="0"/>
                          <a:cs typeface="Arial" panose="020B0604020202020204" pitchFamily="34" charset="0"/>
                        </a:rPr>
                        <a:t> </a:t>
                      </a:r>
                      <a:endParaRPr lang="fr-FR" sz="10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l" fontAlgn="ctr"/>
                      <a:r>
                        <a:rPr lang="fr-FR" sz="1000" u="none" strike="noStrike" dirty="0">
                          <a:effectLst/>
                          <a:latin typeface="Arial" panose="020B0604020202020204" pitchFamily="34" charset="0"/>
                          <a:cs typeface="Arial" panose="020B0604020202020204" pitchFamily="34" charset="0"/>
                        </a:rPr>
                        <a:t> </a:t>
                      </a:r>
                      <a:endParaRPr lang="fr-FR" sz="10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0"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000" u="none" strike="noStrike" kern="1200">
                          <a:solidFill>
                            <a:schemeClr val="dk1"/>
                          </a:solidFill>
                          <a:effectLst/>
                          <a:latin typeface="Arial" panose="020B0604020202020204" pitchFamily="34" charset="0"/>
                          <a:ea typeface="+mn-ea"/>
                          <a:cs typeface="Arial" panose="020B0604020202020204" pitchFamily="34" charset="0"/>
                        </a:rPr>
                        <a:t>241</a:t>
                      </a:r>
                    </a:p>
                  </a:txBody>
                  <a:tcPr marL="9525" marR="9525" marT="9525"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000" u="none" strike="noStrike" kern="1200" dirty="0">
                          <a:solidFill>
                            <a:schemeClr val="dk1"/>
                          </a:solidFill>
                          <a:effectLst/>
                          <a:latin typeface="Arial" panose="020B0604020202020204" pitchFamily="34" charset="0"/>
                          <a:ea typeface="+mn-ea"/>
                          <a:cs typeface="Arial" panose="020B0604020202020204" pitchFamily="34" charset="0"/>
                        </a:rPr>
                        <a:t>9%</a:t>
                      </a:r>
                    </a:p>
                  </a:txBody>
                  <a:tcPr marL="9525" marR="9525" marT="9525" marB="0" anchor="ct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000" u="none" strike="noStrike" kern="1200" dirty="0" smtClean="0">
                          <a:solidFill>
                            <a:schemeClr val="dk1"/>
                          </a:solidFill>
                          <a:effectLst/>
                          <a:latin typeface="Arial" panose="020B0604020202020204" pitchFamily="34" charset="0"/>
                          <a:ea typeface="+mn-ea"/>
                          <a:cs typeface="Arial" panose="020B0604020202020204" pitchFamily="34" charset="0"/>
                        </a:rPr>
                        <a:t>+20</a:t>
                      </a:r>
                      <a:endParaRPr lang="fr-FR" sz="1000" u="none" strike="noStrike" kern="1200" dirty="0">
                        <a:solidFill>
                          <a:schemeClr val="dk1"/>
                        </a:solidFill>
                        <a:effectLst/>
                        <a:latin typeface="Arial" panose="020B0604020202020204" pitchFamily="34" charset="0"/>
                        <a:ea typeface="+mn-ea"/>
                        <a:cs typeface="Arial" panose="020B0604020202020204" pitchFamily="34" charset="0"/>
                      </a:endParaRPr>
                    </a:p>
                  </a:txBody>
                  <a:tcPr marL="9525" marR="9525" marT="9525" marB="0" anchor="ctr">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r>
            </a:tbl>
          </a:graphicData>
        </a:graphic>
      </p:graphicFrame>
      <p:sp>
        <p:nvSpPr>
          <p:cNvPr id="159" name="Rectangle 158"/>
          <p:cNvSpPr/>
          <p:nvPr/>
        </p:nvSpPr>
        <p:spPr>
          <a:xfrm>
            <a:off x="3365511" y="1639269"/>
            <a:ext cx="1169977" cy="369332"/>
          </a:xfrm>
          <a:prstGeom prst="rect">
            <a:avLst/>
          </a:prstGeom>
        </p:spPr>
        <p:txBody>
          <a:bodyPr wrap="square">
            <a:spAutoFit/>
          </a:bodyPr>
          <a:lstStyle/>
          <a:p>
            <a:pPr algn="ctr"/>
            <a:r>
              <a:rPr lang="fr-FR" b="1" i="1" dirty="0" smtClean="0">
                <a:solidFill>
                  <a:srgbClr val="A30B3B"/>
                </a:solidFill>
                <a:latin typeface="Arial" panose="020B0604020202020204" pitchFamily="34" charset="0"/>
                <a:cs typeface="Arial" panose="020B0604020202020204" pitchFamily="34" charset="0"/>
              </a:rPr>
              <a:t>+9,3%</a:t>
            </a:r>
          </a:p>
        </p:txBody>
      </p:sp>
      <p:sp>
        <p:nvSpPr>
          <p:cNvPr id="160" name="Rectangle 159"/>
          <p:cNvSpPr/>
          <p:nvPr/>
        </p:nvSpPr>
        <p:spPr>
          <a:xfrm>
            <a:off x="4381716" y="1547504"/>
            <a:ext cx="2723172" cy="646331"/>
          </a:xfrm>
          <a:prstGeom prst="rect">
            <a:avLst/>
          </a:prstGeom>
        </p:spPr>
        <p:txBody>
          <a:bodyPr wrap="square">
            <a:spAutoFit/>
          </a:bodyPr>
          <a:lstStyle/>
          <a:p>
            <a:pPr algn="ctr"/>
            <a:r>
              <a:rPr lang="fr-FR" dirty="0" smtClean="0">
                <a:solidFill>
                  <a:srgbClr val="70849D"/>
                </a:solidFill>
                <a:latin typeface="Arial" panose="020B0604020202020204" pitchFamily="34" charset="0"/>
                <a:cs typeface="Arial" panose="020B0604020202020204" pitchFamily="34" charset="0"/>
              </a:rPr>
              <a:t>Ventilation de l’emploi par type de contrat*</a:t>
            </a:r>
            <a:endParaRPr lang="fr-FR" dirty="0">
              <a:solidFill>
                <a:srgbClr val="70849D"/>
              </a:solidFill>
              <a:latin typeface="Arial" panose="020B0604020202020204" pitchFamily="34" charset="0"/>
              <a:cs typeface="Arial" panose="020B0604020202020204" pitchFamily="34" charset="0"/>
            </a:endParaRPr>
          </a:p>
        </p:txBody>
      </p:sp>
      <p:sp>
        <p:nvSpPr>
          <p:cNvPr id="162" name="Rectangle 161"/>
          <p:cNvSpPr/>
          <p:nvPr/>
        </p:nvSpPr>
        <p:spPr>
          <a:xfrm>
            <a:off x="205150" y="5561451"/>
            <a:ext cx="4377600" cy="746548"/>
          </a:xfrm>
          <a:prstGeom prst="rect">
            <a:avLst/>
          </a:prstGeom>
          <a:noFill/>
        </p:spPr>
        <p:txBody>
          <a:bodyPr wrap="square" anchor="ctr">
            <a:noAutofit/>
          </a:bodyPr>
          <a:lstStyle/>
          <a:p>
            <a:pPr algn="ctr"/>
            <a:r>
              <a:rPr lang="fr-FR" sz="1100" dirty="0" smtClean="0">
                <a:solidFill>
                  <a:srgbClr val="70849D"/>
                </a:solidFill>
                <a:latin typeface="Arial" panose="020B0604020202020204" pitchFamily="34" charset="0"/>
                <a:cs typeface="Arial" panose="020B0604020202020204" pitchFamily="34" charset="0"/>
              </a:rPr>
              <a:t>(*) Il s’agit ici de la présentation du nombre de contrats salariés et non de l’effectif des salariés titulaires de ces contrats (un même salarié peut posséder plusieurs contrats avec différentes sociétés)</a:t>
            </a:r>
            <a:endParaRPr lang="fr-FR" sz="1100" dirty="0">
              <a:solidFill>
                <a:srgbClr val="70849D"/>
              </a:solidFill>
              <a:latin typeface="Arial" panose="020B0604020202020204" pitchFamily="34" charset="0"/>
              <a:cs typeface="Arial" panose="020B0604020202020204" pitchFamily="34" charset="0"/>
            </a:endParaRPr>
          </a:p>
        </p:txBody>
      </p:sp>
      <p:graphicFrame>
        <p:nvGraphicFramePr>
          <p:cNvPr id="7" name="Tableau 6"/>
          <p:cNvGraphicFramePr>
            <a:graphicFrameLocks noGrp="1"/>
          </p:cNvGraphicFramePr>
          <p:nvPr>
            <p:extLst>
              <p:ext uri="{D42A27DB-BD31-4B8C-83A1-F6EECF244321}">
                <p14:modId xmlns:p14="http://schemas.microsoft.com/office/powerpoint/2010/main" val="1145313736"/>
              </p:ext>
            </p:extLst>
          </p:nvPr>
        </p:nvGraphicFramePr>
        <p:xfrm>
          <a:off x="4546093" y="4927601"/>
          <a:ext cx="4377600" cy="1291590"/>
        </p:xfrm>
        <a:graphic>
          <a:graphicData uri="http://schemas.openxmlformats.org/drawingml/2006/table">
            <a:tbl>
              <a:tblPr>
                <a:tableStyleId>{5C22544A-7EE6-4342-B048-85BDC9FD1C3A}</a:tableStyleId>
              </a:tblPr>
              <a:tblGrid>
                <a:gridCol w="1079639"/>
                <a:gridCol w="875296"/>
                <a:gridCol w="807555"/>
                <a:gridCol w="807555"/>
                <a:gridCol w="807555"/>
              </a:tblGrid>
              <a:tr h="339136">
                <a:tc rowSpan="2">
                  <a:txBody>
                    <a:bodyPr/>
                    <a:lstStyle/>
                    <a:p>
                      <a:pPr marL="0" algn="ctr" defTabSz="685800" rtl="0" eaLnBrk="1" fontAlgn="ctr" latinLnBrk="0" hangingPunct="1"/>
                      <a:r>
                        <a:rPr lang="fr-FR" sz="1100" u="none" strike="noStrike" kern="1200" dirty="0">
                          <a:solidFill>
                            <a:schemeClr val="bg1"/>
                          </a:solidFill>
                          <a:effectLst/>
                          <a:latin typeface="Arial" panose="020B0604020202020204" pitchFamily="34" charset="0"/>
                          <a:ea typeface="+mn-ea"/>
                          <a:cs typeface="Arial" panose="020B0604020202020204" pitchFamily="34" charset="0"/>
                        </a:rPr>
                        <a:t>Tranche d'adjudication</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849D"/>
                    </a:solidFill>
                  </a:tcPr>
                </a:tc>
                <a:tc rowSpan="2">
                  <a:txBody>
                    <a:bodyPr/>
                    <a:lstStyle/>
                    <a:p>
                      <a:pPr marL="0" algn="ctr" defTabSz="685800" rtl="0" eaLnBrk="1" fontAlgn="ctr" latinLnBrk="0" hangingPunct="1"/>
                      <a:r>
                        <a:rPr lang="fr-FR" sz="1100" u="none" strike="noStrike" kern="1200" dirty="0">
                          <a:solidFill>
                            <a:schemeClr val="bg1"/>
                          </a:solidFill>
                          <a:effectLst/>
                          <a:latin typeface="Arial" panose="020B0604020202020204" pitchFamily="34" charset="0"/>
                          <a:ea typeface="+mn-ea"/>
                          <a:cs typeface="Arial" panose="020B0604020202020204" pitchFamily="34" charset="0"/>
                        </a:rPr>
                        <a:t>Nombre d'OVV</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849D"/>
                    </a:solidFill>
                  </a:tcPr>
                </a:tc>
                <a:tc gridSpan="3">
                  <a:txBody>
                    <a:bodyPr/>
                    <a:lstStyle/>
                    <a:p>
                      <a:pPr marL="0" algn="ctr" defTabSz="685800" rtl="0" eaLnBrk="1" fontAlgn="ctr" latinLnBrk="0" hangingPunct="1"/>
                      <a:r>
                        <a:rPr lang="fr-FR" sz="1100" u="none" strike="noStrike" kern="1200" dirty="0">
                          <a:solidFill>
                            <a:schemeClr val="bg1"/>
                          </a:solidFill>
                          <a:effectLst/>
                          <a:latin typeface="Arial" panose="020B0604020202020204" pitchFamily="34" charset="0"/>
                          <a:ea typeface="+mn-ea"/>
                          <a:cs typeface="Arial" panose="020B0604020202020204" pitchFamily="34" charset="0"/>
                        </a:rPr>
                        <a:t>Effectif salariés</a:t>
                      </a:r>
                      <a:br>
                        <a:rPr lang="fr-FR" sz="1100" u="none" strike="noStrike" kern="1200" dirty="0">
                          <a:solidFill>
                            <a:schemeClr val="bg1"/>
                          </a:solidFill>
                          <a:effectLst/>
                          <a:latin typeface="Arial" panose="020B0604020202020204" pitchFamily="34" charset="0"/>
                          <a:ea typeface="+mn-ea"/>
                          <a:cs typeface="Arial" panose="020B0604020202020204" pitchFamily="34" charset="0"/>
                        </a:rPr>
                      </a:br>
                      <a:r>
                        <a:rPr lang="fr-FR" sz="1100" u="none" strike="noStrike" kern="1200" dirty="0">
                          <a:solidFill>
                            <a:schemeClr val="bg1"/>
                          </a:solidFill>
                          <a:effectLst/>
                          <a:latin typeface="Arial" panose="020B0604020202020204" pitchFamily="34" charset="0"/>
                          <a:ea typeface="+mn-ea"/>
                          <a:cs typeface="Arial" panose="020B0604020202020204" pitchFamily="34" charset="0"/>
                        </a:rPr>
                        <a:t>(hors stagiaires et intérimaires)</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849D"/>
                    </a:solidFill>
                  </a:tcPr>
                </a:tc>
                <a:tc hMerge="1">
                  <a:txBody>
                    <a:bodyPr/>
                    <a:lstStyle/>
                    <a:p>
                      <a:endParaRPr lang="fr-FR"/>
                    </a:p>
                  </a:txBody>
                  <a:tcPr/>
                </a:tc>
                <a:tc hMerge="1">
                  <a:txBody>
                    <a:bodyPr/>
                    <a:lstStyle/>
                    <a:p>
                      <a:endParaRPr lang="fr-FR"/>
                    </a:p>
                  </a:txBody>
                  <a:tcPr/>
                </a:tc>
              </a:tr>
              <a:tr h="169568">
                <a:tc vMerge="1">
                  <a:txBody>
                    <a:bodyPr/>
                    <a:lstStyle/>
                    <a:p>
                      <a:endParaRPr lang="fr-FR"/>
                    </a:p>
                  </a:txBody>
                  <a:tcPr/>
                </a:tc>
                <a:tc vMerge="1">
                  <a:txBody>
                    <a:bodyPr/>
                    <a:lstStyle/>
                    <a:p>
                      <a:endParaRPr lang="fr-FR"/>
                    </a:p>
                  </a:txBody>
                  <a:tcPr/>
                </a:tc>
                <a:tc>
                  <a:txBody>
                    <a:bodyPr/>
                    <a:lstStyle/>
                    <a:p>
                      <a:pPr marL="0" algn="ctr" defTabSz="685800" rtl="0" eaLnBrk="1" fontAlgn="ctr" latinLnBrk="0" hangingPunct="1"/>
                      <a:r>
                        <a:rPr lang="fr-FR" sz="1100" u="none" strike="noStrike" kern="1200" dirty="0">
                          <a:solidFill>
                            <a:schemeClr val="bg1"/>
                          </a:solidFill>
                          <a:effectLst/>
                          <a:latin typeface="Arial" panose="020B0604020202020204" pitchFamily="34" charset="0"/>
                          <a:ea typeface="+mn-ea"/>
                          <a:cs typeface="Arial" panose="020B0604020202020204" pitchFamily="34" charset="0"/>
                        </a:rPr>
                        <a:t>CDI</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849D"/>
                    </a:solidFill>
                  </a:tcPr>
                </a:tc>
                <a:tc>
                  <a:txBody>
                    <a:bodyPr/>
                    <a:lstStyle/>
                    <a:p>
                      <a:pPr marL="0" algn="ctr" defTabSz="685800" rtl="0" eaLnBrk="1" fontAlgn="ctr" latinLnBrk="0" hangingPunct="1"/>
                      <a:r>
                        <a:rPr lang="fr-FR" sz="1100" u="none" strike="noStrike" kern="1200" dirty="0">
                          <a:solidFill>
                            <a:schemeClr val="bg1"/>
                          </a:solidFill>
                          <a:effectLst/>
                          <a:latin typeface="Arial" panose="020B0604020202020204" pitchFamily="34" charset="0"/>
                          <a:ea typeface="+mn-ea"/>
                          <a:cs typeface="Arial" panose="020B0604020202020204" pitchFamily="34" charset="0"/>
                        </a:rPr>
                        <a:t>CDD</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849D"/>
                    </a:solidFill>
                  </a:tcPr>
                </a:tc>
                <a:tc>
                  <a:txBody>
                    <a:bodyPr/>
                    <a:lstStyle/>
                    <a:p>
                      <a:pPr marL="0" algn="ctr" defTabSz="685800" rtl="0" eaLnBrk="1" fontAlgn="ctr" latinLnBrk="0" hangingPunct="1"/>
                      <a:r>
                        <a:rPr lang="fr-FR" sz="1100" u="none" strike="noStrike" kern="1200" dirty="0">
                          <a:solidFill>
                            <a:schemeClr val="bg1"/>
                          </a:solidFill>
                          <a:effectLst/>
                          <a:latin typeface="Arial" panose="020B0604020202020204" pitchFamily="34" charset="0"/>
                          <a:ea typeface="+mn-ea"/>
                          <a:cs typeface="Arial" panose="020B0604020202020204" pitchFamily="34" charset="0"/>
                        </a:rPr>
                        <a:t>Total</a:t>
                      </a:r>
                    </a:p>
                  </a:txBody>
                  <a:tcPr marL="9525" marR="9525" marT="952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849D"/>
                    </a:solidFill>
                  </a:tcPr>
                </a:tc>
              </a:tr>
              <a:tr h="171263">
                <a:tc>
                  <a:txBody>
                    <a:bodyPr/>
                    <a:lstStyle/>
                    <a:p>
                      <a:pPr algn="ctr" fontAlgn="b"/>
                      <a:r>
                        <a:rPr lang="fr-FR" sz="1200" b="0" i="0" u="none" strike="noStrike" kern="1200" dirty="0">
                          <a:solidFill>
                            <a:srgbClr val="000000"/>
                          </a:solidFill>
                          <a:effectLst/>
                          <a:latin typeface="Calibri" panose="020F0502020204030204" pitchFamily="34" charset="0"/>
                          <a:ea typeface="+mn-ea"/>
                          <a:cs typeface="+mn-cs"/>
                        </a:rPr>
                        <a:t>&gt; 50M €</a:t>
                      </a:r>
                    </a:p>
                  </a:txBody>
                  <a:tcPr marL="9525" marR="9525" marT="9525" marB="0" anchor="b">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200" b="0" i="0" u="none" strike="noStrike" dirty="0">
                          <a:solidFill>
                            <a:srgbClr val="000000"/>
                          </a:solidFill>
                          <a:effectLst/>
                          <a:latin typeface="Calibri" panose="020F0502020204030204" pitchFamily="34" charset="0"/>
                        </a:rPr>
                        <a:t>10</a:t>
                      </a:r>
                    </a:p>
                  </a:txBody>
                  <a:tcPr marL="9525" marR="9525" marT="9525" marB="0" anchor="ctr">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200" b="0" i="0" u="none" strike="noStrike">
                          <a:solidFill>
                            <a:srgbClr val="000000"/>
                          </a:solidFill>
                          <a:effectLst/>
                          <a:latin typeface="Calibri" panose="020F0502020204030204" pitchFamily="34" charset="0"/>
                        </a:rPr>
                        <a:t>441</a:t>
                      </a:r>
                    </a:p>
                  </a:txBody>
                  <a:tcPr marL="9525" marR="9525" marT="9525" marB="0" anchor="ctr">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200" b="0" i="0" u="none" strike="noStrike">
                          <a:solidFill>
                            <a:srgbClr val="000000"/>
                          </a:solidFill>
                          <a:effectLst/>
                          <a:latin typeface="Calibri" panose="020F0502020204030204" pitchFamily="34" charset="0"/>
                        </a:rPr>
                        <a:t>41</a:t>
                      </a:r>
                    </a:p>
                  </a:txBody>
                  <a:tcPr marL="9525" marR="9525" marT="9525" marB="0" anchor="ctr">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200" b="0" i="0" u="none" strike="noStrike">
                          <a:solidFill>
                            <a:srgbClr val="000000"/>
                          </a:solidFill>
                          <a:effectLst/>
                          <a:latin typeface="Calibri" panose="020F0502020204030204" pitchFamily="34" charset="0"/>
                        </a:rPr>
                        <a:t>482</a:t>
                      </a:r>
                    </a:p>
                  </a:txBody>
                  <a:tcPr marL="9525" marR="9525" marT="9525" marB="0" anchor="ctr">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r>
              <a:tr h="171263">
                <a:tc>
                  <a:txBody>
                    <a:bodyPr/>
                    <a:lstStyle/>
                    <a:p>
                      <a:pPr algn="ctr" fontAlgn="b"/>
                      <a:r>
                        <a:rPr lang="fr-FR" sz="1200" b="0" i="0" u="none" strike="noStrike" kern="1200" dirty="0">
                          <a:solidFill>
                            <a:srgbClr val="000000"/>
                          </a:solidFill>
                          <a:effectLst/>
                          <a:latin typeface="Calibri" panose="020F0502020204030204" pitchFamily="34" charset="0"/>
                          <a:ea typeface="+mn-ea"/>
                          <a:cs typeface="+mn-cs"/>
                        </a:rPr>
                        <a:t>10-50M €</a:t>
                      </a:r>
                    </a:p>
                  </a:txBody>
                  <a:tcPr marL="9525" marR="9525" marT="9525" marB="0" anchor="b">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200" b="0" i="0" u="none" strike="noStrike">
                          <a:solidFill>
                            <a:srgbClr val="000000"/>
                          </a:solidFill>
                          <a:effectLst/>
                          <a:latin typeface="Calibri" panose="020F0502020204030204" pitchFamily="34" charset="0"/>
                        </a:rPr>
                        <a:t>24</a:t>
                      </a:r>
                    </a:p>
                  </a:txBody>
                  <a:tcPr marL="9525" marR="9525" marT="9525" marB="0" anchor="ctr">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200" b="0" i="0" u="none" strike="noStrike">
                          <a:solidFill>
                            <a:srgbClr val="000000"/>
                          </a:solidFill>
                          <a:effectLst/>
                          <a:latin typeface="Calibri" panose="020F0502020204030204" pitchFamily="34" charset="0"/>
                        </a:rPr>
                        <a:t>355</a:t>
                      </a:r>
                    </a:p>
                  </a:txBody>
                  <a:tcPr marL="9525" marR="9525" marT="9525" marB="0" anchor="ctr">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200" b="0" i="0" u="none" strike="noStrike">
                          <a:solidFill>
                            <a:srgbClr val="000000"/>
                          </a:solidFill>
                          <a:effectLst/>
                          <a:latin typeface="Calibri" panose="020F0502020204030204" pitchFamily="34" charset="0"/>
                        </a:rPr>
                        <a:t>21</a:t>
                      </a:r>
                    </a:p>
                  </a:txBody>
                  <a:tcPr marL="9525" marR="9525" marT="9525" marB="0" anchor="ctr">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200" b="0" i="0" u="none" strike="noStrike">
                          <a:solidFill>
                            <a:srgbClr val="000000"/>
                          </a:solidFill>
                          <a:effectLst/>
                          <a:latin typeface="Calibri" panose="020F0502020204030204" pitchFamily="34" charset="0"/>
                        </a:rPr>
                        <a:t>376</a:t>
                      </a:r>
                    </a:p>
                  </a:txBody>
                  <a:tcPr marL="9525" marR="9525" marT="9525" marB="0" anchor="ctr">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r>
              <a:tr h="171263">
                <a:tc>
                  <a:txBody>
                    <a:bodyPr/>
                    <a:lstStyle/>
                    <a:p>
                      <a:pPr algn="ctr" fontAlgn="b"/>
                      <a:r>
                        <a:rPr lang="fr-FR" sz="1200" b="0" i="0" u="none" strike="noStrike" kern="1200" dirty="0">
                          <a:solidFill>
                            <a:srgbClr val="000000"/>
                          </a:solidFill>
                          <a:effectLst/>
                          <a:latin typeface="Calibri" panose="020F0502020204030204" pitchFamily="34" charset="0"/>
                          <a:ea typeface="+mn-ea"/>
                          <a:cs typeface="+mn-cs"/>
                        </a:rPr>
                        <a:t>1-10M €</a:t>
                      </a:r>
                    </a:p>
                  </a:txBody>
                  <a:tcPr marL="9525" marR="9525" marT="9525" marB="0" anchor="b">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200" b="0" i="0" u="none" strike="noStrike">
                          <a:solidFill>
                            <a:srgbClr val="000000"/>
                          </a:solidFill>
                          <a:effectLst/>
                          <a:latin typeface="Calibri" panose="020F0502020204030204" pitchFamily="34" charset="0"/>
                        </a:rPr>
                        <a:t>194</a:t>
                      </a:r>
                    </a:p>
                  </a:txBody>
                  <a:tcPr marL="9525" marR="9525" marT="9525" marB="0" anchor="ctr">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200" b="0" i="0" u="none" strike="noStrike">
                          <a:solidFill>
                            <a:srgbClr val="000000"/>
                          </a:solidFill>
                          <a:effectLst/>
                          <a:latin typeface="Calibri" panose="020F0502020204030204" pitchFamily="34" charset="0"/>
                        </a:rPr>
                        <a:t>886</a:t>
                      </a:r>
                    </a:p>
                  </a:txBody>
                  <a:tcPr marL="9525" marR="9525" marT="9525" marB="0" anchor="ctr">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200" b="0" i="0" u="none" strike="noStrike">
                          <a:solidFill>
                            <a:srgbClr val="000000"/>
                          </a:solidFill>
                          <a:effectLst/>
                          <a:latin typeface="Calibri" panose="020F0502020204030204" pitchFamily="34" charset="0"/>
                        </a:rPr>
                        <a:t>60</a:t>
                      </a:r>
                    </a:p>
                  </a:txBody>
                  <a:tcPr marL="9525" marR="9525" marT="9525" marB="0" anchor="ctr">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200" b="0" i="0" u="none" strike="noStrike">
                          <a:solidFill>
                            <a:srgbClr val="000000"/>
                          </a:solidFill>
                          <a:effectLst/>
                          <a:latin typeface="Calibri" panose="020F0502020204030204" pitchFamily="34" charset="0"/>
                        </a:rPr>
                        <a:t>946</a:t>
                      </a:r>
                    </a:p>
                  </a:txBody>
                  <a:tcPr marL="9525" marR="9525" marT="9525" marB="0" anchor="ctr">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r>
              <a:tr h="171263">
                <a:tc>
                  <a:txBody>
                    <a:bodyPr/>
                    <a:lstStyle/>
                    <a:p>
                      <a:pPr algn="ctr" fontAlgn="b"/>
                      <a:r>
                        <a:rPr lang="fr-FR" sz="1200" b="0" i="0" u="none" strike="noStrike" kern="1200" dirty="0">
                          <a:solidFill>
                            <a:srgbClr val="000000"/>
                          </a:solidFill>
                          <a:effectLst/>
                          <a:latin typeface="Calibri" panose="020F0502020204030204" pitchFamily="34" charset="0"/>
                          <a:ea typeface="+mn-ea"/>
                          <a:cs typeface="+mn-cs"/>
                        </a:rPr>
                        <a:t>&lt; 1M €</a:t>
                      </a:r>
                    </a:p>
                  </a:txBody>
                  <a:tcPr marL="9525" marR="9525" marT="9525" marB="0" anchor="b">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200" b="0" i="0" u="none" strike="noStrike">
                          <a:solidFill>
                            <a:srgbClr val="000000"/>
                          </a:solidFill>
                          <a:effectLst/>
                          <a:latin typeface="Calibri" panose="020F0502020204030204" pitchFamily="34" charset="0"/>
                        </a:rPr>
                        <a:t>179</a:t>
                      </a:r>
                    </a:p>
                  </a:txBody>
                  <a:tcPr marL="9525" marR="9525" marT="9525" marB="0" anchor="ctr">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200" b="0" i="0" u="none" strike="noStrike">
                          <a:solidFill>
                            <a:srgbClr val="000000"/>
                          </a:solidFill>
                          <a:effectLst/>
                          <a:latin typeface="Calibri" panose="020F0502020204030204" pitchFamily="34" charset="0"/>
                        </a:rPr>
                        <a:t>416</a:t>
                      </a:r>
                    </a:p>
                  </a:txBody>
                  <a:tcPr marL="9525" marR="9525" marT="9525" marB="0" anchor="ctr">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200" b="0" i="0" u="none" strike="noStrike">
                          <a:solidFill>
                            <a:srgbClr val="000000"/>
                          </a:solidFill>
                          <a:effectLst/>
                          <a:latin typeface="Calibri" panose="020F0502020204030204" pitchFamily="34" charset="0"/>
                        </a:rPr>
                        <a:t>20</a:t>
                      </a:r>
                    </a:p>
                  </a:txBody>
                  <a:tcPr marL="9525" marR="9525" marT="9525" marB="0" anchor="ctr">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c>
                  <a:txBody>
                    <a:bodyPr/>
                    <a:lstStyle/>
                    <a:p>
                      <a:pPr algn="ctr" fontAlgn="ctr"/>
                      <a:r>
                        <a:rPr lang="fr-FR" sz="1200" b="0" i="0" u="none" strike="noStrike" dirty="0">
                          <a:solidFill>
                            <a:srgbClr val="000000"/>
                          </a:solidFill>
                          <a:effectLst/>
                          <a:latin typeface="Calibri" panose="020F0502020204030204" pitchFamily="34" charset="0"/>
                        </a:rPr>
                        <a:t>436</a:t>
                      </a:r>
                    </a:p>
                  </a:txBody>
                  <a:tcPr marL="9525" marR="9525" marT="9525" marB="0" anchor="ctr">
                    <a:lnL w="19050" cap="flat" cmpd="sng" algn="ctr">
                      <a:solidFill>
                        <a:srgbClr val="70849D"/>
                      </a:solidFill>
                      <a:prstDash val="solid"/>
                      <a:round/>
                      <a:headEnd type="none" w="med" len="med"/>
                      <a:tailEnd type="none" w="med" len="med"/>
                    </a:lnL>
                    <a:lnR w="19050" cap="flat" cmpd="sng" algn="ctr">
                      <a:solidFill>
                        <a:srgbClr val="70849D"/>
                      </a:solidFill>
                      <a:prstDash val="solid"/>
                      <a:round/>
                      <a:headEnd type="none" w="med" len="med"/>
                      <a:tailEnd type="none" w="med" len="med"/>
                    </a:lnR>
                    <a:lnT w="19050" cap="flat" cmpd="sng" algn="ctr">
                      <a:solidFill>
                        <a:srgbClr val="70849D"/>
                      </a:solidFill>
                      <a:prstDash val="solid"/>
                      <a:round/>
                      <a:headEnd type="none" w="med" len="med"/>
                      <a:tailEnd type="none" w="med" len="med"/>
                    </a:lnT>
                    <a:lnB w="19050" cap="flat" cmpd="sng" algn="ctr">
                      <a:solidFill>
                        <a:srgbClr val="70849D"/>
                      </a:solidFill>
                      <a:prstDash val="solid"/>
                      <a:round/>
                      <a:headEnd type="none" w="med" len="med"/>
                      <a:tailEnd type="none" w="med" len="med"/>
                    </a:lnB>
                    <a:solidFill>
                      <a:schemeClr val="bg1"/>
                    </a:solidFill>
                  </a:tcPr>
                </a:tc>
              </a:tr>
            </a:tbl>
          </a:graphicData>
        </a:graphic>
      </p:graphicFrame>
      <p:sp>
        <p:nvSpPr>
          <p:cNvPr id="14" name="Rectangle 13"/>
          <p:cNvSpPr/>
          <p:nvPr/>
        </p:nvSpPr>
        <p:spPr>
          <a:xfrm>
            <a:off x="404261" y="932108"/>
            <a:ext cx="8547715" cy="707886"/>
          </a:xfrm>
          <a:prstGeom prst="rect">
            <a:avLst/>
          </a:prstGeom>
        </p:spPr>
        <p:txBody>
          <a:bodyPr wrap="square">
            <a:spAutoFit/>
          </a:bodyPr>
          <a:lstStyle/>
          <a:p>
            <a:r>
              <a:rPr lang="fr-FR" sz="4000" b="1" i="1" dirty="0" smtClean="0">
                <a:solidFill>
                  <a:srgbClr val="A30B3B"/>
                </a:solidFill>
                <a:latin typeface="Arial" panose="020B0604020202020204" pitchFamily="34" charset="0"/>
                <a:cs typeface="Arial" panose="020B0604020202020204" pitchFamily="34" charset="0"/>
              </a:rPr>
              <a:t>2622 </a:t>
            </a:r>
            <a:r>
              <a:rPr lang="fr-FR" sz="2800" i="1" dirty="0" smtClean="0">
                <a:solidFill>
                  <a:srgbClr val="A30B3B"/>
                </a:solidFill>
                <a:latin typeface="Arial" panose="020B0604020202020204" pitchFamily="34" charset="0"/>
                <a:cs typeface="Arial" panose="020B0604020202020204" pitchFamily="34" charset="0"/>
              </a:rPr>
              <a:t>salariés en 2015</a:t>
            </a:r>
            <a:endParaRPr lang="fr-FR" i="1" dirty="0">
              <a:solidFill>
                <a:srgbClr val="70849D"/>
              </a:solidFill>
              <a:latin typeface="Arial" panose="020B0604020202020204" pitchFamily="34" charset="0"/>
              <a:cs typeface="Arial" panose="020B0604020202020204" pitchFamily="34" charset="0"/>
            </a:endParaRPr>
          </a:p>
        </p:txBody>
      </p:sp>
      <p:sp>
        <p:nvSpPr>
          <p:cNvPr id="16"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4806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rmAutofit/>
          </a:bodyPr>
          <a:lstStyle/>
          <a:p>
            <a:pPr marL="357188"/>
            <a:r>
              <a:rPr lang="fr-FR" sz="2000" b="0" dirty="0"/>
              <a:t>Résultats de l’enquête </a:t>
            </a:r>
            <a:r>
              <a:rPr lang="fr-FR" sz="2000" b="0" dirty="0" smtClean="0"/>
              <a:t>annuelle 2015</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6</a:t>
            </a:fld>
            <a:endParaRPr lang="fr-FR">
              <a:latin typeface="Arial" panose="020B0604020202020204" pitchFamily="34" charset="0"/>
              <a:cs typeface="Arial" panose="020B0604020202020204" pitchFamily="34" charset="0"/>
            </a:endParaRPr>
          </a:p>
        </p:txBody>
      </p:sp>
      <p:sp>
        <p:nvSpPr>
          <p:cNvPr id="7" name="Rectangle 6"/>
          <p:cNvSpPr/>
          <p:nvPr/>
        </p:nvSpPr>
        <p:spPr>
          <a:xfrm>
            <a:off x="404262" y="1397222"/>
            <a:ext cx="8392266" cy="4154984"/>
          </a:xfrm>
          <a:prstGeom prst="rect">
            <a:avLst/>
          </a:prstGeom>
        </p:spPr>
        <p:txBody>
          <a:bodyPr wrap="square">
            <a:spAutoFit/>
          </a:bodyPr>
          <a:lstStyle/>
          <a:p>
            <a:pPr marL="285750" indent="-285750">
              <a:spcAft>
                <a:spcPts val="1200"/>
              </a:spcAft>
              <a:buFont typeface="Courier New" panose="02070309020205020404" pitchFamily="49" charset="0"/>
              <a:buChar char="o"/>
            </a:pPr>
            <a:r>
              <a:rPr lang="fr-FR" sz="1600" dirty="0">
                <a:solidFill>
                  <a:srgbClr val="70849D"/>
                </a:solidFill>
                <a:latin typeface="Arial" panose="020B0604020202020204" pitchFamily="34" charset="0"/>
                <a:cs typeface="Arial" panose="020B0604020202020204" pitchFamily="34" charset="0"/>
              </a:rPr>
              <a:t>Les opérateurs de ventes </a:t>
            </a:r>
            <a:r>
              <a:rPr lang="fr-FR" sz="1600" dirty="0" smtClean="0">
                <a:solidFill>
                  <a:srgbClr val="70849D"/>
                </a:solidFill>
                <a:latin typeface="Arial" panose="020B0604020202020204" pitchFamily="34" charset="0"/>
                <a:cs typeface="Arial" panose="020B0604020202020204" pitchFamily="34" charset="0"/>
              </a:rPr>
              <a:t>volontaires</a:t>
            </a:r>
          </a:p>
          <a:p>
            <a:r>
              <a:rPr lang="fr-FR" sz="3600" dirty="0">
                <a:solidFill>
                  <a:srgbClr val="26334C"/>
                </a:solidFill>
                <a:latin typeface="Arial" panose="020B0604020202020204" pitchFamily="34" charset="0"/>
                <a:cs typeface="Arial" panose="020B0604020202020204" pitchFamily="34" charset="0"/>
              </a:rPr>
              <a:t>Le marché national</a:t>
            </a:r>
          </a:p>
          <a:p>
            <a:pPr marL="285750" indent="-285750">
              <a:lnSpc>
                <a:spcPct val="200000"/>
              </a:lnSpc>
              <a:buFont typeface="Courier New" panose="02070309020205020404" pitchFamily="49" charset="0"/>
              <a:buChar char="o"/>
            </a:pPr>
            <a:r>
              <a:rPr lang="fr-FR" sz="1600" dirty="0" smtClean="0">
                <a:solidFill>
                  <a:srgbClr val="70849D"/>
                </a:solidFill>
                <a:latin typeface="Arial" panose="020B0604020202020204" pitchFamily="34" charset="0"/>
                <a:cs typeface="Arial" panose="020B0604020202020204" pitchFamily="34" charset="0"/>
              </a:rPr>
              <a:t>Le secteur « Art &amp; Objets de collection »</a:t>
            </a:r>
          </a:p>
          <a:p>
            <a:pPr marL="285750" indent="-285750">
              <a:lnSpc>
                <a:spcPct val="200000"/>
              </a:lnSpc>
              <a:buFont typeface="Courier New" panose="02070309020205020404" pitchFamily="49" charset="0"/>
              <a:buChar char="o"/>
            </a:pPr>
            <a:r>
              <a:rPr lang="fr-FR" sz="1600" dirty="0" smtClean="0">
                <a:solidFill>
                  <a:srgbClr val="70849D"/>
                </a:solidFill>
                <a:latin typeface="Arial" panose="020B0604020202020204" pitchFamily="34" charset="0"/>
                <a:cs typeface="Arial" panose="020B0604020202020204" pitchFamily="34" charset="0"/>
              </a:rPr>
              <a:t>Le </a:t>
            </a:r>
            <a:r>
              <a:rPr lang="fr-FR" sz="1600" dirty="0">
                <a:solidFill>
                  <a:srgbClr val="70849D"/>
                </a:solidFill>
                <a:latin typeface="Arial" panose="020B0604020202020204" pitchFamily="34" charset="0"/>
                <a:cs typeface="Arial" panose="020B0604020202020204" pitchFamily="34" charset="0"/>
              </a:rPr>
              <a:t>secteur « Véhicules d’occasion &amp; Matériel industriel »</a:t>
            </a:r>
          </a:p>
          <a:p>
            <a:pPr marL="285750" indent="-285750">
              <a:lnSpc>
                <a:spcPct val="200000"/>
              </a:lnSpc>
              <a:buFont typeface="Courier New" panose="02070309020205020404" pitchFamily="49" charset="0"/>
              <a:buChar char="o"/>
            </a:pPr>
            <a:r>
              <a:rPr lang="fr-FR" sz="1600" dirty="0">
                <a:solidFill>
                  <a:srgbClr val="70849D"/>
                </a:solidFill>
                <a:latin typeface="Arial" panose="020B0604020202020204" pitchFamily="34" charset="0"/>
                <a:cs typeface="Arial" panose="020B0604020202020204" pitchFamily="34" charset="0"/>
              </a:rPr>
              <a:t>Le secteur « Chevaux »</a:t>
            </a:r>
          </a:p>
          <a:p>
            <a:pPr marL="285750" indent="-285750">
              <a:lnSpc>
                <a:spcPct val="200000"/>
              </a:lnSpc>
              <a:buFont typeface="Courier New" panose="02070309020205020404" pitchFamily="49" charset="0"/>
              <a:buChar char="o"/>
            </a:pPr>
            <a:r>
              <a:rPr lang="fr-FR" sz="1600" dirty="0">
                <a:solidFill>
                  <a:srgbClr val="70849D"/>
                </a:solidFill>
                <a:latin typeface="Arial" panose="020B0604020202020204" pitchFamily="34" charset="0"/>
                <a:cs typeface="Arial" panose="020B0604020202020204" pitchFamily="34" charset="0"/>
              </a:rPr>
              <a:t>Les ventes de gré à gré</a:t>
            </a:r>
          </a:p>
          <a:p>
            <a:pPr marL="285750" indent="-285750">
              <a:lnSpc>
                <a:spcPct val="200000"/>
              </a:lnSpc>
              <a:buFont typeface="Courier New" panose="02070309020205020404" pitchFamily="49" charset="0"/>
              <a:buChar char="o"/>
            </a:pPr>
            <a:r>
              <a:rPr lang="fr-FR" sz="1600" dirty="0">
                <a:solidFill>
                  <a:srgbClr val="70849D"/>
                </a:solidFill>
                <a:latin typeface="Arial" panose="020B0604020202020204" pitchFamily="34" charset="0"/>
                <a:cs typeface="Arial" panose="020B0604020202020204" pitchFamily="34" charset="0"/>
              </a:rPr>
              <a:t>Les ventes électroniques</a:t>
            </a:r>
          </a:p>
          <a:p>
            <a:pPr marL="285750" indent="-285750">
              <a:lnSpc>
                <a:spcPct val="200000"/>
              </a:lnSpc>
              <a:buFont typeface="Courier New" panose="02070309020205020404" pitchFamily="49" charset="0"/>
              <a:buChar char="o"/>
            </a:pPr>
            <a:r>
              <a:rPr lang="fr-FR" sz="1600" dirty="0">
                <a:solidFill>
                  <a:srgbClr val="70849D"/>
                </a:solidFill>
                <a:latin typeface="Arial" panose="020B0604020202020204" pitchFamily="34" charset="0"/>
                <a:cs typeface="Arial" panose="020B0604020202020204" pitchFamily="34" charset="0"/>
              </a:rPr>
              <a:t>L’internationalisation des ventes</a:t>
            </a:r>
          </a:p>
        </p:txBody>
      </p:sp>
      <p:sp>
        <p:nvSpPr>
          <p:cNvPr id="9"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5583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t 1"/>
          <p:cNvGraphicFramePr>
            <a:graphicFrameLocks noChangeAspect="1"/>
          </p:cNvGraphicFramePr>
          <p:nvPr>
            <p:extLst>
              <p:ext uri="{D42A27DB-BD31-4B8C-83A1-F6EECF244321}">
                <p14:modId xmlns:p14="http://schemas.microsoft.com/office/powerpoint/2010/main" val="3550759744"/>
              </p:ext>
            </p:extLst>
          </p:nvPr>
        </p:nvGraphicFramePr>
        <p:xfrm>
          <a:off x="1491746" y="2711612"/>
          <a:ext cx="6700837" cy="3644739"/>
        </p:xfrm>
        <a:graphic>
          <a:graphicData uri="http://schemas.openxmlformats.org/presentationml/2006/ole">
            <mc:AlternateContent xmlns:mc="http://schemas.openxmlformats.org/markup-compatibility/2006">
              <mc:Choice xmlns:v="urn:schemas-microsoft-com:vml" Requires="v">
                <p:oleObj spid="_x0000_s4495" name="Worksheet" r:id="rId4" imgW="7915359" imgH="4305363" progId="Excel.Sheet.12">
                  <p:link updateAutomatic="1"/>
                </p:oleObj>
              </mc:Choice>
              <mc:Fallback>
                <p:oleObj name="Worksheet" r:id="rId4" imgW="7915359" imgH="4305363" progId="Excel.Sheet.12">
                  <p:link updateAutomatic="1"/>
                  <p:pic>
                    <p:nvPicPr>
                      <p:cNvPr id="0" name=""/>
                      <p:cNvPicPr/>
                      <p:nvPr/>
                    </p:nvPicPr>
                    <p:blipFill>
                      <a:blip r:embed="rId5"/>
                      <a:stretch>
                        <a:fillRect/>
                      </a:stretch>
                    </p:blipFill>
                    <p:spPr>
                      <a:xfrm>
                        <a:off x="1491746" y="2711612"/>
                        <a:ext cx="6700837" cy="3644739"/>
                      </a:xfrm>
                      <a:prstGeom prst="rect">
                        <a:avLst/>
                      </a:prstGeom>
                    </p:spPr>
                  </p:pic>
                </p:oleObj>
              </mc:Fallback>
            </mc:AlternateContent>
          </a:graphicData>
        </a:graphic>
      </p:graphicFrame>
      <p:sp>
        <p:nvSpPr>
          <p:cNvPr id="6" name="Titre 5"/>
          <p:cNvSpPr>
            <a:spLocks noGrp="1"/>
          </p:cNvSpPr>
          <p:nvPr>
            <p:ph type="title"/>
          </p:nvPr>
        </p:nvSpPr>
        <p:spPr>
          <a:xfrm>
            <a:off x="404261" y="294392"/>
            <a:ext cx="7834964" cy="540000"/>
          </a:xfrm>
        </p:spPr>
        <p:txBody>
          <a:bodyPr>
            <a:normAutofit/>
          </a:bodyPr>
          <a:lstStyle/>
          <a:p>
            <a:pPr marL="361950"/>
            <a:r>
              <a:rPr lang="fr-FR" sz="2000" b="0" dirty="0" smtClean="0"/>
              <a:t>Montant total adjugé en France</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7</a:t>
            </a:fld>
            <a:endParaRPr lang="fr-FR">
              <a:latin typeface="Arial" panose="020B0604020202020204" pitchFamily="34" charset="0"/>
              <a:cs typeface="Arial" panose="020B0604020202020204" pitchFamily="34" charset="0"/>
            </a:endParaRPr>
          </a:p>
        </p:txBody>
      </p:sp>
      <p:sp>
        <p:nvSpPr>
          <p:cNvPr id="7" name="Rectangle 6"/>
          <p:cNvSpPr/>
          <p:nvPr/>
        </p:nvSpPr>
        <p:spPr>
          <a:xfrm>
            <a:off x="1777643" y="3264255"/>
            <a:ext cx="2494594" cy="261610"/>
          </a:xfrm>
          <a:prstGeom prst="rect">
            <a:avLst/>
          </a:prstGeom>
        </p:spPr>
        <p:txBody>
          <a:bodyPr wrap="none">
            <a:spAutoFit/>
          </a:bodyPr>
          <a:lstStyle/>
          <a:p>
            <a:r>
              <a:rPr lang="fr-FR" sz="1100" dirty="0" smtClean="0">
                <a:solidFill>
                  <a:srgbClr val="70849D"/>
                </a:solidFill>
                <a:latin typeface="Arial" panose="020B0604020202020204" pitchFamily="34" charset="0"/>
                <a:cs typeface="Arial" panose="020B0604020202020204" pitchFamily="34" charset="0"/>
              </a:rPr>
              <a:t>En millions d’€ - hors frais de ventes</a:t>
            </a:r>
            <a:endParaRPr lang="fr-FR" sz="1100" dirty="0">
              <a:solidFill>
                <a:srgbClr val="70849D"/>
              </a:solidFill>
              <a:latin typeface="Arial" panose="020B0604020202020204" pitchFamily="34" charset="0"/>
              <a:cs typeface="Arial" panose="020B0604020202020204" pitchFamily="34" charset="0"/>
            </a:endParaRPr>
          </a:p>
        </p:txBody>
      </p:sp>
      <p:sp>
        <p:nvSpPr>
          <p:cNvPr id="8" name="Rectangle 7"/>
          <p:cNvSpPr/>
          <p:nvPr/>
        </p:nvSpPr>
        <p:spPr>
          <a:xfrm>
            <a:off x="2151516" y="1019549"/>
            <a:ext cx="5335134" cy="707886"/>
          </a:xfrm>
          <a:prstGeom prst="rect">
            <a:avLst/>
          </a:prstGeom>
        </p:spPr>
        <p:txBody>
          <a:bodyPr wrap="square">
            <a:spAutoFit/>
          </a:bodyPr>
          <a:lstStyle/>
          <a:p>
            <a:r>
              <a:rPr lang="fr-FR" sz="4000" b="1" i="1" dirty="0" smtClean="0">
                <a:solidFill>
                  <a:srgbClr val="A30B3B"/>
                </a:solidFill>
                <a:latin typeface="Arial" panose="020B0604020202020204" pitchFamily="34" charset="0"/>
                <a:cs typeface="Arial" panose="020B0604020202020204" pitchFamily="34" charset="0"/>
              </a:rPr>
              <a:t>2,7 </a:t>
            </a:r>
            <a:r>
              <a:rPr lang="fr-FR" sz="4000" i="1" dirty="0">
                <a:solidFill>
                  <a:srgbClr val="A30B3B"/>
                </a:solidFill>
                <a:latin typeface="Arial" panose="020B0604020202020204" pitchFamily="34" charset="0"/>
                <a:cs typeface="Arial" panose="020B0604020202020204" pitchFamily="34" charset="0"/>
              </a:rPr>
              <a:t>milliards d</a:t>
            </a:r>
            <a:r>
              <a:rPr lang="fr-FR" sz="4000" i="1" dirty="0" smtClean="0">
                <a:solidFill>
                  <a:srgbClr val="A30B3B"/>
                </a:solidFill>
                <a:latin typeface="Arial" panose="020B0604020202020204" pitchFamily="34" charset="0"/>
                <a:cs typeface="Arial" panose="020B0604020202020204" pitchFamily="34" charset="0"/>
              </a:rPr>
              <a:t>’€ </a:t>
            </a:r>
            <a:endParaRPr lang="fr-FR" sz="4000" i="1" dirty="0">
              <a:solidFill>
                <a:srgbClr val="A30B3B"/>
              </a:solidFill>
              <a:latin typeface="Arial" panose="020B0604020202020204" pitchFamily="34" charset="0"/>
              <a:cs typeface="Arial" panose="020B0604020202020204" pitchFamily="34" charset="0"/>
            </a:endParaRPr>
          </a:p>
        </p:txBody>
      </p:sp>
      <p:sp>
        <p:nvSpPr>
          <p:cNvPr id="14" name="Rectangle 13"/>
          <p:cNvSpPr/>
          <p:nvPr/>
        </p:nvSpPr>
        <p:spPr>
          <a:xfrm>
            <a:off x="404261" y="2252799"/>
            <a:ext cx="8257032" cy="646331"/>
          </a:xfrm>
          <a:prstGeom prst="rect">
            <a:avLst/>
          </a:prstGeom>
        </p:spPr>
        <p:txBody>
          <a:bodyPr wrap="square">
            <a:spAutoFit/>
          </a:bodyPr>
          <a:lstStyle/>
          <a:p>
            <a:r>
              <a:rPr lang="fr-FR" i="1" dirty="0" smtClean="0">
                <a:solidFill>
                  <a:srgbClr val="70849D"/>
                </a:solidFill>
                <a:latin typeface="Arial" panose="020B0604020202020204" pitchFamily="34" charset="0"/>
                <a:cs typeface="Arial" panose="020B0604020202020204" pitchFamily="34" charset="0"/>
              </a:rPr>
              <a:t>Une forte progression, supérieure à </a:t>
            </a:r>
            <a:r>
              <a:rPr lang="fr-FR" i="1" dirty="0">
                <a:solidFill>
                  <a:srgbClr val="70849D"/>
                </a:solidFill>
                <a:latin typeface="Arial" panose="020B0604020202020204" pitchFamily="34" charset="0"/>
                <a:cs typeface="Arial" panose="020B0604020202020204" pitchFamily="34" charset="0"/>
              </a:rPr>
              <a:t>la moyenne des 10 dernières </a:t>
            </a:r>
            <a:r>
              <a:rPr lang="fr-FR" i="1" dirty="0" smtClean="0">
                <a:solidFill>
                  <a:srgbClr val="70849D"/>
                </a:solidFill>
                <a:latin typeface="Arial" panose="020B0604020202020204" pitchFamily="34" charset="0"/>
                <a:cs typeface="Arial" panose="020B0604020202020204" pitchFamily="34" charset="0"/>
              </a:rPr>
              <a:t>années (</a:t>
            </a:r>
            <a:r>
              <a:rPr lang="fr-FR" i="1" dirty="0">
                <a:solidFill>
                  <a:srgbClr val="A30B3B"/>
                </a:solidFill>
                <a:latin typeface="Arial" panose="020B0604020202020204" pitchFamily="34" charset="0"/>
                <a:cs typeface="Arial" panose="020B0604020202020204" pitchFamily="34" charset="0"/>
              </a:rPr>
              <a:t>+</a:t>
            </a:r>
            <a:r>
              <a:rPr lang="fr-FR" i="1" dirty="0" smtClean="0">
                <a:solidFill>
                  <a:srgbClr val="A30B3B"/>
                </a:solidFill>
                <a:latin typeface="Arial" panose="020B0604020202020204" pitchFamily="34" charset="0"/>
                <a:cs typeface="Arial" panose="020B0604020202020204" pitchFamily="34" charset="0"/>
              </a:rPr>
              <a:t>3,6% </a:t>
            </a:r>
            <a:r>
              <a:rPr lang="fr-FR" i="1" dirty="0">
                <a:solidFill>
                  <a:srgbClr val="70849D"/>
                </a:solidFill>
                <a:latin typeface="Arial" panose="020B0604020202020204" pitchFamily="34" charset="0"/>
                <a:cs typeface="Arial" panose="020B0604020202020204" pitchFamily="34" charset="0"/>
              </a:rPr>
              <a:t>par an en moyenne depuis </a:t>
            </a:r>
            <a:r>
              <a:rPr lang="fr-FR" i="1" dirty="0" smtClean="0">
                <a:solidFill>
                  <a:srgbClr val="70849D"/>
                </a:solidFill>
                <a:latin typeface="Arial" panose="020B0604020202020204" pitchFamily="34" charset="0"/>
                <a:cs typeface="Arial" panose="020B0604020202020204" pitchFamily="34" charset="0"/>
              </a:rPr>
              <a:t>2006)</a:t>
            </a:r>
            <a:endParaRPr lang="fr-FR" i="1" dirty="0">
              <a:solidFill>
                <a:srgbClr val="70849D"/>
              </a:solidFill>
              <a:latin typeface="Arial" panose="020B0604020202020204" pitchFamily="34" charset="0"/>
              <a:cs typeface="Arial" panose="020B0604020202020204" pitchFamily="34" charset="0"/>
            </a:endParaRPr>
          </a:p>
        </p:txBody>
      </p:sp>
      <p:sp>
        <p:nvSpPr>
          <p:cNvPr id="3" name="Rectangle 2"/>
          <p:cNvSpPr/>
          <p:nvPr/>
        </p:nvSpPr>
        <p:spPr>
          <a:xfrm>
            <a:off x="2151515" y="1596641"/>
            <a:ext cx="2047355" cy="523220"/>
          </a:xfrm>
          <a:prstGeom prst="rect">
            <a:avLst/>
          </a:prstGeom>
        </p:spPr>
        <p:txBody>
          <a:bodyPr wrap="none">
            <a:spAutoFit/>
          </a:bodyPr>
          <a:lstStyle/>
          <a:p>
            <a:r>
              <a:rPr lang="fr-FR" sz="2800" i="1" dirty="0" smtClean="0">
                <a:solidFill>
                  <a:srgbClr val="A30B3B"/>
                </a:solidFill>
                <a:latin typeface="Arial" panose="020B0604020202020204" pitchFamily="34" charset="0"/>
                <a:cs typeface="Arial" panose="020B0604020202020204" pitchFamily="34" charset="0"/>
              </a:rPr>
              <a:t>+10%</a:t>
            </a:r>
            <a:r>
              <a:rPr lang="fr-FR" sz="2800" i="1" dirty="0" smtClean="0">
                <a:solidFill>
                  <a:srgbClr val="898989"/>
                </a:solidFill>
                <a:latin typeface="Arial" panose="020B0604020202020204" pitchFamily="34" charset="0"/>
                <a:cs typeface="Arial" panose="020B0604020202020204" pitchFamily="34" charset="0"/>
              </a:rPr>
              <a:t> </a:t>
            </a:r>
            <a:r>
              <a:rPr lang="fr-FR" i="1" dirty="0">
                <a:solidFill>
                  <a:srgbClr val="70849D"/>
                </a:solidFill>
                <a:latin typeface="Arial" panose="020B0604020202020204" pitchFamily="34" charset="0"/>
                <a:cs typeface="Arial" panose="020B0604020202020204" pitchFamily="34" charset="0"/>
              </a:rPr>
              <a:t>en </a:t>
            </a:r>
            <a:r>
              <a:rPr lang="fr-FR" i="1" dirty="0" smtClean="0">
                <a:solidFill>
                  <a:srgbClr val="70849D"/>
                </a:solidFill>
                <a:latin typeface="Arial" panose="020B0604020202020204" pitchFamily="34" charset="0"/>
                <a:cs typeface="Arial" panose="020B0604020202020204" pitchFamily="34" charset="0"/>
              </a:rPr>
              <a:t>2015</a:t>
            </a:r>
            <a:endParaRPr lang="fr-FR" i="1" dirty="0">
              <a:solidFill>
                <a:srgbClr val="70849D"/>
              </a:solidFill>
              <a:latin typeface="Arial" panose="020B0604020202020204" pitchFamily="34" charset="0"/>
              <a:cs typeface="Arial" panose="020B0604020202020204" pitchFamily="34" charset="0"/>
            </a:endParaRPr>
          </a:p>
        </p:txBody>
      </p:sp>
      <p:sp>
        <p:nvSpPr>
          <p:cNvPr id="11"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pic>
        <p:nvPicPr>
          <p:cNvPr id="9" name="Imag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6465" y="1056185"/>
            <a:ext cx="1388909" cy="967207"/>
          </a:xfrm>
          <a:prstGeom prst="rect">
            <a:avLst/>
          </a:prstGeom>
        </p:spPr>
      </p:pic>
    </p:spTree>
    <p:extLst>
      <p:ext uri="{BB962C8B-B14F-4D97-AF65-F5344CB8AC3E}">
        <p14:creationId xmlns:p14="http://schemas.microsoft.com/office/powerpoint/2010/main" val="30227391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rmAutofit/>
          </a:bodyPr>
          <a:lstStyle/>
          <a:p>
            <a:pPr marL="357188"/>
            <a:r>
              <a:rPr lang="fr-FR" sz="2000" b="0" dirty="0" smtClean="0"/>
              <a:t>Les trois secteurs clés du marché</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8</a:t>
            </a:fld>
            <a:endParaRPr lang="fr-FR">
              <a:latin typeface="Arial" panose="020B0604020202020204" pitchFamily="34" charset="0"/>
              <a:cs typeface="Arial" panose="020B0604020202020204" pitchFamily="34" charset="0"/>
            </a:endParaRPr>
          </a:p>
        </p:txBody>
      </p:sp>
      <p:grpSp>
        <p:nvGrpSpPr>
          <p:cNvPr id="57" name="Groupe 56"/>
          <p:cNvGrpSpPr/>
          <p:nvPr/>
        </p:nvGrpSpPr>
        <p:grpSpPr>
          <a:xfrm>
            <a:off x="289785" y="996778"/>
            <a:ext cx="8499885" cy="4344540"/>
            <a:chOff x="63291" y="1318389"/>
            <a:chExt cx="8499885" cy="4344540"/>
          </a:xfrm>
        </p:grpSpPr>
        <p:sp>
          <p:nvSpPr>
            <p:cNvPr id="7" name="Rectangle 6"/>
            <p:cNvSpPr/>
            <p:nvPr/>
          </p:nvSpPr>
          <p:spPr>
            <a:xfrm>
              <a:off x="6592824" y="3365371"/>
              <a:ext cx="1970352" cy="810579"/>
            </a:xfrm>
            <a:prstGeom prst="rect">
              <a:avLst/>
            </a:prstGeom>
            <a:noFill/>
          </p:spPr>
          <p:txBody>
            <a:bodyPr wrap="square" anchor="ctr">
              <a:noAutofit/>
            </a:bodyPr>
            <a:lstStyle/>
            <a:p>
              <a:pPr algn="ctr"/>
              <a:r>
                <a:rPr lang="fr-FR" dirty="0" smtClean="0">
                  <a:solidFill>
                    <a:srgbClr val="E46C0A"/>
                  </a:solidFill>
                  <a:latin typeface="Arial" panose="020B0604020202020204" pitchFamily="34" charset="0"/>
                  <a:cs typeface="Arial" panose="020B0604020202020204" pitchFamily="34" charset="0"/>
                </a:rPr>
                <a:t>VO &amp; Matériel industriel</a:t>
              </a:r>
              <a:endParaRPr lang="fr-FR" dirty="0">
                <a:solidFill>
                  <a:srgbClr val="E46C0A"/>
                </a:solidFill>
                <a:latin typeface="Arial" panose="020B0604020202020204" pitchFamily="34" charset="0"/>
                <a:cs typeface="Arial" panose="020B0604020202020204" pitchFamily="34" charset="0"/>
              </a:endParaRPr>
            </a:p>
          </p:txBody>
        </p:sp>
        <p:sp>
          <p:nvSpPr>
            <p:cNvPr id="8" name="Rectangle 7"/>
            <p:cNvSpPr/>
            <p:nvPr/>
          </p:nvSpPr>
          <p:spPr>
            <a:xfrm>
              <a:off x="3586824" y="3365371"/>
              <a:ext cx="1970352" cy="810579"/>
            </a:xfrm>
            <a:prstGeom prst="rect">
              <a:avLst/>
            </a:prstGeom>
            <a:noFill/>
          </p:spPr>
          <p:txBody>
            <a:bodyPr wrap="square" anchor="ctr">
              <a:noAutofit/>
            </a:bodyPr>
            <a:lstStyle/>
            <a:p>
              <a:pPr algn="ctr"/>
              <a:r>
                <a:rPr lang="fr-FR" dirty="0" smtClean="0">
                  <a:solidFill>
                    <a:srgbClr val="948A54"/>
                  </a:solidFill>
                  <a:latin typeface="Arial" panose="020B0604020202020204" pitchFamily="34" charset="0"/>
                  <a:cs typeface="Arial" panose="020B0604020202020204" pitchFamily="34" charset="0"/>
                </a:rPr>
                <a:t>Chevaux</a:t>
              </a:r>
              <a:endParaRPr lang="fr-FR" dirty="0">
                <a:solidFill>
                  <a:srgbClr val="948A54"/>
                </a:solidFill>
                <a:latin typeface="Arial" panose="020B0604020202020204" pitchFamily="34" charset="0"/>
                <a:cs typeface="Arial" panose="020B0604020202020204" pitchFamily="34" charset="0"/>
              </a:endParaRPr>
            </a:p>
          </p:txBody>
        </p:sp>
        <p:sp>
          <p:nvSpPr>
            <p:cNvPr id="9" name="Rectangle 8"/>
            <p:cNvSpPr/>
            <p:nvPr/>
          </p:nvSpPr>
          <p:spPr>
            <a:xfrm>
              <a:off x="63291" y="5093209"/>
              <a:ext cx="936000" cy="563369"/>
            </a:xfrm>
            <a:prstGeom prst="rect">
              <a:avLst/>
            </a:prstGeom>
            <a:noFill/>
          </p:spPr>
          <p:txBody>
            <a:bodyPr wrap="square" anchor="ctr">
              <a:noAutofit/>
            </a:bodyPr>
            <a:lstStyle/>
            <a:p>
              <a:pPr algn="ctr"/>
              <a:r>
                <a:rPr lang="fr-FR" sz="1200" dirty="0" smtClean="0">
                  <a:solidFill>
                    <a:srgbClr val="604A7B"/>
                  </a:solidFill>
                  <a:latin typeface="Arial" panose="020B0604020202020204" pitchFamily="34" charset="0"/>
                  <a:cs typeface="Arial" panose="020B0604020202020204" pitchFamily="34" charset="0"/>
                </a:rPr>
                <a:t>Art &amp; Antiquités</a:t>
              </a:r>
              <a:endParaRPr lang="fr-FR" sz="1200" dirty="0">
                <a:solidFill>
                  <a:srgbClr val="604A7B"/>
                </a:solidFill>
                <a:latin typeface="Arial" panose="020B0604020202020204" pitchFamily="34" charset="0"/>
                <a:cs typeface="Arial" panose="020B0604020202020204" pitchFamily="34" charset="0"/>
              </a:endParaRPr>
            </a:p>
          </p:txBody>
        </p:sp>
        <p:sp>
          <p:nvSpPr>
            <p:cNvPr id="10" name="Rectangle 9"/>
            <p:cNvSpPr/>
            <p:nvPr/>
          </p:nvSpPr>
          <p:spPr>
            <a:xfrm>
              <a:off x="1032192" y="5093209"/>
              <a:ext cx="936000" cy="563369"/>
            </a:xfrm>
            <a:prstGeom prst="rect">
              <a:avLst/>
            </a:prstGeom>
            <a:noFill/>
          </p:spPr>
          <p:txBody>
            <a:bodyPr wrap="square" anchor="ctr">
              <a:noAutofit/>
            </a:bodyPr>
            <a:lstStyle/>
            <a:p>
              <a:pPr algn="ctr"/>
              <a:r>
                <a:rPr lang="fr-FR" sz="1200" dirty="0" smtClean="0">
                  <a:solidFill>
                    <a:srgbClr val="604A7B"/>
                  </a:solidFill>
                  <a:latin typeface="Arial" panose="020B0604020202020204" pitchFamily="34" charset="0"/>
                  <a:cs typeface="Arial" panose="020B0604020202020204" pitchFamily="34" charset="0"/>
                </a:rPr>
                <a:t>Joaillerie &amp; Orfèvrerie</a:t>
              </a:r>
              <a:endParaRPr lang="fr-FR" sz="1200" dirty="0">
                <a:solidFill>
                  <a:srgbClr val="604A7B"/>
                </a:solidFill>
                <a:latin typeface="Arial" panose="020B0604020202020204" pitchFamily="34" charset="0"/>
                <a:cs typeface="Arial" panose="020B0604020202020204" pitchFamily="34" charset="0"/>
              </a:endParaRPr>
            </a:p>
          </p:txBody>
        </p:sp>
        <p:sp>
          <p:nvSpPr>
            <p:cNvPr id="11" name="Rectangle 10"/>
            <p:cNvSpPr/>
            <p:nvPr/>
          </p:nvSpPr>
          <p:spPr>
            <a:xfrm>
              <a:off x="2033994" y="5093209"/>
              <a:ext cx="936000" cy="563369"/>
            </a:xfrm>
            <a:prstGeom prst="rect">
              <a:avLst/>
            </a:prstGeom>
            <a:noFill/>
          </p:spPr>
          <p:txBody>
            <a:bodyPr wrap="square" anchor="ctr">
              <a:noAutofit/>
            </a:bodyPr>
            <a:lstStyle/>
            <a:p>
              <a:pPr algn="ctr"/>
              <a:r>
                <a:rPr lang="fr-FR" sz="1200" dirty="0" smtClean="0">
                  <a:solidFill>
                    <a:srgbClr val="604A7B"/>
                  </a:solidFill>
                  <a:latin typeface="Arial" panose="020B0604020202020204" pitchFamily="34" charset="0"/>
                  <a:cs typeface="Arial" panose="020B0604020202020204" pitchFamily="34" charset="0"/>
                </a:rPr>
                <a:t>Objets de collection *</a:t>
              </a:r>
              <a:endParaRPr lang="fr-FR" sz="1200" dirty="0">
                <a:solidFill>
                  <a:srgbClr val="604A7B"/>
                </a:solidFill>
                <a:latin typeface="Arial" panose="020B0604020202020204" pitchFamily="34" charset="0"/>
                <a:cs typeface="Arial" panose="020B0604020202020204" pitchFamily="34" charset="0"/>
              </a:endParaRPr>
            </a:p>
          </p:txBody>
        </p:sp>
        <p:sp>
          <p:nvSpPr>
            <p:cNvPr id="12" name="Rectangle 11"/>
            <p:cNvSpPr/>
            <p:nvPr/>
          </p:nvSpPr>
          <p:spPr>
            <a:xfrm>
              <a:off x="2969994" y="5093209"/>
              <a:ext cx="936000" cy="563369"/>
            </a:xfrm>
            <a:prstGeom prst="rect">
              <a:avLst/>
            </a:prstGeom>
            <a:noFill/>
          </p:spPr>
          <p:txBody>
            <a:bodyPr wrap="square" anchor="ctr">
              <a:noAutofit/>
            </a:bodyPr>
            <a:lstStyle/>
            <a:p>
              <a:pPr algn="ctr"/>
              <a:r>
                <a:rPr lang="fr-FR" sz="1200" dirty="0" smtClean="0">
                  <a:solidFill>
                    <a:srgbClr val="604A7B"/>
                  </a:solidFill>
                  <a:latin typeface="Arial" panose="020B0604020202020204" pitchFamily="34" charset="0"/>
                  <a:cs typeface="Arial" panose="020B0604020202020204" pitchFamily="34" charset="0"/>
                </a:rPr>
                <a:t>Vins &amp; Alcools</a:t>
              </a:r>
              <a:endParaRPr lang="fr-FR" sz="1200" dirty="0">
                <a:solidFill>
                  <a:srgbClr val="604A7B"/>
                </a:solidFill>
                <a:latin typeface="Arial" panose="020B0604020202020204" pitchFamily="34" charset="0"/>
                <a:cs typeface="Arial" panose="020B0604020202020204" pitchFamily="34" charset="0"/>
              </a:endParaRPr>
            </a:p>
          </p:txBody>
        </p:sp>
        <p:sp>
          <p:nvSpPr>
            <p:cNvPr id="13" name="Rectangle 12"/>
            <p:cNvSpPr/>
            <p:nvPr/>
          </p:nvSpPr>
          <p:spPr>
            <a:xfrm>
              <a:off x="3952967" y="5093209"/>
              <a:ext cx="936000" cy="563370"/>
            </a:xfrm>
            <a:prstGeom prst="rect">
              <a:avLst/>
            </a:prstGeom>
            <a:noFill/>
          </p:spPr>
          <p:txBody>
            <a:bodyPr wrap="square" anchor="ctr">
              <a:noAutofit/>
            </a:bodyPr>
            <a:lstStyle/>
            <a:p>
              <a:pPr algn="ctr"/>
              <a:r>
                <a:rPr lang="fr-FR" sz="1200" dirty="0" smtClean="0">
                  <a:solidFill>
                    <a:srgbClr val="604A7B"/>
                  </a:solidFill>
                  <a:latin typeface="Arial" panose="020B0604020202020204" pitchFamily="34" charset="0"/>
                  <a:cs typeface="Arial" panose="020B0604020202020204" pitchFamily="34" charset="0"/>
                </a:rPr>
                <a:t>Ventes courantes</a:t>
              </a:r>
              <a:endParaRPr lang="fr-FR" sz="1200" dirty="0">
                <a:solidFill>
                  <a:srgbClr val="604A7B"/>
                </a:solidFill>
                <a:latin typeface="Arial" panose="020B0604020202020204" pitchFamily="34" charset="0"/>
                <a:cs typeface="Arial" panose="020B0604020202020204" pitchFamily="34" charset="0"/>
              </a:endParaRPr>
            </a:p>
          </p:txBody>
        </p:sp>
        <p:sp>
          <p:nvSpPr>
            <p:cNvPr id="14" name="Rectangle 13"/>
            <p:cNvSpPr/>
            <p:nvPr/>
          </p:nvSpPr>
          <p:spPr>
            <a:xfrm>
              <a:off x="6609618" y="5099559"/>
              <a:ext cx="936000" cy="563370"/>
            </a:xfrm>
            <a:prstGeom prst="rect">
              <a:avLst/>
            </a:prstGeom>
            <a:noFill/>
          </p:spPr>
          <p:txBody>
            <a:bodyPr wrap="square" anchor="ctr">
              <a:noAutofit/>
            </a:bodyPr>
            <a:lstStyle/>
            <a:p>
              <a:pPr algn="ctr"/>
              <a:r>
                <a:rPr lang="fr-FR" sz="1200" dirty="0" smtClean="0">
                  <a:solidFill>
                    <a:srgbClr val="E46C0A"/>
                  </a:solidFill>
                  <a:latin typeface="Arial" panose="020B0604020202020204" pitchFamily="34" charset="0"/>
                  <a:cs typeface="Arial" panose="020B0604020202020204" pitchFamily="34" charset="0"/>
                </a:rPr>
                <a:t>Véhicules d’Occasion</a:t>
              </a:r>
              <a:endParaRPr lang="fr-FR" sz="1200" dirty="0">
                <a:solidFill>
                  <a:srgbClr val="E46C0A"/>
                </a:solidFill>
                <a:latin typeface="Arial" panose="020B0604020202020204" pitchFamily="34" charset="0"/>
                <a:cs typeface="Arial" panose="020B0604020202020204" pitchFamily="34" charset="0"/>
              </a:endParaRPr>
            </a:p>
          </p:txBody>
        </p:sp>
        <p:sp>
          <p:nvSpPr>
            <p:cNvPr id="15" name="Rectangle 14"/>
            <p:cNvSpPr/>
            <p:nvPr/>
          </p:nvSpPr>
          <p:spPr>
            <a:xfrm>
              <a:off x="7579350" y="5099559"/>
              <a:ext cx="936000" cy="563370"/>
            </a:xfrm>
            <a:prstGeom prst="rect">
              <a:avLst/>
            </a:prstGeom>
            <a:noFill/>
          </p:spPr>
          <p:txBody>
            <a:bodyPr wrap="square" anchor="ctr">
              <a:noAutofit/>
            </a:bodyPr>
            <a:lstStyle/>
            <a:p>
              <a:pPr algn="ctr"/>
              <a:r>
                <a:rPr lang="fr-FR" sz="1200" dirty="0" smtClean="0">
                  <a:solidFill>
                    <a:srgbClr val="E46C0A"/>
                  </a:solidFill>
                  <a:latin typeface="Arial" panose="020B0604020202020204" pitchFamily="34" charset="0"/>
                  <a:cs typeface="Arial" panose="020B0604020202020204" pitchFamily="34" charset="0"/>
                </a:rPr>
                <a:t>Matériel industriel</a:t>
              </a:r>
              <a:endParaRPr lang="fr-FR" sz="1200" dirty="0">
                <a:solidFill>
                  <a:srgbClr val="E46C0A"/>
                </a:solidFill>
                <a:latin typeface="Arial" panose="020B0604020202020204" pitchFamily="34" charset="0"/>
                <a:cs typeface="Arial" panose="020B0604020202020204" pitchFamily="34" charset="0"/>
              </a:endParaRPr>
            </a:p>
          </p:txBody>
        </p:sp>
        <p:sp>
          <p:nvSpPr>
            <p:cNvPr id="17" name="Rectangle 16"/>
            <p:cNvSpPr/>
            <p:nvPr/>
          </p:nvSpPr>
          <p:spPr>
            <a:xfrm>
              <a:off x="2953512" y="1318389"/>
              <a:ext cx="3236976" cy="1135126"/>
            </a:xfrm>
            <a:prstGeom prst="rect">
              <a:avLst/>
            </a:prstGeom>
            <a:noFill/>
          </p:spPr>
          <p:txBody>
            <a:bodyPr wrap="square" anchor="ctr">
              <a:noAutofit/>
            </a:bodyPr>
            <a:lstStyle/>
            <a:p>
              <a:pPr algn="ctr"/>
              <a:r>
                <a:rPr lang="fr-FR" sz="2400" dirty="0" smtClean="0">
                  <a:solidFill>
                    <a:srgbClr val="70849D"/>
                  </a:solidFill>
                  <a:latin typeface="Arial" panose="020B0604020202020204" pitchFamily="34" charset="0"/>
                  <a:cs typeface="Arial" panose="020B0604020202020204" pitchFamily="34" charset="0"/>
                </a:rPr>
                <a:t>Ventes aux enchères publiques volontaires</a:t>
              </a:r>
              <a:endParaRPr lang="fr-FR" sz="2400" dirty="0">
                <a:solidFill>
                  <a:srgbClr val="70849D"/>
                </a:solidFill>
                <a:latin typeface="Arial" panose="020B0604020202020204" pitchFamily="34" charset="0"/>
                <a:cs typeface="Arial" panose="020B0604020202020204" pitchFamily="34" charset="0"/>
              </a:endParaRPr>
            </a:p>
          </p:txBody>
        </p:sp>
        <p:cxnSp>
          <p:nvCxnSpPr>
            <p:cNvPr id="18" name="Connecteur droit 17"/>
            <p:cNvCxnSpPr>
              <a:stCxn id="17" idx="2"/>
            </p:cNvCxnSpPr>
            <p:nvPr/>
          </p:nvCxnSpPr>
          <p:spPr>
            <a:xfrm>
              <a:off x="4572000" y="2453515"/>
              <a:ext cx="0" cy="477438"/>
            </a:xfrm>
            <a:prstGeom prst="line">
              <a:avLst/>
            </a:prstGeom>
            <a:ln>
              <a:solidFill>
                <a:srgbClr val="26334C"/>
              </a:solidFill>
            </a:ln>
          </p:spPr>
          <p:style>
            <a:lnRef idx="1">
              <a:schemeClr val="accent1"/>
            </a:lnRef>
            <a:fillRef idx="0">
              <a:schemeClr val="accent1"/>
            </a:fillRef>
            <a:effectRef idx="0">
              <a:schemeClr val="accent1"/>
            </a:effectRef>
            <a:fontRef idx="minor">
              <a:schemeClr val="tx1"/>
            </a:fontRef>
          </p:style>
        </p:cxnSp>
        <p:cxnSp>
          <p:nvCxnSpPr>
            <p:cNvPr id="20" name="Connecteur en angle 19"/>
            <p:cNvCxnSpPr/>
            <p:nvPr/>
          </p:nvCxnSpPr>
          <p:spPr>
            <a:xfrm rot="16200000" flipV="1">
              <a:off x="4536608" y="210478"/>
              <a:ext cx="87201" cy="5977251"/>
            </a:xfrm>
            <a:prstGeom prst="bentConnector3">
              <a:avLst>
                <a:gd name="adj1" fmla="val 362153"/>
              </a:avLst>
            </a:prstGeom>
            <a:ln>
              <a:solidFill>
                <a:srgbClr val="26334C"/>
              </a:solidFill>
            </a:ln>
          </p:spPr>
          <p:style>
            <a:lnRef idx="1">
              <a:schemeClr val="accent1"/>
            </a:lnRef>
            <a:fillRef idx="0">
              <a:schemeClr val="accent1"/>
            </a:fillRef>
            <a:effectRef idx="0">
              <a:schemeClr val="accent1"/>
            </a:effectRef>
            <a:fontRef idx="minor">
              <a:schemeClr val="tx1"/>
            </a:fontRef>
          </p:style>
        </p:cxnSp>
        <p:cxnSp>
          <p:nvCxnSpPr>
            <p:cNvPr id="27" name="Connecteur en angle 26"/>
            <p:cNvCxnSpPr>
              <a:stCxn id="9" idx="0"/>
            </p:cNvCxnSpPr>
            <p:nvPr/>
          </p:nvCxnSpPr>
          <p:spPr>
            <a:xfrm rot="5400000" flipH="1" flipV="1">
              <a:off x="2469093" y="3155407"/>
              <a:ext cx="12700" cy="3875604"/>
            </a:xfrm>
            <a:prstGeom prst="bentConnector3">
              <a:avLst>
                <a:gd name="adj1" fmla="val 1800000"/>
              </a:avLst>
            </a:prstGeom>
            <a:ln>
              <a:solidFill>
                <a:srgbClr val="26334C"/>
              </a:solidFill>
            </a:ln>
          </p:spPr>
          <p:style>
            <a:lnRef idx="1">
              <a:schemeClr val="accent1"/>
            </a:lnRef>
            <a:fillRef idx="0">
              <a:schemeClr val="accent1"/>
            </a:fillRef>
            <a:effectRef idx="0">
              <a:schemeClr val="accent1"/>
            </a:effectRef>
            <a:fontRef idx="minor">
              <a:schemeClr val="tx1"/>
            </a:fontRef>
          </p:style>
        </p:cxnSp>
        <p:cxnSp>
          <p:nvCxnSpPr>
            <p:cNvPr id="37" name="Connecteur en angle 36"/>
            <p:cNvCxnSpPr>
              <a:stCxn id="14" idx="0"/>
              <a:endCxn id="15" idx="0"/>
            </p:cNvCxnSpPr>
            <p:nvPr/>
          </p:nvCxnSpPr>
          <p:spPr>
            <a:xfrm rot="5400000" flipH="1" flipV="1">
              <a:off x="7562484" y="4614693"/>
              <a:ext cx="12700" cy="969732"/>
            </a:xfrm>
            <a:prstGeom prst="bentConnector3">
              <a:avLst>
                <a:gd name="adj1" fmla="val 1800000"/>
              </a:avLst>
            </a:prstGeom>
            <a:ln>
              <a:solidFill>
                <a:srgbClr val="26334C"/>
              </a:solidFill>
            </a:ln>
          </p:spPr>
          <p:style>
            <a:lnRef idx="1">
              <a:schemeClr val="accent1"/>
            </a:lnRef>
            <a:fillRef idx="0">
              <a:schemeClr val="accent1"/>
            </a:fillRef>
            <a:effectRef idx="0">
              <a:schemeClr val="accent1"/>
            </a:effectRef>
            <a:fontRef idx="minor">
              <a:schemeClr val="tx1"/>
            </a:fontRef>
          </p:style>
        </p:cxnSp>
        <p:cxnSp>
          <p:nvCxnSpPr>
            <p:cNvPr id="48" name="Connecteur droit 47"/>
            <p:cNvCxnSpPr>
              <a:stCxn id="7" idx="2"/>
            </p:cNvCxnSpPr>
            <p:nvPr/>
          </p:nvCxnSpPr>
          <p:spPr>
            <a:xfrm>
              <a:off x="7578000" y="4175950"/>
              <a:ext cx="519" cy="540000"/>
            </a:xfrm>
            <a:prstGeom prst="line">
              <a:avLst/>
            </a:prstGeom>
            <a:ln>
              <a:solidFill>
                <a:srgbClr val="26334C"/>
              </a:solidFill>
            </a:ln>
          </p:spPr>
          <p:style>
            <a:lnRef idx="1">
              <a:schemeClr val="accent1"/>
            </a:lnRef>
            <a:fillRef idx="0">
              <a:schemeClr val="accent1"/>
            </a:fillRef>
            <a:effectRef idx="0">
              <a:schemeClr val="accent1"/>
            </a:effectRef>
            <a:fontRef idx="minor">
              <a:schemeClr val="tx1"/>
            </a:fontRef>
          </p:style>
        </p:cxnSp>
        <p:cxnSp>
          <p:nvCxnSpPr>
            <p:cNvPr id="52" name="Connecteur droit 51"/>
            <p:cNvCxnSpPr/>
            <p:nvPr/>
          </p:nvCxnSpPr>
          <p:spPr>
            <a:xfrm>
              <a:off x="1565741" y="4328350"/>
              <a:ext cx="519" cy="540000"/>
            </a:xfrm>
            <a:prstGeom prst="line">
              <a:avLst/>
            </a:prstGeom>
            <a:ln>
              <a:solidFill>
                <a:srgbClr val="26334C"/>
              </a:solidFill>
            </a:ln>
          </p:spPr>
          <p:style>
            <a:lnRef idx="1">
              <a:schemeClr val="accent1"/>
            </a:lnRef>
            <a:fillRef idx="0">
              <a:schemeClr val="accent1"/>
            </a:fillRef>
            <a:effectRef idx="0">
              <a:schemeClr val="accent1"/>
            </a:effectRef>
            <a:fontRef idx="minor">
              <a:schemeClr val="tx1"/>
            </a:fontRef>
          </p:style>
        </p:cxnSp>
        <p:cxnSp>
          <p:nvCxnSpPr>
            <p:cNvPr id="53" name="Connecteur droit 52"/>
            <p:cNvCxnSpPr>
              <a:endCxn id="10" idx="0"/>
            </p:cNvCxnSpPr>
            <p:nvPr/>
          </p:nvCxnSpPr>
          <p:spPr>
            <a:xfrm>
              <a:off x="1499933" y="4868350"/>
              <a:ext cx="259" cy="224859"/>
            </a:xfrm>
            <a:prstGeom prst="line">
              <a:avLst/>
            </a:prstGeom>
            <a:ln>
              <a:solidFill>
                <a:srgbClr val="26334C"/>
              </a:solidFill>
            </a:ln>
          </p:spPr>
          <p:style>
            <a:lnRef idx="1">
              <a:schemeClr val="accent1"/>
            </a:lnRef>
            <a:fillRef idx="0">
              <a:schemeClr val="accent1"/>
            </a:fillRef>
            <a:effectRef idx="0">
              <a:schemeClr val="accent1"/>
            </a:effectRef>
            <a:fontRef idx="minor">
              <a:schemeClr val="tx1"/>
            </a:fontRef>
          </p:style>
        </p:cxnSp>
        <p:cxnSp>
          <p:nvCxnSpPr>
            <p:cNvPr id="55" name="Connecteur droit 54"/>
            <p:cNvCxnSpPr/>
            <p:nvPr/>
          </p:nvCxnSpPr>
          <p:spPr>
            <a:xfrm>
              <a:off x="3437865" y="4868350"/>
              <a:ext cx="259" cy="224859"/>
            </a:xfrm>
            <a:prstGeom prst="line">
              <a:avLst/>
            </a:prstGeom>
            <a:ln>
              <a:solidFill>
                <a:srgbClr val="26334C"/>
              </a:solidFill>
            </a:ln>
          </p:spPr>
          <p:style>
            <a:lnRef idx="1">
              <a:schemeClr val="accent1"/>
            </a:lnRef>
            <a:fillRef idx="0">
              <a:schemeClr val="accent1"/>
            </a:fillRef>
            <a:effectRef idx="0">
              <a:schemeClr val="accent1"/>
            </a:effectRef>
            <a:fontRef idx="minor">
              <a:schemeClr val="tx1"/>
            </a:fontRef>
          </p:style>
        </p:cxnSp>
        <p:cxnSp>
          <p:nvCxnSpPr>
            <p:cNvPr id="56" name="Connecteur droit 55"/>
            <p:cNvCxnSpPr/>
            <p:nvPr/>
          </p:nvCxnSpPr>
          <p:spPr>
            <a:xfrm>
              <a:off x="2501865" y="4868350"/>
              <a:ext cx="259" cy="224859"/>
            </a:xfrm>
            <a:prstGeom prst="line">
              <a:avLst/>
            </a:prstGeom>
            <a:ln>
              <a:solidFill>
                <a:srgbClr val="26334C"/>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615573" y="3278170"/>
              <a:ext cx="1970352" cy="810579"/>
            </a:xfrm>
            <a:prstGeom prst="rect">
              <a:avLst/>
            </a:prstGeom>
            <a:noFill/>
          </p:spPr>
          <p:txBody>
            <a:bodyPr wrap="square" anchor="ctr">
              <a:noAutofit/>
            </a:bodyPr>
            <a:lstStyle/>
            <a:p>
              <a:pPr algn="ctr"/>
              <a:r>
                <a:rPr lang="fr-FR" dirty="0" smtClean="0">
                  <a:solidFill>
                    <a:srgbClr val="604A7B"/>
                  </a:solidFill>
                  <a:latin typeface="Arial" panose="020B0604020202020204" pitchFamily="34" charset="0"/>
                  <a:cs typeface="Arial" panose="020B0604020202020204" pitchFamily="34" charset="0"/>
                </a:rPr>
                <a:t>Art &amp; Objets de collection</a:t>
              </a:r>
              <a:endParaRPr lang="fr-FR" dirty="0">
                <a:solidFill>
                  <a:srgbClr val="604A7B"/>
                </a:solidFill>
                <a:latin typeface="Arial" panose="020B0604020202020204" pitchFamily="34" charset="0"/>
                <a:cs typeface="Arial" panose="020B0604020202020204" pitchFamily="34" charset="0"/>
              </a:endParaRPr>
            </a:p>
          </p:txBody>
        </p:sp>
      </p:grpSp>
      <p:sp>
        <p:nvSpPr>
          <p:cNvPr id="29"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998" y="2378059"/>
            <a:ext cx="700982" cy="1639688"/>
          </a:xfrm>
          <a:prstGeom prst="rect">
            <a:avLst/>
          </a:prstGeom>
        </p:spPr>
      </p:pic>
      <p:pic>
        <p:nvPicPr>
          <p:cNvPr id="3" name="Imag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38065" y="2819349"/>
            <a:ext cx="1383678" cy="1084998"/>
          </a:xfrm>
          <a:prstGeom prst="rect">
            <a:avLst/>
          </a:prstGeom>
        </p:spPr>
      </p:pic>
      <p:pic>
        <p:nvPicPr>
          <p:cNvPr id="16" name="Imag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70825" y="3172597"/>
            <a:ext cx="1633593" cy="597359"/>
          </a:xfrm>
          <a:prstGeom prst="rect">
            <a:avLst/>
          </a:prstGeom>
        </p:spPr>
      </p:pic>
      <p:sp>
        <p:nvSpPr>
          <p:cNvPr id="30" name="Rectangle 29"/>
          <p:cNvSpPr/>
          <p:nvPr/>
        </p:nvSpPr>
        <p:spPr>
          <a:xfrm>
            <a:off x="943751" y="5638849"/>
            <a:ext cx="4291091" cy="461665"/>
          </a:xfrm>
          <a:prstGeom prst="rect">
            <a:avLst/>
          </a:prstGeom>
        </p:spPr>
        <p:txBody>
          <a:bodyPr wrap="square">
            <a:spAutoFit/>
          </a:bodyPr>
          <a:lstStyle/>
          <a:p>
            <a:pPr algn="ctr"/>
            <a:r>
              <a:rPr lang="fr-FR" sz="1200" dirty="0">
                <a:solidFill>
                  <a:srgbClr val="604A7B"/>
                </a:solidFill>
                <a:latin typeface="Arial" panose="020B0604020202020204" pitchFamily="34" charset="0"/>
                <a:cs typeface="Arial" panose="020B0604020202020204" pitchFamily="34" charset="0"/>
              </a:rPr>
              <a:t>* </a:t>
            </a:r>
            <a:r>
              <a:rPr lang="fr-FR" sz="1200" dirty="0" smtClean="0">
                <a:solidFill>
                  <a:srgbClr val="604A7B"/>
                </a:solidFill>
                <a:latin typeface="Arial" panose="020B0604020202020204" pitchFamily="34" charset="0"/>
                <a:cs typeface="Arial" panose="020B0604020202020204" pitchFamily="34" charset="0"/>
              </a:rPr>
              <a:t>Objets </a:t>
            </a:r>
            <a:r>
              <a:rPr lang="fr-FR" sz="1200" dirty="0">
                <a:solidFill>
                  <a:srgbClr val="604A7B"/>
                </a:solidFill>
                <a:latin typeface="Arial" panose="020B0604020202020204" pitchFamily="34" charset="0"/>
                <a:cs typeface="Arial" panose="020B0604020202020204" pitchFamily="34" charset="0"/>
              </a:rPr>
              <a:t>de collection : voitures de collection, bandes dessinées, livres et manuscrits, numismatique, </a:t>
            </a:r>
            <a:r>
              <a:rPr lang="fr-FR" sz="1200" dirty="0" err="1">
                <a:solidFill>
                  <a:srgbClr val="604A7B"/>
                </a:solidFill>
                <a:latin typeface="Arial" panose="020B0604020202020204" pitchFamily="34" charset="0"/>
                <a:cs typeface="Arial" panose="020B0604020202020204" pitchFamily="34" charset="0"/>
              </a:rPr>
              <a:t>militaria</a:t>
            </a:r>
            <a:r>
              <a:rPr lang="fr-FR" sz="1200" dirty="0">
                <a:solidFill>
                  <a:srgbClr val="604A7B"/>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411717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t 6"/>
          <p:cNvGraphicFramePr>
            <a:graphicFrameLocks noChangeAspect="1"/>
          </p:cNvGraphicFramePr>
          <p:nvPr>
            <p:extLst>
              <p:ext uri="{D42A27DB-BD31-4B8C-83A1-F6EECF244321}">
                <p14:modId xmlns:p14="http://schemas.microsoft.com/office/powerpoint/2010/main" val="3073686149"/>
              </p:ext>
            </p:extLst>
          </p:nvPr>
        </p:nvGraphicFramePr>
        <p:xfrm>
          <a:off x="6634713" y="3731535"/>
          <a:ext cx="2082658" cy="2093104"/>
        </p:xfrm>
        <a:graphic>
          <a:graphicData uri="http://schemas.openxmlformats.org/presentationml/2006/ole">
            <mc:AlternateContent xmlns:mc="http://schemas.openxmlformats.org/markup-compatibility/2006">
              <mc:Choice xmlns:v="urn:schemas-microsoft-com:vml" Requires="v">
                <p:oleObj spid="_x0000_s29323" name="Worksheet" r:id="rId4" imgW="3571824" imgH="3591000" progId="Excel.Sheet.12">
                  <p:link updateAutomatic="1"/>
                </p:oleObj>
              </mc:Choice>
              <mc:Fallback>
                <p:oleObj name="Worksheet" r:id="rId4" imgW="3571824" imgH="3591000" progId="Excel.Sheet.12">
                  <p:link updateAutomatic="1"/>
                  <p:pic>
                    <p:nvPicPr>
                      <p:cNvPr id="0" name=""/>
                      <p:cNvPicPr/>
                      <p:nvPr/>
                    </p:nvPicPr>
                    <p:blipFill>
                      <a:blip r:embed="rId5"/>
                      <a:stretch>
                        <a:fillRect/>
                      </a:stretch>
                    </p:blipFill>
                    <p:spPr>
                      <a:xfrm>
                        <a:off x="6634713" y="3731535"/>
                        <a:ext cx="2082658" cy="2093104"/>
                      </a:xfrm>
                      <a:prstGeom prst="rect">
                        <a:avLst/>
                      </a:prstGeom>
                    </p:spPr>
                  </p:pic>
                </p:oleObj>
              </mc:Fallback>
            </mc:AlternateContent>
          </a:graphicData>
        </a:graphic>
      </p:graphicFrame>
      <p:graphicFrame>
        <p:nvGraphicFramePr>
          <p:cNvPr id="10" name="Objet 9"/>
          <p:cNvGraphicFramePr>
            <a:graphicFrameLocks noChangeAspect="1"/>
          </p:cNvGraphicFramePr>
          <p:nvPr>
            <p:extLst>
              <p:ext uri="{D42A27DB-BD31-4B8C-83A1-F6EECF244321}">
                <p14:modId xmlns:p14="http://schemas.microsoft.com/office/powerpoint/2010/main" val="1974250962"/>
              </p:ext>
            </p:extLst>
          </p:nvPr>
        </p:nvGraphicFramePr>
        <p:xfrm>
          <a:off x="3547167" y="3714189"/>
          <a:ext cx="2115078" cy="2109999"/>
        </p:xfrm>
        <a:graphic>
          <a:graphicData uri="http://schemas.openxmlformats.org/presentationml/2006/ole">
            <mc:AlternateContent xmlns:mc="http://schemas.openxmlformats.org/markup-compatibility/2006">
              <mc:Choice xmlns:v="urn:schemas-microsoft-com:vml" Requires="v">
                <p:oleObj spid="_x0000_s29324" name="Worksheet" r:id="rId6" imgW="3600416" imgH="3591000" progId="Excel.Sheet.12">
                  <p:link updateAutomatic="1"/>
                </p:oleObj>
              </mc:Choice>
              <mc:Fallback>
                <p:oleObj name="Worksheet" r:id="rId6" imgW="3600416" imgH="3591000" progId="Excel.Sheet.12">
                  <p:link updateAutomatic="1"/>
                  <p:pic>
                    <p:nvPicPr>
                      <p:cNvPr id="0" name=""/>
                      <p:cNvPicPr/>
                      <p:nvPr/>
                    </p:nvPicPr>
                    <p:blipFill>
                      <a:blip r:embed="rId7"/>
                      <a:stretch>
                        <a:fillRect/>
                      </a:stretch>
                    </p:blipFill>
                    <p:spPr>
                      <a:xfrm>
                        <a:off x="3547167" y="3714189"/>
                        <a:ext cx="2115078" cy="2109999"/>
                      </a:xfrm>
                      <a:prstGeom prst="rect">
                        <a:avLst/>
                      </a:prstGeom>
                    </p:spPr>
                  </p:pic>
                </p:oleObj>
              </mc:Fallback>
            </mc:AlternateContent>
          </a:graphicData>
        </a:graphic>
      </p:graphicFrame>
      <p:graphicFrame>
        <p:nvGraphicFramePr>
          <p:cNvPr id="5" name="Objet 4"/>
          <p:cNvGraphicFramePr>
            <a:graphicFrameLocks noChangeAspect="1"/>
          </p:cNvGraphicFramePr>
          <p:nvPr>
            <p:extLst>
              <p:ext uri="{D42A27DB-BD31-4B8C-83A1-F6EECF244321}">
                <p14:modId xmlns:p14="http://schemas.microsoft.com/office/powerpoint/2010/main" val="1944788639"/>
              </p:ext>
            </p:extLst>
          </p:nvPr>
        </p:nvGraphicFramePr>
        <p:xfrm>
          <a:off x="588920" y="3714189"/>
          <a:ext cx="2149560" cy="2148165"/>
        </p:xfrm>
        <a:graphic>
          <a:graphicData uri="http://schemas.openxmlformats.org/presentationml/2006/ole">
            <mc:AlternateContent xmlns:mc="http://schemas.openxmlformats.org/markup-compatibility/2006">
              <mc:Choice xmlns:v="urn:schemas-microsoft-com:vml" Requires="v">
                <p:oleObj spid="_x0000_s29325" name="Worksheet" r:id="rId8" imgW="3590976" imgH="3591000" progId="Excel.Sheet.12">
                  <p:link updateAutomatic="1"/>
                </p:oleObj>
              </mc:Choice>
              <mc:Fallback>
                <p:oleObj name="Worksheet" r:id="rId8" imgW="3590976" imgH="3591000" progId="Excel.Sheet.12">
                  <p:link updateAutomatic="1"/>
                  <p:pic>
                    <p:nvPicPr>
                      <p:cNvPr id="0" name=""/>
                      <p:cNvPicPr/>
                      <p:nvPr/>
                    </p:nvPicPr>
                    <p:blipFill>
                      <a:blip r:embed="rId9"/>
                      <a:stretch>
                        <a:fillRect/>
                      </a:stretch>
                    </p:blipFill>
                    <p:spPr>
                      <a:xfrm>
                        <a:off x="588920" y="3714189"/>
                        <a:ext cx="2149560" cy="2148165"/>
                      </a:xfrm>
                      <a:prstGeom prst="rect">
                        <a:avLst/>
                      </a:prstGeom>
                    </p:spPr>
                  </p:pic>
                </p:oleObj>
              </mc:Fallback>
            </mc:AlternateContent>
          </a:graphicData>
        </a:graphic>
      </p:graphicFrame>
      <p:sp>
        <p:nvSpPr>
          <p:cNvPr id="6" name="Titre 5"/>
          <p:cNvSpPr>
            <a:spLocks noGrp="1"/>
          </p:cNvSpPr>
          <p:nvPr>
            <p:ph type="title"/>
          </p:nvPr>
        </p:nvSpPr>
        <p:spPr>
          <a:xfrm>
            <a:off x="404261" y="294392"/>
            <a:ext cx="7834964" cy="540000"/>
          </a:xfrm>
        </p:spPr>
        <p:txBody>
          <a:bodyPr>
            <a:normAutofit/>
          </a:bodyPr>
          <a:lstStyle/>
          <a:p>
            <a:pPr marL="357188"/>
            <a:r>
              <a:rPr lang="fr-FR" sz="2000" b="0" dirty="0" smtClean="0"/>
              <a:t>Montant, évolution et part dans le montant total</a:t>
            </a:r>
            <a:endParaRPr lang="fr-FR" sz="20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9</a:t>
            </a:fld>
            <a:endParaRPr lang="fr-FR">
              <a:latin typeface="Arial" panose="020B0604020202020204" pitchFamily="34" charset="0"/>
              <a:cs typeface="Arial" panose="020B0604020202020204" pitchFamily="34" charset="0"/>
            </a:endParaRPr>
          </a:p>
        </p:txBody>
      </p:sp>
      <p:sp>
        <p:nvSpPr>
          <p:cNvPr id="18" name="Rectangle 17"/>
          <p:cNvSpPr/>
          <p:nvPr/>
        </p:nvSpPr>
        <p:spPr>
          <a:xfrm>
            <a:off x="829155" y="1384222"/>
            <a:ext cx="1970352" cy="810579"/>
          </a:xfrm>
          <a:prstGeom prst="rect">
            <a:avLst/>
          </a:prstGeom>
          <a:noFill/>
        </p:spPr>
        <p:txBody>
          <a:bodyPr wrap="square" anchor="ctr">
            <a:noAutofit/>
          </a:bodyPr>
          <a:lstStyle/>
          <a:p>
            <a:pPr algn="ctr"/>
            <a:r>
              <a:rPr lang="fr-FR" dirty="0" smtClean="0">
                <a:solidFill>
                  <a:srgbClr val="604A7B"/>
                </a:solidFill>
                <a:latin typeface="Arial" panose="020B0604020202020204" pitchFamily="34" charset="0"/>
                <a:cs typeface="Arial" panose="020B0604020202020204" pitchFamily="34" charset="0"/>
              </a:rPr>
              <a:t>Art &amp; Objets de collection</a:t>
            </a:r>
            <a:endParaRPr lang="fr-FR" dirty="0">
              <a:solidFill>
                <a:srgbClr val="604A7B"/>
              </a:solidFill>
              <a:latin typeface="Arial" panose="020B0604020202020204" pitchFamily="34" charset="0"/>
              <a:cs typeface="Arial" panose="020B0604020202020204" pitchFamily="34" charset="0"/>
            </a:endParaRPr>
          </a:p>
        </p:txBody>
      </p:sp>
      <p:sp>
        <p:nvSpPr>
          <p:cNvPr id="19" name="Rectangle 18"/>
          <p:cNvSpPr/>
          <p:nvPr/>
        </p:nvSpPr>
        <p:spPr>
          <a:xfrm>
            <a:off x="4045175" y="1384222"/>
            <a:ext cx="1970352" cy="810579"/>
          </a:xfrm>
          <a:prstGeom prst="rect">
            <a:avLst/>
          </a:prstGeom>
          <a:noFill/>
        </p:spPr>
        <p:txBody>
          <a:bodyPr wrap="square" anchor="ctr">
            <a:noAutofit/>
          </a:bodyPr>
          <a:lstStyle/>
          <a:p>
            <a:pPr algn="ctr"/>
            <a:r>
              <a:rPr lang="fr-FR" dirty="0" smtClean="0">
                <a:solidFill>
                  <a:srgbClr val="948A54"/>
                </a:solidFill>
                <a:latin typeface="Arial" panose="020B0604020202020204" pitchFamily="34" charset="0"/>
                <a:cs typeface="Arial" panose="020B0604020202020204" pitchFamily="34" charset="0"/>
              </a:rPr>
              <a:t>Chevaux</a:t>
            </a:r>
            <a:endParaRPr lang="fr-FR" dirty="0">
              <a:solidFill>
                <a:srgbClr val="948A54"/>
              </a:solidFill>
              <a:latin typeface="Arial" panose="020B0604020202020204" pitchFamily="34" charset="0"/>
              <a:cs typeface="Arial" panose="020B0604020202020204" pitchFamily="34" charset="0"/>
            </a:endParaRPr>
          </a:p>
        </p:txBody>
      </p:sp>
      <p:sp>
        <p:nvSpPr>
          <p:cNvPr id="29" name="Rectangle 28"/>
          <p:cNvSpPr/>
          <p:nvPr/>
        </p:nvSpPr>
        <p:spPr>
          <a:xfrm>
            <a:off x="7368356" y="1371408"/>
            <a:ext cx="1970352" cy="810579"/>
          </a:xfrm>
          <a:prstGeom prst="rect">
            <a:avLst/>
          </a:prstGeom>
          <a:noFill/>
        </p:spPr>
        <p:txBody>
          <a:bodyPr wrap="square" anchor="ctr">
            <a:noAutofit/>
          </a:bodyPr>
          <a:lstStyle/>
          <a:p>
            <a:pPr algn="ctr"/>
            <a:r>
              <a:rPr lang="fr-FR" dirty="0" smtClean="0">
                <a:solidFill>
                  <a:srgbClr val="E46C0A"/>
                </a:solidFill>
                <a:latin typeface="Arial" panose="020B0604020202020204" pitchFamily="34" charset="0"/>
                <a:cs typeface="Arial" panose="020B0604020202020204" pitchFamily="34" charset="0"/>
              </a:rPr>
              <a:t>VO &amp; Matériel industriel</a:t>
            </a:r>
            <a:endParaRPr lang="fr-FR" dirty="0">
              <a:solidFill>
                <a:srgbClr val="E46C0A"/>
              </a:solidFill>
              <a:latin typeface="Arial" panose="020B0604020202020204" pitchFamily="34" charset="0"/>
              <a:cs typeface="Arial" panose="020B0604020202020204" pitchFamily="34" charset="0"/>
            </a:endParaRPr>
          </a:p>
        </p:txBody>
      </p:sp>
      <p:sp>
        <p:nvSpPr>
          <p:cNvPr id="32" name="Rectangle 31"/>
          <p:cNvSpPr/>
          <p:nvPr/>
        </p:nvSpPr>
        <p:spPr>
          <a:xfrm>
            <a:off x="1160999" y="4427806"/>
            <a:ext cx="1005403" cy="584775"/>
          </a:xfrm>
          <a:prstGeom prst="rect">
            <a:avLst/>
          </a:prstGeom>
        </p:spPr>
        <p:txBody>
          <a:bodyPr wrap="none">
            <a:spAutoFit/>
          </a:bodyPr>
          <a:lstStyle/>
          <a:p>
            <a:r>
              <a:rPr lang="fr-FR" sz="3200" b="1" i="1" dirty="0" smtClean="0">
                <a:solidFill>
                  <a:srgbClr val="604A7B"/>
                </a:solidFill>
                <a:latin typeface="Arial" panose="020B0604020202020204" pitchFamily="34" charset="0"/>
                <a:cs typeface="Arial" panose="020B0604020202020204" pitchFamily="34" charset="0"/>
              </a:rPr>
              <a:t>48%</a:t>
            </a:r>
            <a:endParaRPr lang="fr-FR" sz="3200" b="1" i="1" dirty="0">
              <a:solidFill>
                <a:srgbClr val="604A7B"/>
              </a:solidFill>
              <a:latin typeface="Arial" panose="020B0604020202020204" pitchFamily="34" charset="0"/>
              <a:cs typeface="Arial" panose="020B0604020202020204" pitchFamily="34" charset="0"/>
            </a:endParaRPr>
          </a:p>
        </p:txBody>
      </p:sp>
      <p:sp>
        <p:nvSpPr>
          <p:cNvPr id="35" name="Rectangle 34"/>
          <p:cNvSpPr/>
          <p:nvPr/>
        </p:nvSpPr>
        <p:spPr>
          <a:xfrm>
            <a:off x="4215818" y="4427806"/>
            <a:ext cx="777777" cy="584775"/>
          </a:xfrm>
          <a:prstGeom prst="rect">
            <a:avLst/>
          </a:prstGeom>
        </p:spPr>
        <p:txBody>
          <a:bodyPr wrap="none">
            <a:spAutoFit/>
          </a:bodyPr>
          <a:lstStyle/>
          <a:p>
            <a:r>
              <a:rPr lang="fr-FR" sz="3200" b="1" i="1" dirty="0" smtClean="0">
                <a:solidFill>
                  <a:srgbClr val="948A54"/>
                </a:solidFill>
                <a:latin typeface="Arial" panose="020B0604020202020204" pitchFamily="34" charset="0"/>
                <a:cs typeface="Arial" panose="020B0604020202020204" pitchFamily="34" charset="0"/>
              </a:rPr>
              <a:t>6%</a:t>
            </a:r>
            <a:endParaRPr lang="fr-FR" sz="3200" b="1" i="1" dirty="0">
              <a:solidFill>
                <a:srgbClr val="948A54"/>
              </a:solidFill>
              <a:latin typeface="Arial" panose="020B0604020202020204" pitchFamily="34" charset="0"/>
              <a:cs typeface="Arial" panose="020B0604020202020204" pitchFamily="34" charset="0"/>
            </a:endParaRPr>
          </a:p>
        </p:txBody>
      </p:sp>
      <p:sp>
        <p:nvSpPr>
          <p:cNvPr id="36" name="Rectangle 35"/>
          <p:cNvSpPr/>
          <p:nvPr/>
        </p:nvSpPr>
        <p:spPr>
          <a:xfrm>
            <a:off x="7173341" y="4427806"/>
            <a:ext cx="1005403" cy="584775"/>
          </a:xfrm>
          <a:prstGeom prst="rect">
            <a:avLst/>
          </a:prstGeom>
        </p:spPr>
        <p:txBody>
          <a:bodyPr wrap="none">
            <a:spAutoFit/>
          </a:bodyPr>
          <a:lstStyle/>
          <a:p>
            <a:r>
              <a:rPr lang="fr-FR" sz="3200" b="1" i="1" dirty="0" smtClean="0">
                <a:solidFill>
                  <a:srgbClr val="E46C0A"/>
                </a:solidFill>
                <a:latin typeface="Arial" panose="020B0604020202020204" pitchFamily="34" charset="0"/>
                <a:cs typeface="Arial" panose="020B0604020202020204" pitchFamily="34" charset="0"/>
              </a:rPr>
              <a:t>46%</a:t>
            </a:r>
            <a:endParaRPr lang="fr-FR" sz="3200" b="1" i="1" dirty="0">
              <a:solidFill>
                <a:srgbClr val="E46C0A"/>
              </a:solidFill>
              <a:latin typeface="Arial" panose="020B0604020202020204" pitchFamily="34" charset="0"/>
              <a:cs typeface="Arial" panose="020B0604020202020204" pitchFamily="34" charset="0"/>
            </a:endParaRPr>
          </a:p>
        </p:txBody>
      </p:sp>
      <p:sp>
        <p:nvSpPr>
          <p:cNvPr id="39" name="Rectangle 38"/>
          <p:cNvSpPr/>
          <p:nvPr/>
        </p:nvSpPr>
        <p:spPr>
          <a:xfrm>
            <a:off x="440155" y="2461715"/>
            <a:ext cx="2536824" cy="984885"/>
          </a:xfrm>
          <a:prstGeom prst="rect">
            <a:avLst/>
          </a:prstGeom>
        </p:spPr>
        <p:txBody>
          <a:bodyPr wrap="square">
            <a:spAutoFit/>
          </a:bodyPr>
          <a:lstStyle/>
          <a:p>
            <a:pPr algn="ctr"/>
            <a:r>
              <a:rPr lang="fr-FR" sz="4000" b="1" i="1" dirty="0" smtClean="0">
                <a:solidFill>
                  <a:srgbClr val="604A7B"/>
                </a:solidFill>
                <a:latin typeface="Arial" panose="020B0604020202020204" pitchFamily="34" charset="0"/>
                <a:cs typeface="Arial" panose="020B0604020202020204" pitchFamily="34" charset="0"/>
              </a:rPr>
              <a:t>1,33</a:t>
            </a:r>
            <a:r>
              <a:rPr lang="fr-FR" b="1" i="1" dirty="0" smtClean="0">
                <a:solidFill>
                  <a:srgbClr val="604A7B"/>
                </a:solidFill>
                <a:latin typeface="Arial" panose="020B0604020202020204" pitchFamily="34" charset="0"/>
                <a:cs typeface="Arial" panose="020B0604020202020204" pitchFamily="34" charset="0"/>
              </a:rPr>
              <a:t> </a:t>
            </a:r>
            <a:r>
              <a:rPr lang="fr-FR" i="1" dirty="0" smtClean="0">
                <a:solidFill>
                  <a:srgbClr val="604A7B"/>
                </a:solidFill>
                <a:latin typeface="Arial" panose="020B0604020202020204" pitchFamily="34" charset="0"/>
                <a:cs typeface="Arial" panose="020B0604020202020204" pitchFamily="34" charset="0"/>
              </a:rPr>
              <a:t>Md d’€</a:t>
            </a:r>
          </a:p>
          <a:p>
            <a:pPr algn="ctr"/>
            <a:r>
              <a:rPr lang="fr-FR" i="1" dirty="0" smtClean="0">
                <a:solidFill>
                  <a:srgbClr val="604A7B"/>
                </a:solidFill>
                <a:latin typeface="Arial" panose="020B0604020202020204" pitchFamily="34" charset="0"/>
                <a:cs typeface="Arial" panose="020B0604020202020204" pitchFamily="34" charset="0"/>
              </a:rPr>
              <a:t>+</a:t>
            </a:r>
            <a:r>
              <a:rPr lang="fr-FR" i="1" dirty="0">
                <a:solidFill>
                  <a:srgbClr val="604A7B"/>
                </a:solidFill>
                <a:latin typeface="Arial" panose="020B0604020202020204" pitchFamily="34" charset="0"/>
                <a:cs typeface="Arial" panose="020B0604020202020204" pitchFamily="34" charset="0"/>
              </a:rPr>
              <a:t>6</a:t>
            </a:r>
            <a:r>
              <a:rPr lang="fr-FR" i="1" dirty="0" smtClean="0">
                <a:solidFill>
                  <a:srgbClr val="604A7B"/>
                </a:solidFill>
                <a:latin typeface="Arial" panose="020B0604020202020204" pitchFamily="34" charset="0"/>
                <a:cs typeface="Arial" panose="020B0604020202020204" pitchFamily="34" charset="0"/>
              </a:rPr>
              <a:t>%</a:t>
            </a:r>
          </a:p>
        </p:txBody>
      </p:sp>
      <p:sp>
        <p:nvSpPr>
          <p:cNvPr id="40" name="Rectangle 39"/>
          <p:cNvSpPr/>
          <p:nvPr/>
        </p:nvSpPr>
        <p:spPr>
          <a:xfrm>
            <a:off x="3672711" y="2461715"/>
            <a:ext cx="2072720" cy="1261884"/>
          </a:xfrm>
          <a:prstGeom prst="rect">
            <a:avLst/>
          </a:prstGeom>
        </p:spPr>
        <p:txBody>
          <a:bodyPr wrap="square">
            <a:spAutoFit/>
          </a:bodyPr>
          <a:lstStyle/>
          <a:p>
            <a:pPr algn="ctr"/>
            <a:r>
              <a:rPr lang="fr-FR" sz="4000" b="1" i="1" dirty="0" smtClean="0">
                <a:solidFill>
                  <a:srgbClr val="948A54"/>
                </a:solidFill>
                <a:latin typeface="Arial" panose="020B0604020202020204" pitchFamily="34" charset="0"/>
                <a:cs typeface="Arial" panose="020B0604020202020204" pitchFamily="34" charset="0"/>
              </a:rPr>
              <a:t>150</a:t>
            </a:r>
            <a:r>
              <a:rPr lang="fr-FR" b="1" i="1" dirty="0" smtClean="0">
                <a:solidFill>
                  <a:srgbClr val="948A54"/>
                </a:solidFill>
                <a:latin typeface="Arial" panose="020B0604020202020204" pitchFamily="34" charset="0"/>
                <a:cs typeface="Arial" panose="020B0604020202020204" pitchFamily="34" charset="0"/>
              </a:rPr>
              <a:t> </a:t>
            </a:r>
            <a:r>
              <a:rPr lang="fr-FR" i="1" dirty="0" smtClean="0">
                <a:solidFill>
                  <a:srgbClr val="948A54"/>
                </a:solidFill>
                <a:latin typeface="Arial" panose="020B0604020202020204" pitchFamily="34" charset="0"/>
                <a:cs typeface="Arial" panose="020B0604020202020204" pitchFamily="34" charset="0"/>
              </a:rPr>
              <a:t>M d’€</a:t>
            </a:r>
          </a:p>
          <a:p>
            <a:pPr algn="ctr"/>
            <a:r>
              <a:rPr lang="fr-FR" i="1" dirty="0" smtClean="0">
                <a:solidFill>
                  <a:srgbClr val="948A54"/>
                </a:solidFill>
                <a:latin typeface="Arial" panose="020B0604020202020204" pitchFamily="34" charset="0"/>
                <a:cs typeface="Arial" panose="020B0604020202020204" pitchFamily="34" charset="0"/>
              </a:rPr>
              <a:t>+4%</a:t>
            </a:r>
            <a:endParaRPr lang="fr-FR" i="1" dirty="0">
              <a:solidFill>
                <a:srgbClr val="948A54"/>
              </a:solidFill>
              <a:latin typeface="Arial" panose="020B0604020202020204" pitchFamily="34" charset="0"/>
              <a:cs typeface="Arial" panose="020B0604020202020204" pitchFamily="34" charset="0"/>
            </a:endParaRPr>
          </a:p>
          <a:p>
            <a:pPr algn="ctr"/>
            <a:r>
              <a:rPr lang="fr-FR" i="1" dirty="0" smtClean="0">
                <a:solidFill>
                  <a:srgbClr val="948A54"/>
                </a:solidFill>
                <a:latin typeface="Arial" panose="020B0604020202020204" pitchFamily="34" charset="0"/>
                <a:cs typeface="Arial" panose="020B0604020202020204" pitchFamily="34" charset="0"/>
              </a:rPr>
              <a:t>  </a:t>
            </a:r>
          </a:p>
        </p:txBody>
      </p:sp>
      <p:sp>
        <p:nvSpPr>
          <p:cNvPr id="43" name="Rectangle 42"/>
          <p:cNvSpPr/>
          <p:nvPr/>
        </p:nvSpPr>
        <p:spPr>
          <a:xfrm>
            <a:off x="6628532" y="2461715"/>
            <a:ext cx="2095020" cy="984885"/>
          </a:xfrm>
          <a:prstGeom prst="rect">
            <a:avLst/>
          </a:prstGeom>
        </p:spPr>
        <p:txBody>
          <a:bodyPr wrap="square">
            <a:spAutoFit/>
          </a:bodyPr>
          <a:lstStyle/>
          <a:p>
            <a:pPr algn="ctr"/>
            <a:r>
              <a:rPr lang="fr-FR" sz="4000" b="1" i="1" dirty="0" smtClean="0">
                <a:solidFill>
                  <a:srgbClr val="E46C0A"/>
                </a:solidFill>
                <a:latin typeface="Arial" panose="020B0604020202020204" pitchFamily="34" charset="0"/>
                <a:cs typeface="Arial" panose="020B0604020202020204" pitchFamily="34" charset="0"/>
              </a:rPr>
              <a:t>1,26 </a:t>
            </a:r>
            <a:r>
              <a:rPr lang="fr-FR" i="1" dirty="0" smtClean="0">
                <a:solidFill>
                  <a:srgbClr val="E46C0A"/>
                </a:solidFill>
                <a:latin typeface="Arial" panose="020B0604020202020204" pitchFamily="34" charset="0"/>
                <a:cs typeface="Arial" panose="020B0604020202020204" pitchFamily="34" charset="0"/>
              </a:rPr>
              <a:t>Md </a:t>
            </a:r>
            <a:r>
              <a:rPr lang="fr-FR" i="1" dirty="0">
                <a:solidFill>
                  <a:srgbClr val="E46C0A"/>
                </a:solidFill>
                <a:latin typeface="Arial" panose="020B0604020202020204" pitchFamily="34" charset="0"/>
                <a:cs typeface="Arial" panose="020B0604020202020204" pitchFamily="34" charset="0"/>
              </a:rPr>
              <a:t>d’</a:t>
            </a:r>
            <a:r>
              <a:rPr lang="fr-FR" i="1" dirty="0" smtClean="0">
                <a:solidFill>
                  <a:srgbClr val="E46C0A"/>
                </a:solidFill>
                <a:latin typeface="Arial" panose="020B0604020202020204" pitchFamily="34" charset="0"/>
                <a:cs typeface="Arial" panose="020B0604020202020204" pitchFamily="34" charset="0"/>
              </a:rPr>
              <a:t>€</a:t>
            </a:r>
          </a:p>
          <a:p>
            <a:pPr algn="ctr"/>
            <a:r>
              <a:rPr lang="fr-FR" i="1" dirty="0">
                <a:solidFill>
                  <a:srgbClr val="E46C0A"/>
                </a:solidFill>
                <a:latin typeface="Arial" panose="020B0604020202020204" pitchFamily="34" charset="0"/>
                <a:cs typeface="Arial" panose="020B0604020202020204" pitchFamily="34" charset="0"/>
              </a:rPr>
              <a:t>+</a:t>
            </a:r>
            <a:r>
              <a:rPr lang="fr-FR" i="1" dirty="0" smtClean="0">
                <a:solidFill>
                  <a:srgbClr val="E46C0A"/>
                </a:solidFill>
                <a:latin typeface="Arial" panose="020B0604020202020204" pitchFamily="34" charset="0"/>
                <a:cs typeface="Arial" panose="020B0604020202020204" pitchFamily="34" charset="0"/>
              </a:rPr>
              <a:t>15% </a:t>
            </a:r>
          </a:p>
        </p:txBody>
      </p:sp>
      <p:sp>
        <p:nvSpPr>
          <p:cNvPr id="2" name="Rectangle 1"/>
          <p:cNvSpPr/>
          <p:nvPr/>
        </p:nvSpPr>
        <p:spPr>
          <a:xfrm>
            <a:off x="814750" y="5571661"/>
            <a:ext cx="1697901" cy="369332"/>
          </a:xfrm>
          <a:prstGeom prst="rect">
            <a:avLst/>
          </a:prstGeom>
        </p:spPr>
        <p:txBody>
          <a:bodyPr wrap="none">
            <a:spAutoFit/>
          </a:bodyPr>
          <a:lstStyle/>
          <a:p>
            <a:pPr algn="ctr"/>
            <a:r>
              <a:rPr lang="fr-FR" i="1" dirty="0" smtClean="0">
                <a:solidFill>
                  <a:srgbClr val="604A7B"/>
                </a:solidFill>
                <a:latin typeface="Arial" panose="020B0604020202020204" pitchFamily="34" charset="0"/>
                <a:cs typeface="Arial" panose="020B0604020202020204" pitchFamily="34" charset="0"/>
              </a:rPr>
              <a:t>(50% en </a:t>
            </a:r>
            <a:r>
              <a:rPr lang="fr-FR" i="1" dirty="0">
                <a:solidFill>
                  <a:srgbClr val="604A7B"/>
                </a:solidFill>
                <a:latin typeface="Arial" panose="020B0604020202020204" pitchFamily="34" charset="0"/>
                <a:cs typeface="Arial" panose="020B0604020202020204" pitchFamily="34" charset="0"/>
              </a:rPr>
              <a:t>2014</a:t>
            </a:r>
            <a:r>
              <a:rPr lang="fr-FR" i="1" dirty="0" smtClean="0">
                <a:solidFill>
                  <a:srgbClr val="604A7B"/>
                </a:solidFill>
                <a:latin typeface="Arial" panose="020B0604020202020204" pitchFamily="34" charset="0"/>
                <a:cs typeface="Arial" panose="020B0604020202020204" pitchFamily="34" charset="0"/>
              </a:rPr>
              <a:t>)</a:t>
            </a:r>
          </a:p>
        </p:txBody>
      </p:sp>
      <p:sp>
        <p:nvSpPr>
          <p:cNvPr id="21" name="Rectangle 20"/>
          <p:cNvSpPr/>
          <p:nvPr/>
        </p:nvSpPr>
        <p:spPr>
          <a:xfrm>
            <a:off x="3819876" y="5571661"/>
            <a:ext cx="1569660" cy="369332"/>
          </a:xfrm>
          <a:prstGeom prst="rect">
            <a:avLst/>
          </a:prstGeom>
        </p:spPr>
        <p:txBody>
          <a:bodyPr wrap="none">
            <a:spAutoFit/>
          </a:bodyPr>
          <a:lstStyle/>
          <a:p>
            <a:pPr algn="ctr"/>
            <a:r>
              <a:rPr lang="fr-FR" i="1" dirty="0" smtClean="0">
                <a:solidFill>
                  <a:srgbClr val="948A54"/>
                </a:solidFill>
                <a:latin typeface="Arial" panose="020B0604020202020204" pitchFamily="34" charset="0"/>
                <a:cs typeface="Arial" panose="020B0604020202020204" pitchFamily="34" charset="0"/>
              </a:rPr>
              <a:t>(6% en </a:t>
            </a:r>
            <a:r>
              <a:rPr lang="fr-FR" i="1" dirty="0">
                <a:solidFill>
                  <a:srgbClr val="948A54"/>
                </a:solidFill>
                <a:latin typeface="Arial" panose="020B0604020202020204" pitchFamily="34" charset="0"/>
                <a:cs typeface="Arial" panose="020B0604020202020204" pitchFamily="34" charset="0"/>
              </a:rPr>
              <a:t>2014</a:t>
            </a:r>
            <a:r>
              <a:rPr lang="fr-FR" i="1" dirty="0" smtClean="0">
                <a:solidFill>
                  <a:srgbClr val="948A54"/>
                </a:solidFill>
                <a:latin typeface="Arial" panose="020B0604020202020204" pitchFamily="34" charset="0"/>
                <a:cs typeface="Arial" panose="020B0604020202020204" pitchFamily="34" charset="0"/>
              </a:rPr>
              <a:t>)</a:t>
            </a:r>
          </a:p>
        </p:txBody>
      </p:sp>
      <p:sp>
        <p:nvSpPr>
          <p:cNvPr id="22" name="Rectangle 21"/>
          <p:cNvSpPr/>
          <p:nvPr/>
        </p:nvSpPr>
        <p:spPr>
          <a:xfrm>
            <a:off x="6827092" y="5571661"/>
            <a:ext cx="1697901" cy="369332"/>
          </a:xfrm>
          <a:prstGeom prst="rect">
            <a:avLst/>
          </a:prstGeom>
        </p:spPr>
        <p:txBody>
          <a:bodyPr wrap="none">
            <a:spAutoFit/>
          </a:bodyPr>
          <a:lstStyle/>
          <a:p>
            <a:pPr algn="ctr"/>
            <a:r>
              <a:rPr lang="fr-FR" i="1" dirty="0" smtClean="0">
                <a:solidFill>
                  <a:srgbClr val="E46C0A"/>
                </a:solidFill>
                <a:latin typeface="Arial" panose="020B0604020202020204" pitchFamily="34" charset="0"/>
                <a:cs typeface="Arial" panose="020B0604020202020204" pitchFamily="34" charset="0"/>
              </a:rPr>
              <a:t>(44% en </a:t>
            </a:r>
            <a:r>
              <a:rPr lang="fr-FR" i="1" dirty="0">
                <a:solidFill>
                  <a:srgbClr val="E46C0A"/>
                </a:solidFill>
                <a:latin typeface="Arial" panose="020B0604020202020204" pitchFamily="34" charset="0"/>
                <a:cs typeface="Arial" panose="020B0604020202020204" pitchFamily="34" charset="0"/>
              </a:rPr>
              <a:t>2014</a:t>
            </a:r>
            <a:r>
              <a:rPr lang="fr-FR" i="1" dirty="0" smtClean="0">
                <a:solidFill>
                  <a:srgbClr val="E46C0A"/>
                </a:solidFill>
                <a:latin typeface="Arial" panose="020B0604020202020204" pitchFamily="34" charset="0"/>
                <a:cs typeface="Arial" panose="020B0604020202020204" pitchFamily="34" charset="0"/>
              </a:rPr>
              <a:t>)</a:t>
            </a:r>
          </a:p>
        </p:txBody>
      </p:sp>
      <p:sp>
        <p:nvSpPr>
          <p:cNvPr id="24" name="Espace réservé du pied de page 1"/>
          <p:cNvSpPr>
            <a:spLocks noGrp="1"/>
          </p:cNvSpPr>
          <p:nvPr>
            <p:ph type="ftr" sz="quarter" idx="11"/>
          </p:nvPr>
        </p:nvSpPr>
        <p:spPr>
          <a:xfrm>
            <a:off x="2333565" y="6356351"/>
            <a:ext cx="4815900" cy="365125"/>
          </a:xfrm>
        </p:spPr>
        <p:txBody>
          <a:bodyPr/>
          <a:lstStyle/>
          <a:p>
            <a:r>
              <a:rPr lang="fr-FR" dirty="0" smtClean="0">
                <a:solidFill>
                  <a:srgbClr val="70849D"/>
                </a:solidFill>
                <a:latin typeface="Arial" panose="020B0604020202020204" pitchFamily="34" charset="0"/>
                <a:cs typeface="Arial" panose="020B0604020202020204" pitchFamily="34" charset="0"/>
              </a:rPr>
              <a:t>Marché des ventes volontaires - Résultats de l'enquête 2015</a:t>
            </a:r>
            <a:endParaRPr lang="fr-FR" dirty="0">
              <a:solidFill>
                <a:srgbClr val="70849D"/>
              </a:solidFill>
              <a:latin typeface="Arial" panose="020B0604020202020204" pitchFamily="34" charset="0"/>
              <a:cs typeface="Arial" panose="020B0604020202020204" pitchFamily="34" charset="0"/>
            </a:endParaRPr>
          </a:p>
        </p:txBody>
      </p:sp>
      <p:pic>
        <p:nvPicPr>
          <p:cNvPr id="25" name="Image 2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30732" y="1155537"/>
            <a:ext cx="428930" cy="1003324"/>
          </a:xfrm>
          <a:prstGeom prst="rect">
            <a:avLst/>
          </a:prstGeom>
        </p:spPr>
      </p:pic>
      <p:pic>
        <p:nvPicPr>
          <p:cNvPr id="27" name="Image 26"/>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138057" y="1389921"/>
            <a:ext cx="1084780" cy="850620"/>
          </a:xfrm>
          <a:prstGeom prst="rect">
            <a:avLst/>
          </a:prstGeom>
        </p:spPr>
      </p:pic>
      <p:pic>
        <p:nvPicPr>
          <p:cNvPr id="28" name="Image 27"/>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137107" y="1649671"/>
            <a:ext cx="1280709" cy="468319"/>
          </a:xfrm>
          <a:prstGeom prst="rect">
            <a:avLst/>
          </a:prstGeom>
        </p:spPr>
      </p:pic>
    </p:spTree>
    <p:extLst>
      <p:ext uri="{BB962C8B-B14F-4D97-AF65-F5344CB8AC3E}">
        <p14:creationId xmlns:p14="http://schemas.microsoft.com/office/powerpoint/2010/main" val="223490120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3012</Words>
  <Application>Microsoft Office PowerPoint</Application>
  <PresentationFormat>Affichage à l'écran (4:3)</PresentationFormat>
  <Paragraphs>618</Paragraphs>
  <Slides>38</Slides>
  <Notes>37</Notes>
  <HiddenSlides>0</HiddenSlides>
  <MMClips>0</MMClips>
  <ScaleCrop>false</ScaleCrop>
  <HeadingPairs>
    <vt:vector size="6" baseType="variant">
      <vt:variant>
        <vt:lpstr>Thème</vt:lpstr>
      </vt:variant>
      <vt:variant>
        <vt:i4>1</vt:i4>
      </vt:variant>
      <vt:variant>
        <vt:lpstr>Liaisons</vt:lpstr>
      </vt:variant>
      <vt:variant>
        <vt:i4>34</vt:i4>
      </vt:variant>
      <vt:variant>
        <vt:lpstr>Titres des diapositives</vt:lpstr>
      </vt:variant>
      <vt:variant>
        <vt:i4>38</vt:i4>
      </vt:variant>
    </vt:vector>
  </HeadingPairs>
  <TitlesOfParts>
    <vt:vector size="73" baseType="lpstr">
      <vt:lpstr>Thème Office</vt:lpstr>
      <vt:lpstr>\\FR-forlan\General\Production\Conseil des Ventes\2_Bilan 2016\_FRANCE\2. Contenus graphiques\1. Communiqué de presse Mars 2016\1. Template\FRANCE_VISUELS_2016.xlsx!1-1 NB OVV![FRANCE_VISUELS_2016.xlsx]1-1 NB OVV Graphique 1</vt:lpstr>
      <vt:lpstr>C:\Users\osavinelli\Desktop\CVV\FRANCE_VISUELS_2016.xlsx!OVV par régions![FRANCE_VISUELS_2016.xlsx]OVV par régions Graphique 1</vt:lpstr>
      <vt:lpstr>\\FR-FORLAN\General\Production\Conseil des Ventes\2_Bilan 2016\_FRANCE\2. Contenus graphiques\1. Communiqué de presse Mars 2016\FRANCE_VISUELS_2016.xlsx!Emploi![FRANCE_VISUELS_2016.xlsx]Emploi Graphique 1</vt:lpstr>
      <vt:lpstr>\\FR-FORLAN\General\Production\Conseil des Ventes\2_Bilan 2016\_FRANCE\2. Contenus graphiques\1. Communiqué de presse Mars 2016\FRANCE_VISUELS_2016.xlsx!2-1 EVOL MT VAE![FRANCE_VISUELS_2016.xlsx]2-1 EVOL MT VAE Graphique 1</vt:lpstr>
      <vt:lpstr>\\FR-FORLAN\General\Production\Conseil des Ventes\2_Bilan 2016\_FRANCE\2. Contenus graphiques\1. Communiqué de presse Mars 2016\FRANCE_VISUELS_2016.xlsx!2-2 VENTILATION  MT![FRANCE_VISUELS_2016.xlsx]2-2 VENTILATION  MT Graphique 7</vt:lpstr>
      <vt:lpstr>\\FR-FORLAN\General\Production\Conseil des Ventes\2_Bilan 2016\_FRANCE\2. Contenus graphiques\1. Communiqué de presse Mars 2016\FRANCE_VISUELS_2016.xlsx!2-2 VENTILATION  MT![FRANCE_VISUELS_2016.xlsx]2-2 VENTILATION  MT Graphique 8</vt:lpstr>
      <vt:lpstr>\\FR-FORLAN\General\Production\Conseil des Ventes\2_Bilan 2016\_FRANCE\2. Contenus graphiques\1. Communiqué de presse Mars 2016\FRANCE_VISUELS_2016.xlsx!2-2 VENTILATION  MT![FRANCE_VISUELS_2016.xlsx]2-2 VENTILATION  MT Graphique 4</vt:lpstr>
      <vt:lpstr>C:\Users\osavinelli\Desktop\CVV\FRANCE_VISUELS_2016.xlsx!MT et REP Sec![FRANCE_VISUELS_2016.xlsx]MT et REP Sec Graphique 1</vt:lpstr>
      <vt:lpstr>\\FR-forlan\General\Production\Conseil des Ventes\2_Bilan 2016\_FRANCE\2. Contenus graphiques\1. Communiqué de presse Mars 2016\FRANCE_VISUELS_2016.xlsx!TABL ECO PAR SECT!L2C2:L21C10</vt:lpstr>
      <vt:lpstr>\\FR-forlan\General\Production\Conseil des Ventes\2_Bilan 2016\_FRANCE\2. Contenus graphiques\1. Communiqué de presse Mars 2016\FRANCE_VISUELS_2016.xlsx!2-8 TOP 20 GENERAL!L7C1:L30C8</vt:lpstr>
      <vt:lpstr>C:\Users\osavinelli\Desktop\CVV\FRANCE_VISUELS_2016.xlsx!2-5 VENTIL MA PAR REGION!L4C1:L18C5</vt:lpstr>
      <vt:lpstr>C:\Users\osavinelli\Desktop\CVV\FRANCE_VISUELS_2016.xlsx!TABL ECO PAR SECT![FRANCE_VISUELS_2016.xlsx]TABL ECO PAR SECT Graphique 2</vt:lpstr>
      <vt:lpstr>C:\Users\osavinelli\Desktop\CVV\FRANCE_VISUELS_2016.xlsx!3-1 EVOL MA AOC![FRANCE_VISUELS_2016.xlsx]3-1 EVOL MA AOC Graphique 1</vt:lpstr>
      <vt:lpstr>\\FR-forlan\General\Production\Conseil des Ventes\2_Bilan 2016\_FRANCE\2. Contenus graphiques\1. Communiqué de presse Mars 2016\FRANCE_VISUELS_2016.xlsx!3-2 VENT ART OB![FRANCE_VISUELS_2016.xlsx]3-2 VENT ART OB Graphique 7</vt:lpstr>
      <vt:lpstr>\\FR-forlan\General\Production\Conseil des Ventes\2_Bilan 2016\_FRANCE\2. Contenus graphiques\1. Communiqué de presse Mars 2016\FRANCE_VISUELS_2016.xlsx!3-2 VENT ART OB![FRANCE_VISUELS_2016.xlsx]3-2 VENT ART OB Graphique 6</vt:lpstr>
      <vt:lpstr>\\FR-forlan\General\Production\Conseil des Ventes\2_Bilan 2016\_FRANCE\2. Contenus graphiques\1. Communiqué de presse Mars 2016\FRANCE_VISUELS_2016.xlsx!3-11 TOP 20 AO !L4C1:L28C7</vt:lpstr>
      <vt:lpstr>\\FR-forlan\General\Production\Conseil des Ventes\2_Bilan 2016\_FRANCE\2. Contenus graphiques\1. Communiqué de presse Mars 2016\FRANCE_VISUELS_2016.xlsx!3-13 EVOL SALLES PARIS!L45C1:L54C13</vt:lpstr>
      <vt:lpstr>\\FR-forlan\General\Production\Conseil des Ventes\2_Bilan 2016\_FRANCE\2. Contenus graphiques\1. Communiqué de presse Mars 2016\FRANCE_VISUELS_2016.xlsx!3-13 EVOL SALLES PARIS![FRANCE_VISUELS_2016.xlsx]3-13 EVOL SALLES PARIS Graphique 4</vt:lpstr>
      <vt:lpstr>\\FR-FORLAN\General\Production\Conseil des Ventes\2_Bilan 2016\_FRANCE\2. Contenus graphiques\1. Communiqué de presse Mars 2016\FRANCE_VISUELS_2016.xlsx!TABL ECO PAR SECT![FRANCE_VISUELS_2016.xlsx]TABL ECO PAR SECT Graphique 4</vt:lpstr>
      <vt:lpstr>\\FR-FORLAN\General\Production\Conseil des Ventes\2_Bilan 2016\_FRANCE\2. Contenus graphiques\1. Communiqué de presse Mars 2016\FRANCE_VISUELS_2016.xlsx!4-1EVOL MA VOMI ![FRANCE_VISUELS_2016.xlsx]4-1EVOL MA VOMI  Graphique 1</vt:lpstr>
      <vt:lpstr>\\FR-forlan\General\Production\Conseil des Ventes\2_Bilan 2016\_FRANCE\2. Contenus graphiques\1. Communiqué de presse Mars 2016\FRANCE_VISUELS_2016.xlsx!4-3-TOP 20 VOMI!L4C2:L28C8</vt:lpstr>
      <vt:lpstr>\\FR-FORLAN\General\Production\Conseil des Ventes\2_Bilan 2016\_FRANCE\2. Contenus graphiques\1. Communiqué de presse Mars 2016\FRANCE_VISUELS_2016.xlsx!5-1 EVOL CHEVAUX![FRANCE_VISUELS_2016.xlsx]5-1 EVOL CHEVAUX Graphique 1</vt:lpstr>
      <vt:lpstr>\\FR-FORLAN\General\Production\Conseil des Ventes\2_Bilan 2016\_FRANCE\2. Contenus graphiques\1. Communiqué de presse Mars 2016\FRANCE_VISUELS_2016.xlsx!TOP 5 Chevaux!L5C2:L11C8</vt:lpstr>
      <vt:lpstr>\\FR-FORLAN\General\Production\Conseil des Ventes\2_Bilan 2016\_FRANCE\2. Contenus graphiques\1. Communiqué de presse Mars 2016\FRANCE_VISUELS_2016.xlsx!Gré à gré![FRANCE_VISUELS_2016.xlsx]Gré à gré Graphique 3</vt:lpstr>
      <vt:lpstr>\\FR-forlan\General\Production\Conseil des Ventes\2_Bilan 2016\_FRANCE\2. Contenus graphiques\1. Communiqué de presse Mars 2016\FRANCE_VISUELS_2016.xlsx!Gré à gré![FRANCE_VISUELS_2016.xlsx]Gré à gré Graphique 4</vt:lpstr>
      <vt:lpstr>\\FR-FORLAN\General\Production\Conseil des Ventes\2_Bilan 2016\_FRANCE\2. Contenus graphiques\1. Communiqué de presse Mars 2016\FRANCE_VISUELS_2016.xlsx!2-11 Ventes électronique![FRANCE_VISUELS_2016.xlsx]2-11 Ventes électronique Graphique 10</vt:lpstr>
      <vt:lpstr>\\FR-FORLAN\General\Production\Conseil des Ventes\2_Bilan 2016\_FRANCE\2. Contenus graphiques\1. Communiqué de presse Mars 2016\FRANCE_VISUELS_2016.xlsx!2-11 Ventes électronique![FRANCE_VISUELS_2016.xlsx]2-11 Ventes électronique Graphique 5</vt:lpstr>
      <vt:lpstr>\\FR-forlan\General\Production\Conseil des Ventes\2_Bilan 2016\_FRANCE\2. Contenus graphiques\1. Communiqué de presse Mars 2016\1. Template\FRANCE_VISUELS_2016.xlsx!2-11 Ventes électronique![FRANCE_VISUELS_2016.xlsx]2-11 Ventes électronique Graphique 6</vt:lpstr>
      <vt:lpstr>\\FR-FORLAN\General\Production\Conseil des Ventes\2_Bilan 2016\_FRANCE\2. Contenus graphiques\1. Communiqué de presse Mars 2016\FRANCE_VISUELS_2016.xlsx!2-11 Ventes électronique![FRANCE_VISUELS_2016.xlsx]2-11 Ventes électronique Graphique 6</vt:lpstr>
      <vt:lpstr>\\FR-FORLAN\General\Production\Conseil des Ventes\2_Bilan 2016\_FRANCE\2. Contenus graphiques\1. Communiqué de presse Mars 2016\FRANCE_VISUELS_2016.xlsx!Ventes électronique Par SOC![FRANCE_VISUELS_2016.xlsx]Ventes électronique Par SOC Graphique 7</vt:lpstr>
      <vt:lpstr>\\FR-FORLAN\General\Production\Conseil des Ventes\2_Bilan 2016\_FRANCE\2. Contenus graphiques\1. Communiqué de presse Mars 2016\FRANCE_VISUELS_2016.xlsx!Ventes électronique Par SOC![FRANCE_VISUELS_2016.xlsx]Ventes électronique Par SOC Graphique 8</vt:lpstr>
      <vt:lpstr>\\FR-forlan\General\Production\Conseil des Ventes\2_Bilan 2016\_FRANCE\2. Contenus graphiques\1. Communiqué de presse Mars 2016\FRANCE_VISUELS_2016.xlsx!2-12 VENTES INTERNATIONALES![FRANCE_VISUELS_2016.xlsx]2-12 VENTES INTERNATIONALES Graphique 6</vt:lpstr>
      <vt:lpstr>\\FR-FORLAN\General\Production\Conseil des Ventes\2_Bilan 2016\_FRANCE\2. Contenus graphiques\1. Communiqué de presse Mars 2016\FRANCE_VISUELS_2016.xlsx!2-12 VENTES INTERNATIONALES![FRANCE_VISUELS_2016.xlsx]2-12 VENTES INTERNATIONALES Graphique 4</vt:lpstr>
      <vt:lpstr>\\FR-forlan\General\Production\Conseil des Ventes\2_Bilan 2016\_FRANCE\2. Contenus graphiques\1. Communiqué de presse Mars 2016\FRANCE_VISUELS_2016.xlsx!2-12 VENTES INTERNATIONALES![FRANCE_VISUELS_2016.xlsx]2-12 VENTES INTERNATIONALES Graphique 3</vt:lpstr>
      <vt:lpstr>Le marché des ventes volontaires de meubles aux enchères publiques en France 2015</vt:lpstr>
      <vt:lpstr>Résultats de l’enquête annuelle 2015</vt:lpstr>
      <vt:lpstr>Structure des opérateurs de ventes volontaires</vt:lpstr>
      <vt:lpstr>Répartition géographique des opérateurs de ventes volontaires</vt:lpstr>
      <vt:lpstr>L’emploi salarié chez les opérateurs de ventes volontaires</vt:lpstr>
      <vt:lpstr>Résultats de l’enquête annuelle 2015</vt:lpstr>
      <vt:lpstr>Montant total adjugé en France</vt:lpstr>
      <vt:lpstr>Les trois secteurs clés du marché</vt:lpstr>
      <vt:lpstr>Montant, évolution et part dans le montant total</vt:lpstr>
      <vt:lpstr>Répartition des montants adjugés par secteur d’activité</vt:lpstr>
      <vt:lpstr>Evolution des montants adjugés par secteur d’activité</vt:lpstr>
      <vt:lpstr>Classement des 20 premiers opérateurs de vente en 2015</vt:lpstr>
      <vt:lpstr>Ventilation régionale du montant adjugé en 2015</vt:lpstr>
      <vt:lpstr>Résultats de l’enquête annuelle 2015</vt:lpstr>
      <vt:lpstr>Montants adjugés en « Art &amp; Objets de collection »</vt:lpstr>
      <vt:lpstr>Montants adjugés et ventilation en « Art et Antiquités »</vt:lpstr>
      <vt:lpstr>Les 20 premiers opérateurs « Art &amp; Objets de collection » 2015</vt:lpstr>
      <vt:lpstr>« Arts et antiquités »</vt:lpstr>
      <vt:lpstr>« Autres objets de collection » en 2015 </vt:lpstr>
      <vt:lpstr>« Joaillerie&amp; Orfèvrerie »</vt:lpstr>
      <vt:lpstr>L’activité parisienne en « Art &amp; Objets de collection »</vt:lpstr>
      <vt:lpstr>Les ventes « Art et objets de collection » à Paris en 2015</vt:lpstr>
      <vt:lpstr>Résultats de l’enquête annuelle 2015</vt:lpstr>
      <vt:lpstr>Montants adjugés en « Véhicules d’occasion et Matériel industriel »</vt:lpstr>
      <vt:lpstr>Classement des 20 premiers opérateurs « VO &amp; Matériel industriel »</vt:lpstr>
      <vt:lpstr>Ventes aux enchères de voitures d’occasion en 2015 </vt:lpstr>
      <vt:lpstr>Ventes aux enchères de matériel industriel en 2015</vt:lpstr>
      <vt:lpstr>Résultats de l’enquête annuelle 2015</vt:lpstr>
      <vt:lpstr>Montants adjugés en « Chevaux »</vt:lpstr>
      <vt:lpstr>Ventes aux enchères de chevaux en 2015 </vt:lpstr>
      <vt:lpstr>Résultats de l’enquête annuelle 2015</vt:lpstr>
      <vt:lpstr>Les ventes de gré à gré</vt:lpstr>
      <vt:lpstr>Résultats de l’enquête annuelle 2015</vt:lpstr>
      <vt:lpstr>Les ventes électroniques</vt:lpstr>
      <vt:lpstr>Les ventes électroniques par types d’opérateurs de ventes</vt:lpstr>
      <vt:lpstr>Résultats de l’enquête annuelle 2015</vt:lpstr>
      <vt:lpstr>Internationalisation des ventes</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Bousquet, Olivier</dc:creator>
  <cp:lastModifiedBy>LECHEVALIER</cp:lastModifiedBy>
  <cp:revision>504</cp:revision>
  <cp:lastPrinted>2016-03-01T18:14:16Z</cp:lastPrinted>
  <dcterms:created xsi:type="dcterms:W3CDTF">2015-03-05T09:37:29Z</dcterms:created>
  <dcterms:modified xsi:type="dcterms:W3CDTF">2016-03-01T19:27:31Z</dcterms:modified>
</cp:coreProperties>
</file>