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320" r:id="rId4"/>
    <p:sldId id="321" r:id="rId5"/>
    <p:sldId id="259" r:id="rId6"/>
    <p:sldId id="260" r:id="rId7"/>
    <p:sldId id="261" r:id="rId8"/>
    <p:sldId id="264" r:id="rId9"/>
    <p:sldId id="272" r:id="rId10"/>
    <p:sldId id="322" r:id="rId11"/>
    <p:sldId id="263" r:id="rId12"/>
    <p:sldId id="299" r:id="rId13"/>
    <p:sldId id="268" r:id="rId14"/>
    <p:sldId id="301" r:id="rId15"/>
    <p:sldId id="267" r:id="rId16"/>
    <p:sldId id="293" r:id="rId17"/>
    <p:sldId id="313" r:id="rId18"/>
    <p:sldId id="315" r:id="rId19"/>
    <p:sldId id="291" r:id="rId20"/>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7" pos="249" userDrawn="1">
          <p15:clr>
            <a:srgbClr val="A4A3A4"/>
          </p15:clr>
        </p15:guide>
        <p15:guide id="18" orient="horz" pos="3952" userDrawn="1">
          <p15:clr>
            <a:srgbClr val="A4A3A4"/>
          </p15:clr>
        </p15:guide>
        <p15:guide id="19" orient="horz" pos="527" userDrawn="1">
          <p15:clr>
            <a:srgbClr val="A4A3A4"/>
          </p15:clr>
        </p15:guide>
        <p15:guide id="20" pos="5193" userDrawn="1">
          <p15:clr>
            <a:srgbClr val="A4A3A4"/>
          </p15:clr>
        </p15:guide>
        <p15:guide id="23" orient="horz" pos="18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iane" initials="A" lastIdx="1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849D"/>
    <a:srgbClr val="A30B3B"/>
    <a:srgbClr val="948A54"/>
    <a:srgbClr val="E46C0A"/>
    <a:srgbClr val="604F7B"/>
    <a:srgbClr val="604A7B"/>
    <a:srgbClr val="FC10E0"/>
    <a:srgbClr val="C195C4"/>
    <a:srgbClr val="A12713"/>
    <a:srgbClr val="F3EB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21" autoAdjust="0"/>
    <p:restoredTop sz="96115" autoAdjust="0"/>
  </p:normalViewPr>
  <p:slideViewPr>
    <p:cSldViewPr snapToGrid="0">
      <p:cViewPr varScale="1">
        <p:scale>
          <a:sx n="47" d="100"/>
          <a:sy n="47" d="100"/>
        </p:scale>
        <p:origin x="1434" y="36"/>
      </p:cViewPr>
      <p:guideLst>
        <p:guide pos="249"/>
        <p:guide orient="horz" pos="3952"/>
        <p:guide orient="horz" pos="527"/>
        <p:guide pos="5193"/>
        <p:guide orient="horz" pos="187"/>
      </p:guideLst>
    </p:cSldViewPr>
  </p:slideViewPr>
  <p:notesTextViewPr>
    <p:cViewPr>
      <p:scale>
        <a:sx n="1" d="1"/>
        <a:sy n="1" d="1"/>
      </p:scale>
      <p:origin x="0" y="0"/>
    </p:cViewPr>
  </p:notesTextViewPr>
  <p:sorterViewPr>
    <p:cViewPr varScale="1">
      <p:scale>
        <a:sx n="100" d="100"/>
        <a:sy n="100" d="100"/>
      </p:scale>
      <p:origin x="0" y="-22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2945659" cy="498135"/>
          </a:xfrm>
          <a:prstGeom prst="rect">
            <a:avLst/>
          </a:prstGeom>
        </p:spPr>
        <p:txBody>
          <a:bodyPr vert="horz" lIns="91439" tIns="45719" rIns="91439" bIns="45719" rtlCol="0"/>
          <a:lstStyle>
            <a:lvl1pPr algn="l">
              <a:defRPr sz="1200"/>
            </a:lvl1pPr>
          </a:lstStyle>
          <a:p>
            <a:endParaRPr lang="fr-FR"/>
          </a:p>
        </p:txBody>
      </p:sp>
      <p:sp>
        <p:nvSpPr>
          <p:cNvPr id="3" name="Espace réservé de la date 2"/>
          <p:cNvSpPr>
            <a:spLocks noGrp="1"/>
          </p:cNvSpPr>
          <p:nvPr>
            <p:ph type="dt" sz="quarter" idx="1"/>
          </p:nvPr>
        </p:nvSpPr>
        <p:spPr>
          <a:xfrm>
            <a:off x="3850445" y="2"/>
            <a:ext cx="2945659" cy="498135"/>
          </a:xfrm>
          <a:prstGeom prst="rect">
            <a:avLst/>
          </a:prstGeom>
        </p:spPr>
        <p:txBody>
          <a:bodyPr vert="horz" lIns="91439" tIns="45719" rIns="91439" bIns="45719" rtlCol="0"/>
          <a:lstStyle>
            <a:lvl1pPr algn="r">
              <a:defRPr sz="1200"/>
            </a:lvl1pPr>
          </a:lstStyle>
          <a:p>
            <a:fld id="{C642280C-45B2-47DA-8A8D-DD0A0AFA0450}" type="datetimeFigureOut">
              <a:rPr lang="fr-FR" smtClean="0"/>
              <a:t>20/04/2017</a:t>
            </a:fld>
            <a:endParaRPr lang="fr-FR"/>
          </a:p>
        </p:txBody>
      </p:sp>
      <p:sp>
        <p:nvSpPr>
          <p:cNvPr id="4" name="Espace réservé du pied de page 3"/>
          <p:cNvSpPr>
            <a:spLocks noGrp="1"/>
          </p:cNvSpPr>
          <p:nvPr>
            <p:ph type="ftr" sz="quarter" idx="2"/>
          </p:nvPr>
        </p:nvSpPr>
        <p:spPr>
          <a:xfrm>
            <a:off x="1" y="9430092"/>
            <a:ext cx="2945659" cy="498134"/>
          </a:xfrm>
          <a:prstGeom prst="rect">
            <a:avLst/>
          </a:prstGeom>
        </p:spPr>
        <p:txBody>
          <a:bodyPr vert="horz" lIns="91439" tIns="45719" rIns="91439" bIns="45719"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5" y="9430092"/>
            <a:ext cx="2945659" cy="498134"/>
          </a:xfrm>
          <a:prstGeom prst="rect">
            <a:avLst/>
          </a:prstGeom>
        </p:spPr>
        <p:txBody>
          <a:bodyPr vert="horz" lIns="91439" tIns="45719" rIns="91439" bIns="45719" rtlCol="0" anchor="b"/>
          <a:lstStyle>
            <a:lvl1pPr algn="r">
              <a:defRPr sz="1200"/>
            </a:lvl1pPr>
          </a:lstStyle>
          <a:p>
            <a:fld id="{9679A351-65A3-4F0F-8B68-F490232D3AA0}" type="slidenum">
              <a:rPr lang="fr-FR" smtClean="0"/>
              <a:t>‹N°›</a:t>
            </a:fld>
            <a:endParaRPr lang="fr-FR"/>
          </a:p>
        </p:txBody>
      </p:sp>
    </p:spTree>
    <p:extLst>
      <p:ext uri="{BB962C8B-B14F-4D97-AF65-F5344CB8AC3E}">
        <p14:creationId xmlns:p14="http://schemas.microsoft.com/office/powerpoint/2010/main" val="3803466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2945659" cy="498135"/>
          </a:xfrm>
          <a:prstGeom prst="rect">
            <a:avLst/>
          </a:prstGeom>
        </p:spPr>
        <p:txBody>
          <a:bodyPr vert="horz" lIns="91439" tIns="45719" rIns="91439" bIns="45719" rtlCol="0"/>
          <a:lstStyle>
            <a:lvl1pPr algn="l">
              <a:defRPr sz="1200"/>
            </a:lvl1pPr>
          </a:lstStyle>
          <a:p>
            <a:endParaRPr lang="fr-FR"/>
          </a:p>
        </p:txBody>
      </p:sp>
      <p:sp>
        <p:nvSpPr>
          <p:cNvPr id="3" name="Espace réservé de la date 2"/>
          <p:cNvSpPr>
            <a:spLocks noGrp="1"/>
          </p:cNvSpPr>
          <p:nvPr>
            <p:ph type="dt" idx="1"/>
          </p:nvPr>
        </p:nvSpPr>
        <p:spPr>
          <a:xfrm>
            <a:off x="3850445" y="2"/>
            <a:ext cx="2945659" cy="498135"/>
          </a:xfrm>
          <a:prstGeom prst="rect">
            <a:avLst/>
          </a:prstGeom>
        </p:spPr>
        <p:txBody>
          <a:bodyPr vert="horz" lIns="91439" tIns="45719" rIns="91439" bIns="45719" rtlCol="0"/>
          <a:lstStyle>
            <a:lvl1pPr algn="r">
              <a:defRPr sz="1200"/>
            </a:lvl1pPr>
          </a:lstStyle>
          <a:p>
            <a:fld id="{C9C6AE89-6AFB-46C2-A7F2-2126E86DB118}" type="datetimeFigureOut">
              <a:rPr lang="fr-FR" smtClean="0"/>
              <a:t>20/04/2017</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39" tIns="45719" rIns="91439" bIns="45719" rtlCol="0" anchor="ctr"/>
          <a:lstStyle/>
          <a:p>
            <a:endParaRPr lang="fr-FR"/>
          </a:p>
        </p:txBody>
      </p:sp>
      <p:sp>
        <p:nvSpPr>
          <p:cNvPr id="5" name="Espace réservé des commentaires 4"/>
          <p:cNvSpPr>
            <a:spLocks noGrp="1"/>
          </p:cNvSpPr>
          <p:nvPr>
            <p:ph type="body" sz="quarter" idx="3"/>
          </p:nvPr>
        </p:nvSpPr>
        <p:spPr>
          <a:xfrm>
            <a:off x="679768" y="4777960"/>
            <a:ext cx="5438140" cy="3909239"/>
          </a:xfrm>
          <a:prstGeom prst="rect">
            <a:avLst/>
          </a:prstGeom>
        </p:spPr>
        <p:txBody>
          <a:bodyPr vert="horz" lIns="91439" tIns="45719" rIns="91439" bIns="45719"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30092"/>
            <a:ext cx="2945659" cy="498134"/>
          </a:xfrm>
          <a:prstGeom prst="rect">
            <a:avLst/>
          </a:prstGeom>
        </p:spPr>
        <p:txBody>
          <a:bodyPr vert="horz" lIns="91439" tIns="45719" rIns="91439" bIns="45719"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5" y="9430092"/>
            <a:ext cx="2945659" cy="498134"/>
          </a:xfrm>
          <a:prstGeom prst="rect">
            <a:avLst/>
          </a:prstGeom>
        </p:spPr>
        <p:txBody>
          <a:bodyPr vert="horz" lIns="91439" tIns="45719" rIns="91439" bIns="45719" rtlCol="0" anchor="b"/>
          <a:lstStyle>
            <a:lvl1pPr algn="r">
              <a:defRPr sz="1200"/>
            </a:lvl1pPr>
          </a:lstStyle>
          <a:p>
            <a:fld id="{72A2021A-B3BC-4356-BA6F-7FBC13221C56}" type="slidenum">
              <a:rPr lang="fr-FR" smtClean="0"/>
              <a:t>‹N°›</a:t>
            </a:fld>
            <a:endParaRPr lang="fr-FR"/>
          </a:p>
        </p:txBody>
      </p:sp>
    </p:spTree>
    <p:extLst>
      <p:ext uri="{BB962C8B-B14F-4D97-AF65-F5344CB8AC3E}">
        <p14:creationId xmlns:p14="http://schemas.microsoft.com/office/powerpoint/2010/main" val="19194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2</a:t>
            </a:fld>
            <a:endParaRPr lang="fr-FR"/>
          </a:p>
        </p:txBody>
      </p:sp>
    </p:spTree>
    <p:extLst>
      <p:ext uri="{BB962C8B-B14F-4D97-AF65-F5344CB8AC3E}">
        <p14:creationId xmlns:p14="http://schemas.microsoft.com/office/powerpoint/2010/main" val="1733570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11</a:t>
            </a:fld>
            <a:endParaRPr lang="fr-FR"/>
          </a:p>
        </p:txBody>
      </p:sp>
    </p:spTree>
    <p:extLst>
      <p:ext uri="{BB962C8B-B14F-4D97-AF65-F5344CB8AC3E}">
        <p14:creationId xmlns:p14="http://schemas.microsoft.com/office/powerpoint/2010/main" val="1122327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12</a:t>
            </a:fld>
            <a:endParaRPr lang="fr-FR"/>
          </a:p>
        </p:txBody>
      </p:sp>
    </p:spTree>
    <p:extLst>
      <p:ext uri="{BB962C8B-B14F-4D97-AF65-F5344CB8AC3E}">
        <p14:creationId xmlns:p14="http://schemas.microsoft.com/office/powerpoint/2010/main" val="3100452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13</a:t>
            </a:fld>
            <a:endParaRPr lang="fr-FR"/>
          </a:p>
        </p:txBody>
      </p:sp>
    </p:spTree>
    <p:extLst>
      <p:ext uri="{BB962C8B-B14F-4D97-AF65-F5344CB8AC3E}">
        <p14:creationId xmlns:p14="http://schemas.microsoft.com/office/powerpoint/2010/main" val="4029490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14</a:t>
            </a:fld>
            <a:endParaRPr lang="fr-FR"/>
          </a:p>
        </p:txBody>
      </p:sp>
    </p:spTree>
    <p:extLst>
      <p:ext uri="{BB962C8B-B14F-4D97-AF65-F5344CB8AC3E}">
        <p14:creationId xmlns:p14="http://schemas.microsoft.com/office/powerpoint/2010/main" val="3747053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15</a:t>
            </a:fld>
            <a:endParaRPr lang="fr-FR"/>
          </a:p>
        </p:txBody>
      </p:sp>
    </p:spTree>
    <p:extLst>
      <p:ext uri="{BB962C8B-B14F-4D97-AF65-F5344CB8AC3E}">
        <p14:creationId xmlns:p14="http://schemas.microsoft.com/office/powerpoint/2010/main" val="1495833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16</a:t>
            </a:fld>
            <a:endParaRPr lang="fr-FR"/>
          </a:p>
        </p:txBody>
      </p:sp>
    </p:spTree>
    <p:extLst>
      <p:ext uri="{BB962C8B-B14F-4D97-AF65-F5344CB8AC3E}">
        <p14:creationId xmlns:p14="http://schemas.microsoft.com/office/powerpoint/2010/main" val="773078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17</a:t>
            </a:fld>
            <a:endParaRPr lang="fr-FR"/>
          </a:p>
        </p:txBody>
      </p:sp>
    </p:spTree>
    <p:extLst>
      <p:ext uri="{BB962C8B-B14F-4D97-AF65-F5344CB8AC3E}">
        <p14:creationId xmlns:p14="http://schemas.microsoft.com/office/powerpoint/2010/main" val="13939435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18</a:t>
            </a:fld>
            <a:endParaRPr lang="fr-FR"/>
          </a:p>
        </p:txBody>
      </p:sp>
    </p:spTree>
    <p:extLst>
      <p:ext uri="{BB962C8B-B14F-4D97-AF65-F5344CB8AC3E}">
        <p14:creationId xmlns:p14="http://schemas.microsoft.com/office/powerpoint/2010/main" val="3179412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19</a:t>
            </a:fld>
            <a:endParaRPr lang="fr-FR"/>
          </a:p>
        </p:txBody>
      </p:sp>
    </p:spTree>
    <p:extLst>
      <p:ext uri="{BB962C8B-B14F-4D97-AF65-F5344CB8AC3E}">
        <p14:creationId xmlns:p14="http://schemas.microsoft.com/office/powerpoint/2010/main" val="4099823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3</a:t>
            </a:fld>
            <a:endParaRPr lang="fr-FR"/>
          </a:p>
        </p:txBody>
      </p:sp>
    </p:spTree>
    <p:extLst>
      <p:ext uri="{BB962C8B-B14F-4D97-AF65-F5344CB8AC3E}">
        <p14:creationId xmlns:p14="http://schemas.microsoft.com/office/powerpoint/2010/main" val="3655086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4</a:t>
            </a:fld>
            <a:endParaRPr lang="fr-FR"/>
          </a:p>
        </p:txBody>
      </p:sp>
    </p:spTree>
    <p:extLst>
      <p:ext uri="{BB962C8B-B14F-4D97-AF65-F5344CB8AC3E}">
        <p14:creationId xmlns:p14="http://schemas.microsoft.com/office/powerpoint/2010/main" val="822892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5</a:t>
            </a:fld>
            <a:endParaRPr lang="fr-FR"/>
          </a:p>
        </p:txBody>
      </p:sp>
    </p:spTree>
    <p:extLst>
      <p:ext uri="{BB962C8B-B14F-4D97-AF65-F5344CB8AC3E}">
        <p14:creationId xmlns:p14="http://schemas.microsoft.com/office/powerpoint/2010/main" val="1367710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6</a:t>
            </a:fld>
            <a:endParaRPr lang="fr-FR"/>
          </a:p>
        </p:txBody>
      </p:sp>
    </p:spTree>
    <p:extLst>
      <p:ext uri="{BB962C8B-B14F-4D97-AF65-F5344CB8AC3E}">
        <p14:creationId xmlns:p14="http://schemas.microsoft.com/office/powerpoint/2010/main" val="3130249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7</a:t>
            </a:fld>
            <a:endParaRPr lang="fr-FR"/>
          </a:p>
        </p:txBody>
      </p:sp>
    </p:spTree>
    <p:extLst>
      <p:ext uri="{BB962C8B-B14F-4D97-AF65-F5344CB8AC3E}">
        <p14:creationId xmlns:p14="http://schemas.microsoft.com/office/powerpoint/2010/main" val="1065962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8</a:t>
            </a:fld>
            <a:endParaRPr lang="fr-FR"/>
          </a:p>
        </p:txBody>
      </p:sp>
    </p:spTree>
    <p:extLst>
      <p:ext uri="{BB962C8B-B14F-4D97-AF65-F5344CB8AC3E}">
        <p14:creationId xmlns:p14="http://schemas.microsoft.com/office/powerpoint/2010/main" val="3910952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9</a:t>
            </a:fld>
            <a:endParaRPr lang="fr-FR"/>
          </a:p>
        </p:txBody>
      </p:sp>
    </p:spTree>
    <p:extLst>
      <p:ext uri="{BB962C8B-B14F-4D97-AF65-F5344CB8AC3E}">
        <p14:creationId xmlns:p14="http://schemas.microsoft.com/office/powerpoint/2010/main" val="1820069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2A2021A-B3BC-4356-BA6F-7FBC13221C56}" type="slidenum">
              <a:rPr lang="fr-FR" smtClean="0"/>
              <a:t>10</a:t>
            </a:fld>
            <a:endParaRPr lang="fr-FR"/>
          </a:p>
        </p:txBody>
      </p:sp>
    </p:spTree>
    <p:extLst>
      <p:ext uri="{BB962C8B-B14F-4D97-AF65-F5344CB8AC3E}">
        <p14:creationId xmlns:p14="http://schemas.microsoft.com/office/powerpoint/2010/main" val="505167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p:cNvSpPr>
            <a:spLocks noGrp="1"/>
          </p:cNvSpPr>
          <p:nvPr>
            <p:ph type="dt" sz="half" idx="10"/>
          </p:nvPr>
        </p:nvSpPr>
        <p:spPr>
          <a:xfrm>
            <a:off x="628650" y="6356351"/>
            <a:ext cx="2057400" cy="365125"/>
          </a:xfrm>
          <a:prstGeom prst="rect">
            <a:avLst/>
          </a:prstGeom>
        </p:spPr>
        <p:txBody>
          <a:bodyPr/>
          <a:lstStyle/>
          <a:p>
            <a:fld id="{55CBE491-2EEC-4FD7-9997-35D685D581A7}" type="datetime1">
              <a:rPr lang="fr-FR" smtClean="0"/>
              <a:t>20/04/2017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3693581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628650" y="6356351"/>
            <a:ext cx="2057400" cy="365125"/>
          </a:xfrm>
          <a:prstGeom prst="rect">
            <a:avLst/>
          </a:prstGeom>
        </p:spPr>
        <p:txBody>
          <a:bodyPr/>
          <a:lstStyle/>
          <a:p>
            <a:fld id="{B8A4B0AB-5D75-49F4-B983-84CF87876A5D}" type="datetime1">
              <a:rPr lang="fr-FR" smtClean="0"/>
              <a:t>20/04/2017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3701579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07757" y="365125"/>
            <a:ext cx="1478756"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71488" y="365125"/>
            <a:ext cx="4321969"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628650" y="6356351"/>
            <a:ext cx="2057400" cy="365125"/>
          </a:xfrm>
          <a:prstGeom prst="rect">
            <a:avLst/>
          </a:prstGeom>
        </p:spPr>
        <p:txBody>
          <a:bodyPr/>
          <a:lstStyle/>
          <a:p>
            <a:fld id="{295288D2-196E-49BA-85BF-8CD8AD1649AE}" type="datetime1">
              <a:rPr lang="fr-FR" smtClean="0"/>
              <a:t>20/04/2017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3133743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884133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628650" y="6356351"/>
            <a:ext cx="2057400" cy="365125"/>
          </a:xfrm>
          <a:prstGeom prst="rect">
            <a:avLst/>
          </a:prstGeom>
        </p:spPr>
        <p:txBody>
          <a:bodyPr/>
          <a:lstStyle/>
          <a:p>
            <a:fld id="{FEC4C1EC-A91C-4B98-AFE4-D964193FAB51}" type="datetime1">
              <a:rPr lang="fr-FR" smtClean="0"/>
              <a:t>20/04/2017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1114155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71487" y="1825625"/>
            <a:ext cx="2900363"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486150" y="1825625"/>
            <a:ext cx="2900363"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628650" y="6356351"/>
            <a:ext cx="2057400" cy="365125"/>
          </a:xfrm>
          <a:prstGeom prst="rect">
            <a:avLst/>
          </a:prstGeom>
        </p:spPr>
        <p:txBody>
          <a:bodyPr/>
          <a:lstStyle/>
          <a:p>
            <a:fld id="{5717AB6B-419E-41FF-B775-CD2B2C409B42}" type="datetime1">
              <a:rPr lang="fr-FR" smtClean="0"/>
              <a:t>20/04/2017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1394941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628650" y="6356351"/>
            <a:ext cx="2057400" cy="365125"/>
          </a:xfrm>
          <a:prstGeom prst="rect">
            <a:avLst/>
          </a:prstGeom>
        </p:spPr>
        <p:txBody>
          <a:bodyPr/>
          <a:lstStyle/>
          <a:p>
            <a:fld id="{FCB68163-A901-483F-ABF6-70EDCD820EA3}" type="datetime1">
              <a:rPr lang="fr-FR" smtClean="0"/>
              <a:t>20/04/2017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1954932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a:xfrm>
            <a:off x="628650" y="6356351"/>
            <a:ext cx="2057400" cy="365125"/>
          </a:xfrm>
          <a:prstGeom prst="rect">
            <a:avLst/>
          </a:prstGeom>
        </p:spPr>
        <p:txBody>
          <a:bodyPr/>
          <a:lstStyle/>
          <a:p>
            <a:fld id="{066F90C2-03ED-4F19-8B88-812715297C68}" type="datetime1">
              <a:rPr lang="fr-FR" smtClean="0"/>
              <a:t>20/04/2017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E1A236-7529-4F0E-9E7D-E2ED7F326A25}" type="slidenum">
              <a:rPr lang="fr-FR" smtClean="0"/>
              <a:t>‹N°›</a:t>
            </a:fld>
            <a:endParaRPr lang="fr-FR"/>
          </a:p>
        </p:txBody>
      </p:sp>
      <p:sp>
        <p:nvSpPr>
          <p:cNvPr id="6" name="Titre 5"/>
          <p:cNvSpPr>
            <a:spLocks noGrp="1"/>
          </p:cNvSpPr>
          <p:nvPr>
            <p:ph type="title"/>
          </p:nvPr>
        </p:nvSpPr>
        <p:spPr>
          <a:xfrm>
            <a:off x="404261" y="294392"/>
            <a:ext cx="7837250" cy="540000"/>
          </a:xfrm>
          <a:prstGeom prst="roundRect">
            <a:avLst>
              <a:gd name="adj" fmla="val 11023"/>
            </a:avLst>
          </a:prstGeom>
          <a:solidFill>
            <a:srgbClr val="A12713">
              <a:alpha val="89804"/>
            </a:srgbClr>
          </a:solidFill>
        </p:spPr>
        <p:txBody>
          <a:bodyPr vert="horz" lIns="91440" tIns="45720" rIns="91440" bIns="45720" rtlCol="0" anchor="ctr">
            <a:normAutofit/>
          </a:bodyPr>
          <a:lstStyle>
            <a:lvl1pPr>
              <a:defRPr lang="fr-FR" sz="2000" b="0" dirty="0"/>
            </a:lvl1pPr>
          </a:lstStyle>
          <a:p>
            <a:pPr marL="357188" lvl="0"/>
            <a:endParaRPr lang="fr-FR" sz="2000" b="0" dirty="0">
              <a:latin typeface="Arial" panose="020B0604020202020204" pitchFamily="34" charset="0"/>
              <a:cs typeface="Arial" panose="020B0604020202020204" pitchFamily="34" charset="0"/>
            </a:endParaRP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1511" y="202395"/>
            <a:ext cx="700577" cy="700577"/>
          </a:xfrm>
          <a:prstGeom prst="rect">
            <a:avLst/>
          </a:prstGeom>
        </p:spPr>
      </p:pic>
    </p:spTree>
    <p:extLst>
      <p:ext uri="{BB962C8B-B14F-4D97-AF65-F5344CB8AC3E}">
        <p14:creationId xmlns:p14="http://schemas.microsoft.com/office/powerpoint/2010/main" val="1176870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628650" y="6356351"/>
            <a:ext cx="2057400" cy="365125"/>
          </a:xfrm>
          <a:prstGeom prst="rect">
            <a:avLst/>
          </a:prstGeom>
        </p:spPr>
        <p:txBody>
          <a:bodyPr/>
          <a:lstStyle/>
          <a:p>
            <a:fld id="{84B3E0D5-8A6E-45F1-A710-28FEA440E5BD}" type="datetime1">
              <a:rPr lang="fr-FR" smtClean="0"/>
              <a:t>20/04/2017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4282920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Modifiez les styles du texte du masque</a:t>
            </a:r>
          </a:p>
        </p:txBody>
      </p:sp>
      <p:sp>
        <p:nvSpPr>
          <p:cNvPr id="5" name="Espace réservé de la date 4"/>
          <p:cNvSpPr>
            <a:spLocks noGrp="1"/>
          </p:cNvSpPr>
          <p:nvPr>
            <p:ph type="dt" sz="half" idx="10"/>
          </p:nvPr>
        </p:nvSpPr>
        <p:spPr>
          <a:xfrm>
            <a:off x="628650" y="6356351"/>
            <a:ext cx="2057400" cy="365125"/>
          </a:xfrm>
          <a:prstGeom prst="rect">
            <a:avLst/>
          </a:prstGeom>
        </p:spPr>
        <p:txBody>
          <a:bodyPr/>
          <a:lstStyle/>
          <a:p>
            <a:fld id="{DBFBFC00-1C7A-46A9-B03F-D144A237D9F2}" type="datetime1">
              <a:rPr lang="fr-FR" smtClean="0"/>
              <a:t>20/04/2017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945574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Modifiez les styles du texte du masque</a:t>
            </a:r>
          </a:p>
        </p:txBody>
      </p:sp>
      <p:sp>
        <p:nvSpPr>
          <p:cNvPr id="5" name="Espace réservé de la date 4"/>
          <p:cNvSpPr>
            <a:spLocks noGrp="1"/>
          </p:cNvSpPr>
          <p:nvPr>
            <p:ph type="dt" sz="half" idx="10"/>
          </p:nvPr>
        </p:nvSpPr>
        <p:spPr>
          <a:xfrm>
            <a:off x="628650" y="6356351"/>
            <a:ext cx="2057400" cy="365125"/>
          </a:xfrm>
          <a:prstGeom prst="rect">
            <a:avLst/>
          </a:prstGeom>
        </p:spPr>
        <p:txBody>
          <a:bodyPr/>
          <a:lstStyle/>
          <a:p>
            <a:fld id="{C0EBB376-AEA4-472B-AE16-99DB6910F4F8}" type="datetime1">
              <a:rPr lang="fr-FR" smtClean="0"/>
              <a:t>20/04/2017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E1A236-7529-4F0E-9E7D-E2ED7F326A25}" type="slidenum">
              <a:rPr lang="fr-FR" smtClean="0"/>
              <a:t>‹N°›</a:t>
            </a:fld>
            <a:endParaRPr lang="fr-FR"/>
          </a:p>
        </p:txBody>
      </p:sp>
    </p:spTree>
    <p:extLst>
      <p:ext uri="{BB962C8B-B14F-4D97-AF65-F5344CB8AC3E}">
        <p14:creationId xmlns:p14="http://schemas.microsoft.com/office/powerpoint/2010/main" val="4257033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04261" y="294392"/>
            <a:ext cx="7834964" cy="540000"/>
          </a:xfrm>
          <a:prstGeom prst="rect">
            <a:avLst/>
          </a:prstGeom>
          <a:solidFill>
            <a:srgbClr val="BD2C16"/>
          </a:solidFill>
        </p:spPr>
        <p:txBody>
          <a:bodyPr vert="horz" lIns="91440" tIns="45720" rIns="91440" bIns="45720" rtlCol="0" anchor="ctr">
            <a:normAutofit/>
          </a:bodyPr>
          <a:lstStyle/>
          <a:p>
            <a:r>
              <a:rPr lang="fr-FR" dirty="0"/>
              <a:t>Modifiez le style du titre</a:t>
            </a: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pied de page 4"/>
          <p:cNvSpPr>
            <a:spLocks noGrp="1"/>
          </p:cNvSpPr>
          <p:nvPr>
            <p:ph type="ftr" sz="quarter" idx="3"/>
          </p:nvPr>
        </p:nvSpPr>
        <p:spPr>
          <a:xfrm>
            <a:off x="2394525" y="6356351"/>
            <a:ext cx="3720525" cy="365125"/>
          </a:xfrm>
          <a:prstGeom prst="rect">
            <a:avLst/>
          </a:prstGeom>
          <a:noFill/>
        </p:spPr>
        <p:txBody>
          <a:bodyPr vert="horz" lIns="91440" tIns="45720" rIns="91440" bIns="45720" rtlCol="0" anchor="ctr"/>
          <a:lstStyle>
            <a:lvl1pPr algn="l">
              <a:defRPr sz="1100">
                <a:solidFill>
                  <a:schemeClr val="tx1">
                    <a:tint val="75000"/>
                  </a:schemeClr>
                </a:solidFill>
              </a:defRPr>
            </a:lvl1pPr>
          </a:lstStyle>
          <a:p>
            <a:r>
              <a:rPr lang="fr-FR" dirty="0"/>
              <a:t>Marché des ventes volontaires – Résultats de l’enquête 2014</a:t>
            </a:r>
          </a:p>
        </p:txBody>
      </p:sp>
      <p:sp>
        <p:nvSpPr>
          <p:cNvPr id="6" name="Espace réservé du numéro de diapositive 5"/>
          <p:cNvSpPr>
            <a:spLocks noGrp="1"/>
          </p:cNvSpPr>
          <p:nvPr>
            <p:ph type="sldNum" sz="quarter" idx="4"/>
          </p:nvPr>
        </p:nvSpPr>
        <p:spPr>
          <a:xfrm>
            <a:off x="6457950" y="6356351"/>
            <a:ext cx="2057400" cy="365125"/>
          </a:xfrm>
          <a:prstGeom prst="rect">
            <a:avLst/>
          </a:prstGeom>
          <a:noFill/>
        </p:spPr>
        <p:txBody>
          <a:bodyPr vert="horz" lIns="91440" tIns="45720" rIns="91440" bIns="45720" rtlCol="0" anchor="ctr"/>
          <a:lstStyle>
            <a:lvl1pPr algn="r">
              <a:defRPr sz="900">
                <a:solidFill>
                  <a:schemeClr val="tx1">
                    <a:tint val="75000"/>
                  </a:schemeClr>
                </a:solidFill>
              </a:defRPr>
            </a:lvl1pPr>
          </a:lstStyle>
          <a:p>
            <a:fld id="{6DE1A236-7529-4F0E-9E7D-E2ED7F326A25}" type="slidenum">
              <a:rPr lang="fr-FR" smtClean="0"/>
              <a:t>‹N°›</a:t>
            </a:fld>
            <a:endParaRPr lang="fr-FR" dirty="0"/>
          </a:p>
        </p:txBody>
      </p:sp>
      <p:cxnSp>
        <p:nvCxnSpPr>
          <p:cNvPr id="12" name="Connecteur droit 11"/>
          <p:cNvCxnSpPr/>
          <p:nvPr userDrawn="1"/>
        </p:nvCxnSpPr>
        <p:spPr>
          <a:xfrm>
            <a:off x="2394525" y="6356351"/>
            <a:ext cx="6378317" cy="0"/>
          </a:xfrm>
          <a:prstGeom prst="line">
            <a:avLst/>
          </a:prstGeom>
          <a:ln w="12700">
            <a:solidFill>
              <a:srgbClr val="BD2C1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0432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marL="625475" indent="0" algn="l" defTabSz="685800" rtl="0" eaLnBrk="1" latinLnBrk="0" hangingPunct="1">
        <a:lnSpc>
          <a:spcPct val="90000"/>
        </a:lnSpc>
        <a:spcBef>
          <a:spcPct val="0"/>
        </a:spcBef>
        <a:buNone/>
        <a:defRPr sz="2200" b="1" kern="1200">
          <a:solidFill>
            <a:schemeClr val="bg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9.emf"/><Relationship Id="rId4" Type="http://schemas.openxmlformats.org/officeDocument/2006/relationships/oleObject" Target="file:///\\FR-forlan\General\Production\Conseil%20des%20Ventes\3_Bilan%202017\2_International\5.%20R&#233;sultats%20et%20PPT\HI_VISUELS%20Bilan%20International_Format%20Calibri_Avril%202017.xlsx!2-2%20TOP%2010%20PAYS%20MONDE!L4C2:L18C8"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7.vml"/><Relationship Id="rId5" Type="http://schemas.openxmlformats.org/officeDocument/2006/relationships/image" Target="../media/image10.emf"/><Relationship Id="rId4" Type="http://schemas.openxmlformats.org/officeDocument/2006/relationships/oleObject" Target="file:///\\FR-forlan\General\Production\Conseil%20des%20Ventes\3_Bilan%202017\2_International\5.%20R&#233;sultats%20et%20PPT\HI_VISUELS%20Bilan%20International_Format%20Calibri_Avril%202017.xlsx!2-2%20REPART%20VENTES%20MONDE!%5bHI_VISUELS%20Bilan%20International_Format%20Calibri_Avril%202017.xlsx%5d2-2%20REPART%20VENTES%20MONDE%20Graphique%206"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8.vml"/><Relationship Id="rId5" Type="http://schemas.openxmlformats.org/officeDocument/2006/relationships/image" Target="../media/image11.emf"/><Relationship Id="rId4" Type="http://schemas.openxmlformats.org/officeDocument/2006/relationships/oleObject" Target="file:///\\FR-forlan\General\Production\Conseil%20des%20Ventes\3_Bilan%202017\2_International\5.%20R&#233;sultats%20et%20PPT\HI_VISUELS%20Bilan%20International_Format%20Calibri_Avril%202017.xlsx!2-2%20REPART%20OPERATEURS%20MONDE%20!%5bHI_VISUELS%20Bilan%20International_Format%20Calibri_Avril%202017.xlsx%5d2-2%20REPART%20OPERATEURS%20MONDE%20%20Graphique%202"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3.emf"/><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file:///\\FR-forlan\General\Production\Conseil%20des%20Ventes\3_Bilan%202017\2_International\5.%20R&#233;sultats%20et%20PPT\HI_VISUELS%20Bilan%20International_Format%20Calibri_Avril%202017.xlsx!CHINE%20S&amp;C!L2C1:L8C4" TargetMode="External"/><Relationship Id="rId5" Type="http://schemas.openxmlformats.org/officeDocument/2006/relationships/image" Target="../media/image12.emf"/><Relationship Id="rId4" Type="http://schemas.openxmlformats.org/officeDocument/2006/relationships/oleObject" Target="file:///\\FR-forlan\General\Production\Conseil%20des%20Ventes\3_Bilan%202017\2_International\5.%20R&#233;sultats%20et%20PPT\HI_VISUELS%20Bilan%20International_Format%20Calibri_Avril%202017.xlsx!2.3.2%20CHINE!L13C1:L23C6"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vmlDrawing" Target="../drawings/vmlDrawing10.vml"/><Relationship Id="rId5" Type="http://schemas.openxmlformats.org/officeDocument/2006/relationships/image" Target="../media/image14.emf"/><Relationship Id="rId4" Type="http://schemas.openxmlformats.org/officeDocument/2006/relationships/oleObject" Target="file:///\\FR-forlan\General\Production\Conseil%20des%20Ventes\3_Bilan%202017\2_International\5.%20R&#233;sultats%20et%20PPT\HI_VISUELS%20Bilan%20International_Format%20Calibri_Avril%202017.xlsx!2.3.1%20%20ETAT%20UNIS!L13C1:L23C6"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vmlDrawing" Target="../drawings/vmlDrawing11.vml"/><Relationship Id="rId5" Type="http://schemas.openxmlformats.org/officeDocument/2006/relationships/image" Target="../media/image15.emf"/><Relationship Id="rId4" Type="http://schemas.openxmlformats.org/officeDocument/2006/relationships/oleObject" Target="file:///\\FR-forlan\General\Production\Conseil%20des%20Ventes\3_Bilan%202017\2_International\5.%20R&#233;sultats%20et%20PPT\HI_VISUELS%20Bilan%20International_Format%20Calibri_Avril%202017.xlsx!2.3.3.%20EUROPE!L12C1:L22C6"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12.vml"/><Relationship Id="rId5" Type="http://schemas.openxmlformats.org/officeDocument/2006/relationships/image" Target="../media/image16.emf"/><Relationship Id="rId4" Type="http://schemas.openxmlformats.org/officeDocument/2006/relationships/oleObject" Target="file:///\\FR-forlan\General\Production\Conseil%20des%20Ventes\3_Bilan%202017\2_International\5.%20R&#233;sultats%20et%20PPT\HI_VISUELS%20Bilan%20International_Format%20Calibri_Avril%202017.xlsx!2.3.3.%20UK!L4C1:L18C8"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13.vml"/><Relationship Id="rId5" Type="http://schemas.openxmlformats.org/officeDocument/2006/relationships/image" Target="../media/image17.emf"/><Relationship Id="rId4" Type="http://schemas.openxmlformats.org/officeDocument/2006/relationships/oleObject" Target="file:///\\FR-forlan\General\Production\Conseil%20des%20Ventes\3_Bilan%202017\2_International\5.%20R&#233;sultats%20et%20PPT\HI_VISUELS%20Bilan%20International_Format%20Calibri_Avril%202017.xlsx!3.2.%20%20CHR%20ET%20SOTH!L4C1:L11C7"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info@conseildesventes.fr"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 Id="rId5" Type="http://schemas.openxmlformats.org/officeDocument/2006/relationships/hyperlink" Target="mailto:a.chausson@conseildesventes.fr" TargetMode="External"/><Relationship Id="rId4" Type="http://schemas.openxmlformats.org/officeDocument/2006/relationships/hyperlink" Target="http://www.conseildesventes.f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file:///\\FR-forlan\General\Production\Conseil%20des%20Ventes\3_Bilan%202017\2_International\5.%20R&#233;sultats%20et%20PPT\HI_VISUELS%20Bilan%20International_Format%20Calibri_Avril%202017.xlsx!2-1%20EVOL%20PDT%20MOND%20DES%20VENTE%20(2)!%5bHI_VISUELS%20Bilan%20International_Format%20Calibri_Avril%202017.xlsx%5d2-1%20EVOL%20PDT%20MOND%20DES%20VENTE%20(2)%20Graphique%201"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oleObject" Target="file:///\\FR-forlan\General\Production\Conseil%20des%20Ventes\3_Bilan%202017\2_International\5.%20R&#233;sultats%20et%20PPT\HI_VISUELS%20Bilan%20International_Format%20Calibri_Avril%202017.xlsx!2-1%20NB%20DE%20SOCIETES!%5bHI_VISUELS%20Bilan%20International_Format%20Calibri_Avril%202017.xlsx%5d2-1%20NB%20DE%20SOCIETES%20Graphique%203"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file:///\\FR-forlan\General\Production\Conseil%20des%20Ventes\3_Bilan%202017\2_International\5.%20R&#233;sultats%20et%20PPT\HI_VISUELS%20Bilan%20International_Format%20Calibri_Avril%202017.xlsx!2-1%20NB%20DE%20VENTES%20!%5bHI_VISUELS%20Bilan%20International_Format%20Calibri_Avril%202017.xlsx%5d2-1%20NB%20DE%20VENTES%20%20Graphique%202"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file:///\\FR-forlan\General\Production\Conseil%20des%20Ventes\3_Bilan%202017\2_International\5.%20R&#233;sultats%20et%20PPT\HI_VISUELS%20Bilan%20International_Format%20Calibri_Avril%202017.xlsx!2-2%20ZONE%20GEO!L2C2:L160C161"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8.emf"/><Relationship Id="rId4" Type="http://schemas.openxmlformats.org/officeDocument/2006/relationships/oleObject" Target="file:///\\FR-forlan\General\Production\Conseil%20des%20Ventes\3_Bilan%202017\2_International\5.%20R&#233;sultats%20et%20PPT\HI_VISUELS%20Bilan%20International_Format%20Calibri_Avril%202017.xlsx!3.%20TOP%2020%20MONDE!L3C1:L27C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08075" y="2936383"/>
            <a:ext cx="7166069" cy="1908912"/>
          </a:xfrm>
          <a:noFill/>
        </p:spPr>
        <p:txBody>
          <a:bodyPr>
            <a:noAutofit/>
          </a:bodyPr>
          <a:lstStyle/>
          <a:p>
            <a:pPr>
              <a:lnSpc>
                <a:spcPct val="100000"/>
              </a:lnSpc>
              <a:spcBef>
                <a:spcPts val="100"/>
              </a:spcBef>
            </a:pPr>
            <a:r>
              <a:rPr lang="fr-FR" sz="2800" b="0" dirty="0">
                <a:solidFill>
                  <a:srgbClr val="12304B"/>
                </a:solidFill>
                <a:ea typeface="Arial Unicode MS" panose="020B0604020202020204" pitchFamily="34" charset="-128"/>
              </a:rPr>
              <a:t>Les ventes aux enchères </a:t>
            </a:r>
            <a:br>
              <a:rPr lang="fr-FR" sz="2800" b="0" dirty="0">
                <a:solidFill>
                  <a:srgbClr val="12304B"/>
                </a:solidFill>
                <a:ea typeface="Arial Unicode MS" panose="020B0604020202020204" pitchFamily="34" charset="-128"/>
              </a:rPr>
            </a:br>
            <a:r>
              <a:rPr lang="fr-FR" sz="2800" b="0" dirty="0">
                <a:solidFill>
                  <a:srgbClr val="12304B"/>
                </a:solidFill>
                <a:ea typeface="Arial Unicode MS" panose="020B0604020202020204" pitchFamily="34" charset="-128"/>
              </a:rPr>
              <a:t>« art et objets de collection » </a:t>
            </a:r>
            <a:br>
              <a:rPr lang="fr-FR" sz="2800" b="0" dirty="0">
                <a:solidFill>
                  <a:srgbClr val="12304B"/>
                </a:solidFill>
                <a:ea typeface="Arial Unicode MS" panose="020B0604020202020204" pitchFamily="34" charset="-128"/>
              </a:rPr>
            </a:br>
            <a:r>
              <a:rPr lang="fr-FR" sz="2800" b="0" dirty="0">
                <a:solidFill>
                  <a:srgbClr val="12304B"/>
                </a:solidFill>
                <a:ea typeface="Arial Unicode MS" panose="020B0604020202020204" pitchFamily="34" charset="-128"/>
              </a:rPr>
              <a:t>dans le monde en  </a:t>
            </a:r>
            <a:r>
              <a:rPr lang="fr-FR" sz="2800" b="0" dirty="0">
                <a:ea typeface="Arial Unicode MS" panose="020B0604020202020204" pitchFamily="34" charset="-128"/>
              </a:rPr>
              <a:t/>
            </a:r>
            <a:br>
              <a:rPr lang="fr-FR" sz="2800" b="0" dirty="0">
                <a:ea typeface="Arial Unicode MS" panose="020B0604020202020204" pitchFamily="34" charset="-128"/>
              </a:rPr>
            </a:br>
            <a:r>
              <a:rPr lang="fr-FR" sz="2800" b="0" dirty="0">
                <a:solidFill>
                  <a:srgbClr val="A30B3B"/>
                </a:solidFill>
                <a:ea typeface="Arial Unicode MS" panose="020B0604020202020204" pitchFamily="34" charset="-128"/>
              </a:rPr>
              <a:t>2016</a:t>
            </a:r>
          </a:p>
        </p:txBody>
      </p:sp>
      <p:sp>
        <p:nvSpPr>
          <p:cNvPr id="3" name="Sous-titre 2"/>
          <p:cNvSpPr>
            <a:spLocks noGrp="1"/>
          </p:cNvSpPr>
          <p:nvPr>
            <p:ph type="subTitle" idx="1"/>
          </p:nvPr>
        </p:nvSpPr>
        <p:spPr>
          <a:xfrm>
            <a:off x="794872" y="5512721"/>
            <a:ext cx="7507706" cy="859622"/>
          </a:xfrm>
        </p:spPr>
        <p:txBody>
          <a:bodyPr>
            <a:noAutofit/>
          </a:bodyPr>
          <a:lstStyle/>
          <a:p>
            <a:r>
              <a:rPr lang="fr-FR" sz="2000" dirty="0">
                <a:solidFill>
                  <a:srgbClr val="70849D"/>
                </a:solidFill>
                <a:latin typeface="Arial" panose="020B0604020202020204" pitchFamily="34" charset="0"/>
                <a:ea typeface="Arial Unicode MS" panose="020B0604020202020204" pitchFamily="34" charset="-128"/>
                <a:cs typeface="Arial" panose="020B0604020202020204" pitchFamily="34" charset="0"/>
              </a:rPr>
              <a:t>Résultats de l’enquête annuelle </a:t>
            </a:r>
          </a:p>
        </p:txBody>
      </p:sp>
      <p:sp>
        <p:nvSpPr>
          <p:cNvPr id="10" name="Sous-titre 2"/>
          <p:cNvSpPr txBox="1">
            <a:spLocks/>
          </p:cNvSpPr>
          <p:nvPr/>
        </p:nvSpPr>
        <p:spPr>
          <a:xfrm>
            <a:off x="145475" y="6187105"/>
            <a:ext cx="8806501" cy="521555"/>
          </a:xfrm>
          <a:prstGeom prst="rect">
            <a:avLst/>
          </a:prstGeom>
          <a:solidFill>
            <a:schemeClr val="bg1"/>
          </a:solidFill>
        </p:spPr>
        <p:txBody>
          <a:bodyPr vert="horz" lIns="91440" tIns="45720" rIns="91440" bIns="45720" rtlCol="0" anchor="ctr">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fr-FR" sz="1100" dirty="0">
                <a:solidFill>
                  <a:srgbClr val="70849D"/>
                </a:solidFill>
                <a:latin typeface="Arial" panose="020B0604020202020204" pitchFamily="34" charset="0"/>
                <a:ea typeface="Arial Unicode MS" panose="020B0604020202020204" pitchFamily="34" charset="-128"/>
                <a:cs typeface="Arial" panose="020B0604020202020204" pitchFamily="34" charset="0"/>
              </a:rPr>
              <a:t>Conseil des ventes</a:t>
            </a:r>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57276" y="1017047"/>
            <a:ext cx="1456019" cy="1456019"/>
          </a:xfrm>
          <a:prstGeom prst="rect">
            <a:avLst/>
          </a:prstGeom>
        </p:spPr>
      </p:pic>
    </p:spTree>
    <p:extLst>
      <p:ext uri="{BB962C8B-B14F-4D97-AF65-F5344CB8AC3E}">
        <p14:creationId xmlns:p14="http://schemas.microsoft.com/office/powerpoint/2010/main" val="278573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61950"/>
            <a:r>
              <a:rPr lang="fr-FR" sz="1800" dirty="0"/>
              <a:t>Part des 10 premiers opérateurs dans le montant total adjugé</a:t>
            </a: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10</a:t>
            </a:fld>
            <a:endParaRPr lang="fr-FR" dirty="0">
              <a:latin typeface="Arial" panose="020B0604020202020204" pitchFamily="34" charset="0"/>
              <a:cs typeface="Arial" panose="020B0604020202020204" pitchFamily="34" charset="0"/>
            </a:endParaRP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
        <p:nvSpPr>
          <p:cNvPr id="8" name="Ellipse 7"/>
          <p:cNvSpPr/>
          <p:nvPr/>
        </p:nvSpPr>
        <p:spPr>
          <a:xfrm>
            <a:off x="109089" y="2630418"/>
            <a:ext cx="2581724" cy="2513082"/>
          </a:xfrm>
          <a:prstGeom prst="ellipse">
            <a:avLst/>
          </a:prstGeom>
          <a:solidFill>
            <a:srgbClr val="A30B3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p:cNvSpPr/>
          <p:nvPr/>
        </p:nvSpPr>
        <p:spPr>
          <a:xfrm>
            <a:off x="357477" y="3049519"/>
            <a:ext cx="2084949" cy="2114526"/>
          </a:xfrm>
          <a:prstGeom prst="ellipse">
            <a:avLst/>
          </a:prstGeom>
          <a:solidFill>
            <a:srgbClr val="70849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dirty="0"/>
          </a:p>
        </p:txBody>
      </p:sp>
      <p:sp>
        <p:nvSpPr>
          <p:cNvPr id="10" name="Rectangle 9"/>
          <p:cNvSpPr/>
          <p:nvPr/>
        </p:nvSpPr>
        <p:spPr>
          <a:xfrm>
            <a:off x="588739" y="3349626"/>
            <a:ext cx="1622425" cy="1107996"/>
          </a:xfrm>
          <a:prstGeom prst="rect">
            <a:avLst/>
          </a:prstGeom>
        </p:spPr>
        <p:txBody>
          <a:bodyPr wrap="square">
            <a:spAutoFit/>
          </a:bodyPr>
          <a:lstStyle/>
          <a:p>
            <a:r>
              <a:rPr lang="fr-FR" sz="3000" dirty="0">
                <a:solidFill>
                  <a:schemeClr val="bg1"/>
                </a:solidFill>
              </a:rPr>
              <a:t>13 Mds</a:t>
            </a:r>
            <a:r>
              <a:rPr lang="fr-FR" sz="3000" dirty="0">
                <a:solidFill>
                  <a:schemeClr val="bg1"/>
                </a:solidFill>
                <a:latin typeface="Calibri" panose="020F0502020204030204" pitchFamily="34" charset="0"/>
              </a:rPr>
              <a:t> €</a:t>
            </a:r>
          </a:p>
          <a:p>
            <a:pPr algn="ctr"/>
            <a:r>
              <a:rPr lang="fr-FR" sz="1200" dirty="0">
                <a:solidFill>
                  <a:schemeClr val="bg1"/>
                </a:solidFill>
                <a:latin typeface="Arial" panose="020B0604020202020204" pitchFamily="34" charset="0"/>
                <a:cs typeface="Arial" panose="020B0604020202020204" pitchFamily="34" charset="0"/>
              </a:rPr>
              <a:t>Montant total adjugé par les 10 1ers opérateurs</a:t>
            </a:r>
            <a:endParaRPr lang="fr-FR" sz="1200" dirty="0">
              <a:solidFill>
                <a:schemeClr val="bg1"/>
              </a:solidFill>
            </a:endParaRPr>
          </a:p>
        </p:txBody>
      </p:sp>
      <p:sp>
        <p:nvSpPr>
          <p:cNvPr id="11" name="Rectangle 10"/>
          <p:cNvSpPr/>
          <p:nvPr/>
        </p:nvSpPr>
        <p:spPr>
          <a:xfrm>
            <a:off x="-76200" y="1773238"/>
            <a:ext cx="2952302" cy="707886"/>
          </a:xfrm>
          <a:prstGeom prst="rect">
            <a:avLst/>
          </a:prstGeom>
        </p:spPr>
        <p:txBody>
          <a:bodyPr wrap="square">
            <a:spAutoFit/>
          </a:bodyPr>
          <a:lstStyle/>
          <a:p>
            <a:pPr algn="ctr"/>
            <a:r>
              <a:rPr lang="fr-FR" sz="4000" dirty="0">
                <a:solidFill>
                  <a:srgbClr val="70849D"/>
                </a:solidFill>
                <a:latin typeface="Arial" panose="020B0604020202020204" pitchFamily="34" charset="0"/>
                <a:cs typeface="Arial" panose="020B0604020202020204" pitchFamily="34" charset="0"/>
              </a:rPr>
              <a:t>26 Mds </a:t>
            </a:r>
            <a:r>
              <a:rPr lang="fr-FR" sz="4000" dirty="0">
                <a:solidFill>
                  <a:srgbClr val="70849D"/>
                </a:solidFill>
                <a:latin typeface="Calibri" panose="020F0502020204030204" pitchFamily="34" charset="0"/>
              </a:rPr>
              <a:t>€</a:t>
            </a:r>
            <a:endParaRPr lang="fr-FR" sz="4000" dirty="0">
              <a:solidFill>
                <a:srgbClr val="70849D"/>
              </a:solidFill>
              <a:latin typeface="Arial" panose="020B0604020202020204" pitchFamily="34" charset="0"/>
              <a:cs typeface="Arial" panose="020B0604020202020204" pitchFamily="34" charset="0"/>
            </a:endParaRPr>
          </a:p>
        </p:txBody>
      </p:sp>
      <p:sp>
        <p:nvSpPr>
          <p:cNvPr id="12" name="Rectangle 11"/>
          <p:cNvSpPr/>
          <p:nvPr/>
        </p:nvSpPr>
        <p:spPr>
          <a:xfrm>
            <a:off x="669623" y="2321927"/>
            <a:ext cx="1460656" cy="261610"/>
          </a:xfrm>
          <a:prstGeom prst="rect">
            <a:avLst/>
          </a:prstGeom>
        </p:spPr>
        <p:txBody>
          <a:bodyPr wrap="none">
            <a:spAutoFit/>
          </a:bodyPr>
          <a:lstStyle/>
          <a:p>
            <a:pPr algn="ctr"/>
            <a:r>
              <a:rPr lang="fr-FR" sz="1100" dirty="0">
                <a:solidFill>
                  <a:srgbClr val="70849D"/>
                </a:solidFill>
                <a:latin typeface="Arial" panose="020B0604020202020204" pitchFamily="34" charset="0"/>
                <a:cs typeface="Arial" panose="020B0604020202020204" pitchFamily="34" charset="0"/>
              </a:rPr>
              <a:t>Montant total adjugé</a:t>
            </a:r>
          </a:p>
        </p:txBody>
      </p:sp>
      <p:sp>
        <p:nvSpPr>
          <p:cNvPr id="13" name="Rectangle 12"/>
          <p:cNvSpPr/>
          <p:nvPr/>
        </p:nvSpPr>
        <p:spPr>
          <a:xfrm>
            <a:off x="864388" y="4331702"/>
            <a:ext cx="1071126" cy="707886"/>
          </a:xfrm>
          <a:prstGeom prst="rect">
            <a:avLst/>
          </a:prstGeom>
        </p:spPr>
        <p:txBody>
          <a:bodyPr wrap="none">
            <a:spAutoFit/>
          </a:bodyPr>
          <a:lstStyle/>
          <a:p>
            <a:pPr algn="ctr"/>
            <a:r>
              <a:rPr lang="fr-FR" sz="4000" dirty="0">
                <a:solidFill>
                  <a:schemeClr val="bg1"/>
                </a:solidFill>
              </a:rPr>
              <a:t>50%</a:t>
            </a:r>
          </a:p>
        </p:txBody>
      </p:sp>
      <p:sp>
        <p:nvSpPr>
          <p:cNvPr id="14" name="Espace réservé du pied de page 1"/>
          <p:cNvSpPr txBox="1">
            <a:spLocks/>
          </p:cNvSpPr>
          <p:nvPr/>
        </p:nvSpPr>
        <p:spPr>
          <a:xfrm>
            <a:off x="139699" y="5407025"/>
            <a:ext cx="8842375" cy="365125"/>
          </a:xfrm>
          <a:prstGeom prst="rect">
            <a:avLst/>
          </a:prstGeom>
          <a:noFill/>
        </p:spPr>
        <p:txBody>
          <a:bodyPr vert="horz" lIns="91440" tIns="45720" rIns="91440" bIns="45720" rtlCol="0" anchor="ctr"/>
          <a:lstStyle>
            <a:defPPr>
              <a:defRPr lang="fr-FR"/>
            </a:defPPr>
            <a:lvl1pPr marL="0" algn="l" defTabSz="914400" rtl="0" eaLnBrk="1" latinLnBrk="0" hangingPunct="1">
              <a:defRPr sz="11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400" dirty="0">
                <a:solidFill>
                  <a:srgbClr val="70849D"/>
                </a:solidFill>
                <a:latin typeface="Arial" panose="020B0604020202020204" pitchFamily="34" charset="0"/>
                <a:cs typeface="Arial" panose="020B0604020202020204" pitchFamily="34" charset="0"/>
              </a:rPr>
              <a:t>Le marché des ventes aux enchères reste très concentré</a:t>
            </a:r>
          </a:p>
        </p:txBody>
      </p:sp>
      <p:sp>
        <p:nvSpPr>
          <p:cNvPr id="15" name="Ellipse 14"/>
          <p:cNvSpPr/>
          <p:nvPr/>
        </p:nvSpPr>
        <p:spPr>
          <a:xfrm>
            <a:off x="6126163" y="3773419"/>
            <a:ext cx="1419225" cy="1395412"/>
          </a:xfrm>
          <a:prstGeom prst="ellipse">
            <a:avLst/>
          </a:prstGeom>
          <a:solidFill>
            <a:srgbClr val="A30B3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llipse 15"/>
          <p:cNvSpPr/>
          <p:nvPr/>
        </p:nvSpPr>
        <p:spPr>
          <a:xfrm>
            <a:off x="6262706" y="3982969"/>
            <a:ext cx="1146139" cy="1174110"/>
          </a:xfrm>
          <a:prstGeom prst="ellipse">
            <a:avLst/>
          </a:prstGeom>
          <a:solidFill>
            <a:srgbClr val="70849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dirty="0"/>
          </a:p>
        </p:txBody>
      </p:sp>
      <p:sp>
        <p:nvSpPr>
          <p:cNvPr id="17" name="Rectangle 16"/>
          <p:cNvSpPr/>
          <p:nvPr/>
        </p:nvSpPr>
        <p:spPr>
          <a:xfrm>
            <a:off x="5943600" y="3065532"/>
            <a:ext cx="1784350" cy="646331"/>
          </a:xfrm>
          <a:prstGeom prst="rect">
            <a:avLst/>
          </a:prstGeom>
        </p:spPr>
        <p:txBody>
          <a:bodyPr wrap="square">
            <a:spAutoFit/>
          </a:bodyPr>
          <a:lstStyle/>
          <a:p>
            <a:pPr algn="ctr"/>
            <a:r>
              <a:rPr lang="fr-FR" dirty="0">
                <a:solidFill>
                  <a:srgbClr val="70849D"/>
                </a:solidFill>
                <a:latin typeface="Arial" panose="020B0604020202020204" pitchFamily="34" charset="0"/>
                <a:cs typeface="Arial" panose="020B0604020202020204" pitchFamily="34" charset="0"/>
              </a:rPr>
              <a:t>Royaume-Uni</a:t>
            </a:r>
          </a:p>
          <a:p>
            <a:pPr algn="ctr"/>
            <a:r>
              <a:rPr lang="fr-FR" dirty="0">
                <a:solidFill>
                  <a:srgbClr val="70849D"/>
                </a:solidFill>
                <a:latin typeface="Arial" panose="020B0604020202020204" pitchFamily="34" charset="0"/>
                <a:cs typeface="Arial" panose="020B0604020202020204" pitchFamily="34" charset="0"/>
              </a:rPr>
              <a:t>3,1 Mds </a:t>
            </a:r>
            <a:r>
              <a:rPr lang="fr-FR" dirty="0">
                <a:solidFill>
                  <a:srgbClr val="70849D"/>
                </a:solidFill>
                <a:latin typeface="Calibri" panose="020F0502020204030204" pitchFamily="34" charset="0"/>
              </a:rPr>
              <a:t>€</a:t>
            </a:r>
            <a:endParaRPr lang="fr-FR" dirty="0">
              <a:solidFill>
                <a:srgbClr val="70849D"/>
              </a:solidFill>
              <a:latin typeface="Arial" panose="020B0604020202020204" pitchFamily="34" charset="0"/>
              <a:cs typeface="Arial" panose="020B0604020202020204" pitchFamily="34" charset="0"/>
            </a:endParaRPr>
          </a:p>
        </p:txBody>
      </p:sp>
      <p:sp>
        <p:nvSpPr>
          <p:cNvPr id="18" name="Ellipse 17"/>
          <p:cNvSpPr/>
          <p:nvPr/>
        </p:nvSpPr>
        <p:spPr>
          <a:xfrm>
            <a:off x="7739063" y="3773419"/>
            <a:ext cx="1419225" cy="1395412"/>
          </a:xfrm>
          <a:prstGeom prst="ellipse">
            <a:avLst/>
          </a:prstGeom>
          <a:solidFill>
            <a:srgbClr val="A30B3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7875606" y="3982969"/>
            <a:ext cx="1146139" cy="1174110"/>
          </a:xfrm>
          <a:prstGeom prst="ellipse">
            <a:avLst/>
          </a:prstGeom>
          <a:solidFill>
            <a:srgbClr val="70849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dirty="0"/>
          </a:p>
        </p:txBody>
      </p:sp>
      <p:sp>
        <p:nvSpPr>
          <p:cNvPr id="20" name="Rectangle 19"/>
          <p:cNvSpPr/>
          <p:nvPr/>
        </p:nvSpPr>
        <p:spPr>
          <a:xfrm>
            <a:off x="7556500" y="3065532"/>
            <a:ext cx="1784350" cy="646331"/>
          </a:xfrm>
          <a:prstGeom prst="rect">
            <a:avLst/>
          </a:prstGeom>
        </p:spPr>
        <p:txBody>
          <a:bodyPr wrap="square">
            <a:spAutoFit/>
          </a:bodyPr>
          <a:lstStyle/>
          <a:p>
            <a:pPr algn="ctr"/>
            <a:r>
              <a:rPr lang="fr-FR" dirty="0">
                <a:solidFill>
                  <a:srgbClr val="70849D"/>
                </a:solidFill>
                <a:latin typeface="Arial" panose="020B0604020202020204" pitchFamily="34" charset="0"/>
                <a:cs typeface="Arial" panose="020B0604020202020204" pitchFamily="34" charset="0"/>
              </a:rPr>
              <a:t>France</a:t>
            </a:r>
          </a:p>
          <a:p>
            <a:pPr algn="ctr"/>
            <a:r>
              <a:rPr lang="fr-FR" dirty="0">
                <a:solidFill>
                  <a:srgbClr val="70849D"/>
                </a:solidFill>
                <a:latin typeface="Arial" panose="020B0604020202020204" pitchFamily="34" charset="0"/>
                <a:cs typeface="Arial" panose="020B0604020202020204" pitchFamily="34" charset="0"/>
              </a:rPr>
              <a:t>1,7 Md </a:t>
            </a:r>
            <a:r>
              <a:rPr lang="fr-FR" dirty="0">
                <a:solidFill>
                  <a:srgbClr val="70849D"/>
                </a:solidFill>
                <a:latin typeface="Calibri" panose="020F0502020204030204" pitchFamily="34" charset="0"/>
              </a:rPr>
              <a:t>€</a:t>
            </a:r>
            <a:endParaRPr lang="fr-FR" dirty="0">
              <a:solidFill>
                <a:srgbClr val="70849D"/>
              </a:solidFill>
              <a:latin typeface="Arial" panose="020B0604020202020204" pitchFamily="34" charset="0"/>
              <a:cs typeface="Arial" panose="020B0604020202020204" pitchFamily="34" charset="0"/>
            </a:endParaRPr>
          </a:p>
        </p:txBody>
      </p:sp>
      <p:sp>
        <p:nvSpPr>
          <p:cNvPr id="21" name="Rectangle 20"/>
          <p:cNvSpPr/>
          <p:nvPr/>
        </p:nvSpPr>
        <p:spPr>
          <a:xfrm>
            <a:off x="6042249" y="4320887"/>
            <a:ext cx="1587052" cy="677108"/>
          </a:xfrm>
          <a:prstGeom prst="rect">
            <a:avLst/>
          </a:prstGeom>
        </p:spPr>
        <p:txBody>
          <a:bodyPr wrap="square">
            <a:spAutoFit/>
          </a:bodyPr>
          <a:lstStyle/>
          <a:p>
            <a:pPr algn="ctr"/>
            <a:r>
              <a:rPr lang="fr-FR" sz="1000" dirty="0">
                <a:solidFill>
                  <a:schemeClr val="bg1"/>
                </a:solidFill>
                <a:latin typeface="Arial" panose="020B0604020202020204" pitchFamily="34" charset="0"/>
                <a:cs typeface="Arial" panose="020B0604020202020204" pitchFamily="34" charset="0"/>
              </a:rPr>
              <a:t>Part des 10 1ers opérateurs</a:t>
            </a:r>
          </a:p>
          <a:p>
            <a:pPr algn="ctr"/>
            <a:r>
              <a:rPr lang="fr-FR" dirty="0">
                <a:solidFill>
                  <a:schemeClr val="bg1"/>
                </a:solidFill>
                <a:latin typeface="Arial" panose="020B0604020202020204" pitchFamily="34" charset="0"/>
                <a:cs typeface="Arial" panose="020B0604020202020204" pitchFamily="34" charset="0"/>
              </a:rPr>
              <a:t>80%</a:t>
            </a:r>
            <a:endParaRPr lang="fr-FR" dirty="0">
              <a:solidFill>
                <a:schemeClr val="bg1"/>
              </a:solidFill>
            </a:endParaRPr>
          </a:p>
        </p:txBody>
      </p:sp>
      <p:sp>
        <p:nvSpPr>
          <p:cNvPr id="22" name="Rectangle 21"/>
          <p:cNvSpPr/>
          <p:nvPr/>
        </p:nvSpPr>
        <p:spPr>
          <a:xfrm>
            <a:off x="7655149" y="4320887"/>
            <a:ext cx="1587052" cy="677108"/>
          </a:xfrm>
          <a:prstGeom prst="rect">
            <a:avLst/>
          </a:prstGeom>
        </p:spPr>
        <p:txBody>
          <a:bodyPr wrap="square">
            <a:spAutoFit/>
          </a:bodyPr>
          <a:lstStyle/>
          <a:p>
            <a:pPr algn="ctr"/>
            <a:r>
              <a:rPr lang="fr-FR" sz="1000" dirty="0">
                <a:solidFill>
                  <a:schemeClr val="bg1"/>
                </a:solidFill>
                <a:latin typeface="Arial" panose="020B0604020202020204" pitchFamily="34" charset="0"/>
                <a:cs typeface="Arial" panose="020B0604020202020204" pitchFamily="34" charset="0"/>
              </a:rPr>
              <a:t>Part des 10 1ers opérateurs</a:t>
            </a:r>
          </a:p>
          <a:p>
            <a:pPr algn="ctr"/>
            <a:r>
              <a:rPr lang="fr-FR" dirty="0">
                <a:solidFill>
                  <a:schemeClr val="bg1"/>
                </a:solidFill>
                <a:latin typeface="Arial" panose="020B0604020202020204" pitchFamily="34" charset="0"/>
                <a:cs typeface="Arial" panose="020B0604020202020204" pitchFamily="34" charset="0"/>
              </a:rPr>
              <a:t>52%</a:t>
            </a:r>
            <a:endParaRPr lang="fr-FR" dirty="0">
              <a:solidFill>
                <a:schemeClr val="bg1"/>
              </a:solidFill>
            </a:endParaRPr>
          </a:p>
        </p:txBody>
      </p:sp>
      <p:sp>
        <p:nvSpPr>
          <p:cNvPr id="23" name="Ellipse 22"/>
          <p:cNvSpPr/>
          <p:nvPr/>
        </p:nvSpPr>
        <p:spPr>
          <a:xfrm>
            <a:off x="2986088" y="3767139"/>
            <a:ext cx="1419225" cy="1395412"/>
          </a:xfrm>
          <a:prstGeom prst="ellipse">
            <a:avLst/>
          </a:prstGeom>
          <a:solidFill>
            <a:srgbClr val="A30B3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llipse 24"/>
          <p:cNvSpPr/>
          <p:nvPr/>
        </p:nvSpPr>
        <p:spPr>
          <a:xfrm>
            <a:off x="3122631" y="3976689"/>
            <a:ext cx="1146139" cy="1174110"/>
          </a:xfrm>
          <a:prstGeom prst="ellipse">
            <a:avLst/>
          </a:prstGeom>
          <a:solidFill>
            <a:srgbClr val="70849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dirty="0"/>
          </a:p>
        </p:txBody>
      </p:sp>
      <p:sp>
        <p:nvSpPr>
          <p:cNvPr id="26" name="Rectangle 25"/>
          <p:cNvSpPr/>
          <p:nvPr/>
        </p:nvSpPr>
        <p:spPr>
          <a:xfrm>
            <a:off x="2902174" y="4314607"/>
            <a:ext cx="1587052" cy="677108"/>
          </a:xfrm>
          <a:prstGeom prst="rect">
            <a:avLst/>
          </a:prstGeom>
        </p:spPr>
        <p:txBody>
          <a:bodyPr wrap="square">
            <a:spAutoFit/>
          </a:bodyPr>
          <a:lstStyle/>
          <a:p>
            <a:pPr algn="ctr"/>
            <a:r>
              <a:rPr lang="fr-FR" sz="1000" dirty="0">
                <a:solidFill>
                  <a:schemeClr val="bg1"/>
                </a:solidFill>
                <a:latin typeface="Arial" panose="020B0604020202020204" pitchFamily="34" charset="0"/>
                <a:cs typeface="Arial" panose="020B0604020202020204" pitchFamily="34" charset="0"/>
              </a:rPr>
              <a:t>Part des 10 1ers opérateurs</a:t>
            </a:r>
          </a:p>
          <a:p>
            <a:pPr algn="ctr"/>
            <a:r>
              <a:rPr lang="fr-FR" dirty="0">
                <a:solidFill>
                  <a:schemeClr val="bg1"/>
                </a:solidFill>
                <a:latin typeface="Arial" panose="020B0604020202020204" pitchFamily="34" charset="0"/>
                <a:cs typeface="Arial" panose="020B0604020202020204" pitchFamily="34" charset="0"/>
              </a:rPr>
              <a:t>49%</a:t>
            </a:r>
            <a:endParaRPr lang="fr-FR" dirty="0">
              <a:solidFill>
                <a:schemeClr val="bg1"/>
              </a:solidFill>
            </a:endParaRPr>
          </a:p>
        </p:txBody>
      </p:sp>
      <p:sp>
        <p:nvSpPr>
          <p:cNvPr id="27" name="Rectangle 26"/>
          <p:cNvSpPr/>
          <p:nvPr/>
        </p:nvSpPr>
        <p:spPr>
          <a:xfrm>
            <a:off x="2803525" y="3059252"/>
            <a:ext cx="1784350" cy="646331"/>
          </a:xfrm>
          <a:prstGeom prst="rect">
            <a:avLst/>
          </a:prstGeom>
        </p:spPr>
        <p:txBody>
          <a:bodyPr wrap="square">
            <a:spAutoFit/>
          </a:bodyPr>
          <a:lstStyle/>
          <a:p>
            <a:pPr algn="ctr"/>
            <a:r>
              <a:rPr lang="fr-FR" dirty="0">
                <a:solidFill>
                  <a:srgbClr val="70849D"/>
                </a:solidFill>
                <a:latin typeface="Arial" panose="020B0604020202020204" pitchFamily="34" charset="0"/>
                <a:cs typeface="Arial" panose="020B0604020202020204" pitchFamily="34" charset="0"/>
              </a:rPr>
              <a:t>Chine</a:t>
            </a:r>
          </a:p>
          <a:p>
            <a:pPr algn="ctr"/>
            <a:r>
              <a:rPr lang="fr-FR" dirty="0">
                <a:solidFill>
                  <a:srgbClr val="70849D"/>
                </a:solidFill>
                <a:latin typeface="Arial" panose="020B0604020202020204" pitchFamily="34" charset="0"/>
                <a:cs typeface="Arial" panose="020B0604020202020204" pitchFamily="34" charset="0"/>
              </a:rPr>
              <a:t>9,3 Mds </a:t>
            </a:r>
            <a:r>
              <a:rPr lang="fr-FR" dirty="0">
                <a:solidFill>
                  <a:srgbClr val="70849D"/>
                </a:solidFill>
                <a:latin typeface="Calibri" panose="020F0502020204030204" pitchFamily="34" charset="0"/>
              </a:rPr>
              <a:t>€</a:t>
            </a:r>
            <a:endParaRPr lang="fr-FR" dirty="0">
              <a:solidFill>
                <a:srgbClr val="70849D"/>
              </a:solidFill>
              <a:latin typeface="Arial" panose="020B0604020202020204" pitchFamily="34" charset="0"/>
              <a:cs typeface="Arial" panose="020B0604020202020204" pitchFamily="34" charset="0"/>
            </a:endParaRPr>
          </a:p>
        </p:txBody>
      </p:sp>
      <p:sp>
        <p:nvSpPr>
          <p:cNvPr id="28" name="Ellipse 27"/>
          <p:cNvSpPr/>
          <p:nvPr/>
        </p:nvSpPr>
        <p:spPr>
          <a:xfrm>
            <a:off x="4598989" y="3767139"/>
            <a:ext cx="1419225" cy="1395412"/>
          </a:xfrm>
          <a:prstGeom prst="ellipse">
            <a:avLst/>
          </a:prstGeom>
          <a:solidFill>
            <a:srgbClr val="A30B3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Ellipse 28"/>
          <p:cNvSpPr/>
          <p:nvPr/>
        </p:nvSpPr>
        <p:spPr>
          <a:xfrm>
            <a:off x="4735532" y="3976689"/>
            <a:ext cx="1146139" cy="1174110"/>
          </a:xfrm>
          <a:prstGeom prst="ellipse">
            <a:avLst/>
          </a:prstGeom>
          <a:solidFill>
            <a:srgbClr val="70849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00" dirty="0"/>
          </a:p>
        </p:txBody>
      </p:sp>
      <p:sp>
        <p:nvSpPr>
          <p:cNvPr id="30" name="Rectangle 29"/>
          <p:cNvSpPr/>
          <p:nvPr/>
        </p:nvSpPr>
        <p:spPr>
          <a:xfrm>
            <a:off x="4416426" y="3059252"/>
            <a:ext cx="1784350" cy="646331"/>
          </a:xfrm>
          <a:prstGeom prst="rect">
            <a:avLst/>
          </a:prstGeom>
        </p:spPr>
        <p:txBody>
          <a:bodyPr wrap="square">
            <a:spAutoFit/>
          </a:bodyPr>
          <a:lstStyle/>
          <a:p>
            <a:pPr algn="ctr"/>
            <a:r>
              <a:rPr lang="fr-FR" dirty="0">
                <a:solidFill>
                  <a:srgbClr val="70849D"/>
                </a:solidFill>
                <a:latin typeface="Arial" panose="020B0604020202020204" pitchFamily="34" charset="0"/>
                <a:cs typeface="Arial" panose="020B0604020202020204" pitchFamily="34" charset="0"/>
              </a:rPr>
              <a:t>Etats-Unis</a:t>
            </a:r>
          </a:p>
          <a:p>
            <a:pPr algn="ctr"/>
            <a:r>
              <a:rPr lang="fr-FR" dirty="0">
                <a:solidFill>
                  <a:srgbClr val="70849D"/>
                </a:solidFill>
                <a:latin typeface="Arial" panose="020B0604020202020204" pitchFamily="34" charset="0"/>
                <a:cs typeface="Arial" panose="020B0604020202020204" pitchFamily="34" charset="0"/>
              </a:rPr>
              <a:t>8,4 Mds </a:t>
            </a:r>
            <a:r>
              <a:rPr lang="fr-FR" dirty="0">
                <a:solidFill>
                  <a:srgbClr val="70849D"/>
                </a:solidFill>
                <a:latin typeface="Calibri" panose="020F0502020204030204" pitchFamily="34" charset="0"/>
              </a:rPr>
              <a:t>€</a:t>
            </a:r>
            <a:endParaRPr lang="fr-FR" dirty="0">
              <a:solidFill>
                <a:srgbClr val="70849D"/>
              </a:solidFill>
              <a:latin typeface="Arial" panose="020B0604020202020204" pitchFamily="34" charset="0"/>
              <a:cs typeface="Arial" panose="020B0604020202020204" pitchFamily="34" charset="0"/>
            </a:endParaRPr>
          </a:p>
        </p:txBody>
      </p:sp>
      <p:sp>
        <p:nvSpPr>
          <p:cNvPr id="31" name="Rectangle 30"/>
          <p:cNvSpPr/>
          <p:nvPr/>
        </p:nvSpPr>
        <p:spPr>
          <a:xfrm>
            <a:off x="4515075" y="4314607"/>
            <a:ext cx="1587052" cy="677108"/>
          </a:xfrm>
          <a:prstGeom prst="rect">
            <a:avLst/>
          </a:prstGeom>
        </p:spPr>
        <p:txBody>
          <a:bodyPr wrap="square">
            <a:spAutoFit/>
          </a:bodyPr>
          <a:lstStyle/>
          <a:p>
            <a:pPr algn="ctr"/>
            <a:r>
              <a:rPr lang="fr-FR" sz="1000" dirty="0">
                <a:solidFill>
                  <a:schemeClr val="bg1"/>
                </a:solidFill>
                <a:latin typeface="Arial" panose="020B0604020202020204" pitchFamily="34" charset="0"/>
                <a:cs typeface="Arial" panose="020B0604020202020204" pitchFamily="34" charset="0"/>
              </a:rPr>
              <a:t>Part des 10 1ers opérateurs</a:t>
            </a:r>
          </a:p>
          <a:p>
            <a:pPr algn="ctr"/>
            <a:r>
              <a:rPr lang="fr-FR" dirty="0">
                <a:solidFill>
                  <a:schemeClr val="bg1"/>
                </a:solidFill>
                <a:latin typeface="Arial" panose="020B0604020202020204" pitchFamily="34" charset="0"/>
                <a:cs typeface="Arial" panose="020B0604020202020204" pitchFamily="34" charset="0"/>
              </a:rPr>
              <a:t>69%</a:t>
            </a:r>
            <a:endParaRPr lang="fr-FR" dirty="0">
              <a:solidFill>
                <a:schemeClr val="bg1"/>
              </a:solidFill>
            </a:endParaRPr>
          </a:p>
        </p:txBody>
      </p:sp>
      <p:sp>
        <p:nvSpPr>
          <p:cNvPr id="32" name="Rectangle 31"/>
          <p:cNvSpPr/>
          <p:nvPr/>
        </p:nvSpPr>
        <p:spPr>
          <a:xfrm>
            <a:off x="954958" y="1521827"/>
            <a:ext cx="889987" cy="369332"/>
          </a:xfrm>
          <a:prstGeom prst="rect">
            <a:avLst/>
          </a:prstGeom>
        </p:spPr>
        <p:txBody>
          <a:bodyPr wrap="none">
            <a:spAutoFit/>
          </a:bodyPr>
          <a:lstStyle/>
          <a:p>
            <a:pPr algn="ctr"/>
            <a:r>
              <a:rPr lang="fr-FR" dirty="0">
                <a:solidFill>
                  <a:srgbClr val="70849D"/>
                </a:solidFill>
                <a:latin typeface="Arial" panose="020B0604020202020204" pitchFamily="34" charset="0"/>
                <a:cs typeface="Arial" panose="020B0604020202020204" pitchFamily="34" charset="0"/>
              </a:rPr>
              <a:t>Monde</a:t>
            </a:r>
          </a:p>
        </p:txBody>
      </p:sp>
    </p:spTree>
    <p:extLst>
      <p:ext uri="{BB962C8B-B14F-4D97-AF65-F5344CB8AC3E}">
        <p14:creationId xmlns:p14="http://schemas.microsoft.com/office/powerpoint/2010/main" val="2225146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57188"/>
            <a:r>
              <a:rPr lang="fr-FR" sz="1800" dirty="0"/>
              <a:t>Classement mondial des 10 premiers pays sur le secteur « Art et objets de collection » en 2016</a:t>
            </a:r>
            <a:endParaRPr lang="fr-FR" sz="18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11</a:t>
            </a:fld>
            <a:endParaRPr lang="fr-FR">
              <a:latin typeface="Arial" panose="020B0604020202020204" pitchFamily="34" charset="0"/>
              <a:cs typeface="Arial" panose="020B0604020202020204" pitchFamily="34" charset="0"/>
            </a:endParaRPr>
          </a:p>
        </p:txBody>
      </p:sp>
      <p:sp>
        <p:nvSpPr>
          <p:cNvPr id="29"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
        <p:nvSpPr>
          <p:cNvPr id="34" name="Rectangle 33"/>
          <p:cNvSpPr/>
          <p:nvPr/>
        </p:nvSpPr>
        <p:spPr>
          <a:xfrm>
            <a:off x="289785" y="1188494"/>
            <a:ext cx="8452059" cy="807538"/>
          </a:xfrm>
          <a:prstGeom prst="rect">
            <a:avLst/>
          </a:prstGeom>
          <a:noFill/>
        </p:spPr>
        <p:txBody>
          <a:bodyPr wrap="square" anchor="ctr">
            <a:noAutofit/>
          </a:bodyPr>
          <a:lstStyle/>
          <a:p>
            <a:pPr algn="ctr"/>
            <a:r>
              <a:rPr lang="fr-FR" sz="1400" dirty="0">
                <a:solidFill>
                  <a:srgbClr val="70849D"/>
                </a:solidFill>
                <a:latin typeface="Arial" panose="020B0604020202020204" pitchFamily="34" charset="0"/>
                <a:cs typeface="Arial" panose="020B0604020202020204" pitchFamily="34" charset="0"/>
              </a:rPr>
              <a:t>• Produit des ventes en millions d’€ (frais acheteurs inclus)</a:t>
            </a:r>
          </a:p>
        </p:txBody>
      </p:sp>
      <p:graphicFrame>
        <p:nvGraphicFramePr>
          <p:cNvPr id="2" name="Objet 1"/>
          <p:cNvGraphicFramePr>
            <a:graphicFrameLocks noChangeAspect="1"/>
          </p:cNvGraphicFramePr>
          <p:nvPr>
            <p:extLst>
              <p:ext uri="{D42A27DB-BD31-4B8C-83A1-F6EECF244321}">
                <p14:modId xmlns:p14="http://schemas.microsoft.com/office/powerpoint/2010/main" val="4288280746"/>
              </p:ext>
            </p:extLst>
          </p:nvPr>
        </p:nvGraphicFramePr>
        <p:xfrm>
          <a:off x="1493838" y="1909763"/>
          <a:ext cx="6496050" cy="3971925"/>
        </p:xfrm>
        <a:graphic>
          <a:graphicData uri="http://schemas.openxmlformats.org/presentationml/2006/ole">
            <mc:AlternateContent xmlns:mc="http://schemas.openxmlformats.org/markup-compatibility/2006">
              <mc:Choice xmlns:v="urn:schemas-microsoft-com:vml" Requires="v">
                <p:oleObj spid="_x0000_s6173" name="Worksheet" r:id="rId4" imgW="6496016" imgH="3971958" progId="Excel.Sheet.12">
                  <p:link updateAutomatic="1"/>
                </p:oleObj>
              </mc:Choice>
              <mc:Fallback>
                <p:oleObj name="Worksheet" r:id="rId4" imgW="6496016" imgH="3971958" progId="Excel.Sheet.12">
                  <p:link updateAutomatic="1"/>
                  <p:pic>
                    <p:nvPicPr>
                      <p:cNvPr id="0" name=""/>
                      <p:cNvPicPr/>
                      <p:nvPr/>
                    </p:nvPicPr>
                    <p:blipFill>
                      <a:blip r:embed="rId5"/>
                      <a:stretch>
                        <a:fillRect/>
                      </a:stretch>
                    </p:blipFill>
                    <p:spPr>
                      <a:xfrm>
                        <a:off x="1493838" y="1909763"/>
                        <a:ext cx="6496050" cy="3971925"/>
                      </a:xfrm>
                      <a:prstGeom prst="rect">
                        <a:avLst/>
                      </a:prstGeom>
                    </p:spPr>
                  </p:pic>
                </p:oleObj>
              </mc:Fallback>
            </mc:AlternateContent>
          </a:graphicData>
        </a:graphic>
      </p:graphicFrame>
    </p:spTree>
    <p:extLst>
      <p:ext uri="{BB962C8B-B14F-4D97-AF65-F5344CB8AC3E}">
        <p14:creationId xmlns:p14="http://schemas.microsoft.com/office/powerpoint/2010/main" val="3411717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57188"/>
            <a:r>
              <a:rPr lang="fr-FR" sz="1800" dirty="0"/>
              <a:t>Répartition du nombre de ventes sur les principaux marchés </a:t>
            </a:r>
            <a:br>
              <a:rPr lang="fr-FR" sz="1800" dirty="0"/>
            </a:br>
            <a:r>
              <a:rPr lang="fr-FR" sz="1800" dirty="0"/>
              <a:t>de 2013 à 2016</a:t>
            </a:r>
            <a:endParaRPr lang="fr-FR" sz="18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12</a:t>
            </a:fld>
            <a:endParaRPr lang="fr-FR">
              <a:latin typeface="Arial" panose="020B0604020202020204" pitchFamily="34" charset="0"/>
              <a:cs typeface="Arial" panose="020B0604020202020204" pitchFamily="34" charset="0"/>
            </a:endParaRP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
        <p:nvSpPr>
          <p:cNvPr id="3" name="Rectangle 2"/>
          <p:cNvSpPr/>
          <p:nvPr/>
        </p:nvSpPr>
        <p:spPr>
          <a:xfrm>
            <a:off x="404261" y="1420393"/>
            <a:ext cx="7834964" cy="307777"/>
          </a:xfrm>
          <a:prstGeom prst="rect">
            <a:avLst/>
          </a:prstGeom>
        </p:spPr>
        <p:txBody>
          <a:bodyPr wrap="square">
            <a:spAutoFit/>
          </a:bodyPr>
          <a:lstStyle/>
          <a:p>
            <a:pPr algn="ctr"/>
            <a:r>
              <a:rPr lang="fr-FR" sz="1400" dirty="0">
                <a:solidFill>
                  <a:srgbClr val="70849D"/>
                </a:solidFill>
                <a:latin typeface="Arial" panose="020B0604020202020204" pitchFamily="34" charset="0"/>
                <a:cs typeface="Arial" panose="020B0604020202020204" pitchFamily="34" charset="0"/>
              </a:rPr>
              <a:t>• Cumul des ventes cataloguées et courantes</a:t>
            </a:r>
          </a:p>
        </p:txBody>
      </p:sp>
      <p:graphicFrame>
        <p:nvGraphicFramePr>
          <p:cNvPr id="2" name="Objet 1"/>
          <p:cNvGraphicFramePr>
            <a:graphicFrameLocks noChangeAspect="1"/>
          </p:cNvGraphicFramePr>
          <p:nvPr>
            <p:extLst>
              <p:ext uri="{D42A27DB-BD31-4B8C-83A1-F6EECF244321}">
                <p14:modId xmlns:p14="http://schemas.microsoft.com/office/powerpoint/2010/main" val="2922027564"/>
              </p:ext>
            </p:extLst>
          </p:nvPr>
        </p:nvGraphicFramePr>
        <p:xfrm>
          <a:off x="1204913" y="2166622"/>
          <a:ext cx="6734175" cy="2857500"/>
        </p:xfrm>
        <a:graphic>
          <a:graphicData uri="http://schemas.openxmlformats.org/presentationml/2006/ole">
            <mc:AlternateContent xmlns:mc="http://schemas.openxmlformats.org/markup-compatibility/2006">
              <mc:Choice xmlns:v="urn:schemas-microsoft-com:vml" Requires="v">
                <p:oleObj spid="_x0000_s7196" name="Worksheet" r:id="rId4" imgW="6734192" imgH="2857454" progId="Excel.Sheet.12">
                  <p:link updateAutomatic="1"/>
                </p:oleObj>
              </mc:Choice>
              <mc:Fallback>
                <p:oleObj name="Worksheet" r:id="rId4" imgW="6734192" imgH="2857454" progId="Excel.Sheet.12">
                  <p:link updateAutomatic="1"/>
                  <p:pic>
                    <p:nvPicPr>
                      <p:cNvPr id="0" name=""/>
                      <p:cNvPicPr/>
                      <p:nvPr/>
                    </p:nvPicPr>
                    <p:blipFill>
                      <a:blip r:embed="rId5"/>
                      <a:stretch>
                        <a:fillRect/>
                      </a:stretch>
                    </p:blipFill>
                    <p:spPr>
                      <a:xfrm>
                        <a:off x="1204913" y="2166622"/>
                        <a:ext cx="6734175" cy="2857500"/>
                      </a:xfrm>
                      <a:prstGeom prst="rect">
                        <a:avLst/>
                      </a:prstGeom>
                    </p:spPr>
                  </p:pic>
                </p:oleObj>
              </mc:Fallback>
            </mc:AlternateContent>
          </a:graphicData>
        </a:graphic>
      </p:graphicFrame>
    </p:spTree>
    <p:extLst>
      <p:ext uri="{BB962C8B-B14F-4D97-AF65-F5344CB8AC3E}">
        <p14:creationId xmlns:p14="http://schemas.microsoft.com/office/powerpoint/2010/main" val="2234901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57188"/>
            <a:r>
              <a:rPr lang="fr-FR" sz="1800" dirty="0"/>
              <a:t>Répartition des opérateurs de ventes à travers le monde en 2015 et en 2016 </a:t>
            </a:r>
            <a:endParaRPr lang="fr-FR" sz="18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13</a:t>
            </a:fld>
            <a:endParaRPr lang="fr-FR">
              <a:latin typeface="Arial" panose="020B0604020202020204" pitchFamily="34" charset="0"/>
              <a:cs typeface="Arial" panose="020B0604020202020204" pitchFamily="34" charset="0"/>
            </a:endParaRPr>
          </a:p>
        </p:txBody>
      </p:sp>
      <p:sp>
        <p:nvSpPr>
          <p:cNvPr id="22"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
        <p:nvSpPr>
          <p:cNvPr id="3" name="Rectangle 2"/>
          <p:cNvSpPr/>
          <p:nvPr/>
        </p:nvSpPr>
        <p:spPr>
          <a:xfrm>
            <a:off x="330199" y="1615537"/>
            <a:ext cx="7909025" cy="307777"/>
          </a:xfrm>
          <a:prstGeom prst="rect">
            <a:avLst/>
          </a:prstGeom>
        </p:spPr>
        <p:txBody>
          <a:bodyPr wrap="square">
            <a:spAutoFit/>
          </a:bodyPr>
          <a:lstStyle/>
          <a:p>
            <a:pPr algn="ctr"/>
            <a:r>
              <a:rPr lang="fr-FR" sz="1400" dirty="0">
                <a:solidFill>
                  <a:srgbClr val="70849D"/>
                </a:solidFill>
                <a:latin typeface="Arial" panose="020B0604020202020204" pitchFamily="34" charset="0"/>
                <a:cs typeface="Arial" panose="020B0604020202020204" pitchFamily="34" charset="0"/>
              </a:rPr>
              <a:t>• Nombre d'opérateurs actifs</a:t>
            </a:r>
          </a:p>
        </p:txBody>
      </p:sp>
      <p:graphicFrame>
        <p:nvGraphicFramePr>
          <p:cNvPr id="2" name="Objet 1"/>
          <p:cNvGraphicFramePr>
            <a:graphicFrameLocks noChangeAspect="1"/>
          </p:cNvGraphicFramePr>
          <p:nvPr>
            <p:extLst>
              <p:ext uri="{D42A27DB-BD31-4B8C-83A1-F6EECF244321}">
                <p14:modId xmlns:p14="http://schemas.microsoft.com/office/powerpoint/2010/main" val="3634574321"/>
              </p:ext>
            </p:extLst>
          </p:nvPr>
        </p:nvGraphicFramePr>
        <p:xfrm>
          <a:off x="1204913" y="1947863"/>
          <a:ext cx="6734175" cy="2962275"/>
        </p:xfrm>
        <a:graphic>
          <a:graphicData uri="http://schemas.openxmlformats.org/presentationml/2006/ole">
            <mc:AlternateContent xmlns:mc="http://schemas.openxmlformats.org/markup-compatibility/2006">
              <mc:Choice xmlns:v="urn:schemas-microsoft-com:vml" Requires="v">
                <p:oleObj spid="_x0000_s8220" name="Worksheet" r:id="rId4" imgW="6734192" imgH="2962284" progId="Excel.Sheet.12">
                  <p:link updateAutomatic="1"/>
                </p:oleObj>
              </mc:Choice>
              <mc:Fallback>
                <p:oleObj name="Worksheet" r:id="rId4" imgW="6734192" imgH="2962284" progId="Excel.Sheet.12">
                  <p:link updateAutomatic="1"/>
                  <p:pic>
                    <p:nvPicPr>
                      <p:cNvPr id="0" name=""/>
                      <p:cNvPicPr/>
                      <p:nvPr/>
                    </p:nvPicPr>
                    <p:blipFill>
                      <a:blip r:embed="rId5"/>
                      <a:stretch>
                        <a:fillRect/>
                      </a:stretch>
                    </p:blipFill>
                    <p:spPr>
                      <a:xfrm>
                        <a:off x="1204913" y="1947863"/>
                        <a:ext cx="6734175" cy="2962275"/>
                      </a:xfrm>
                      <a:prstGeom prst="rect">
                        <a:avLst/>
                      </a:prstGeom>
                    </p:spPr>
                  </p:pic>
                </p:oleObj>
              </mc:Fallback>
            </mc:AlternateContent>
          </a:graphicData>
        </a:graphic>
      </p:graphicFrame>
    </p:spTree>
    <p:extLst>
      <p:ext uri="{BB962C8B-B14F-4D97-AF65-F5344CB8AC3E}">
        <p14:creationId xmlns:p14="http://schemas.microsoft.com/office/powerpoint/2010/main" val="3993997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57188"/>
            <a:r>
              <a:rPr lang="fr-FR" sz="1800" dirty="0"/>
              <a:t>Les 10 principales maisons de ventes en Chine en « Art et objets de collection » en 2016</a:t>
            </a:r>
            <a:endParaRPr lang="fr-FR" sz="18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14</a:t>
            </a:fld>
            <a:endParaRPr lang="fr-FR">
              <a:latin typeface="Arial" panose="020B0604020202020204" pitchFamily="34" charset="0"/>
              <a:cs typeface="Arial" panose="020B0604020202020204" pitchFamily="34" charset="0"/>
            </a:endParaRPr>
          </a:p>
        </p:txBody>
      </p:sp>
      <p:sp>
        <p:nvSpPr>
          <p:cNvPr id="17" name="Espace réservé du pied de page 1"/>
          <p:cNvSpPr>
            <a:spLocks noGrp="1"/>
          </p:cNvSpPr>
          <p:nvPr>
            <p:ph type="ftr" sz="quarter" idx="11"/>
          </p:nvPr>
        </p:nvSpPr>
        <p:spPr>
          <a:xfrm>
            <a:off x="2394525" y="6356351"/>
            <a:ext cx="48794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graphicFrame>
        <p:nvGraphicFramePr>
          <p:cNvPr id="10" name="Objet 9"/>
          <p:cNvGraphicFramePr>
            <a:graphicFrameLocks noChangeAspect="1"/>
          </p:cNvGraphicFramePr>
          <p:nvPr>
            <p:extLst>
              <p:ext uri="{D42A27DB-BD31-4B8C-83A1-F6EECF244321}">
                <p14:modId xmlns:p14="http://schemas.microsoft.com/office/powerpoint/2010/main" val="185892579"/>
              </p:ext>
            </p:extLst>
          </p:nvPr>
        </p:nvGraphicFramePr>
        <p:xfrm>
          <a:off x="395288" y="2352322"/>
          <a:ext cx="4726236" cy="3089971"/>
        </p:xfrm>
        <a:graphic>
          <a:graphicData uri="http://schemas.openxmlformats.org/presentationml/2006/ole">
            <mc:AlternateContent xmlns:mc="http://schemas.openxmlformats.org/markup-compatibility/2006">
              <mc:Choice xmlns:v="urn:schemas-microsoft-com:vml" Requires="v">
                <p:oleObj spid="_x0000_s10300" name="Worksheet" r:id="rId4" imgW="6657857" imgH="4352916" progId="Excel.Sheet.12">
                  <p:link updateAutomatic="1"/>
                </p:oleObj>
              </mc:Choice>
              <mc:Fallback>
                <p:oleObj name="Worksheet" r:id="rId4" imgW="6657857" imgH="4352916" progId="Excel.Sheet.12">
                  <p:link updateAutomatic="1"/>
                  <p:pic>
                    <p:nvPicPr>
                      <p:cNvPr id="13" name="Objet 12"/>
                      <p:cNvPicPr/>
                      <p:nvPr/>
                    </p:nvPicPr>
                    <p:blipFill>
                      <a:blip r:embed="rId5"/>
                      <a:stretch>
                        <a:fillRect/>
                      </a:stretch>
                    </p:blipFill>
                    <p:spPr>
                      <a:xfrm>
                        <a:off x="395288" y="2352322"/>
                        <a:ext cx="4726236" cy="3089971"/>
                      </a:xfrm>
                      <a:prstGeom prst="rect">
                        <a:avLst/>
                      </a:prstGeom>
                    </p:spPr>
                  </p:pic>
                </p:oleObj>
              </mc:Fallback>
            </mc:AlternateContent>
          </a:graphicData>
        </a:graphic>
      </p:graphicFrame>
      <p:sp>
        <p:nvSpPr>
          <p:cNvPr id="9" name="Rectangle 8"/>
          <p:cNvSpPr/>
          <p:nvPr/>
        </p:nvSpPr>
        <p:spPr>
          <a:xfrm>
            <a:off x="326396" y="1007130"/>
            <a:ext cx="7917492" cy="523220"/>
          </a:xfrm>
          <a:prstGeom prst="rect">
            <a:avLst/>
          </a:prstGeom>
        </p:spPr>
        <p:txBody>
          <a:bodyPr wrap="square">
            <a:spAutoFit/>
          </a:bodyPr>
          <a:lstStyle/>
          <a:p>
            <a:r>
              <a:rPr lang="fr-FR" sz="1400" dirty="0">
                <a:solidFill>
                  <a:srgbClr val="70849D"/>
                </a:solidFill>
                <a:latin typeface="Arial" panose="020B0604020202020204" pitchFamily="34" charset="0"/>
                <a:cs typeface="Arial" panose="020B0604020202020204" pitchFamily="34" charset="0"/>
              </a:rPr>
              <a:t>Une société connait une très forte progression de son montant de ventes : </a:t>
            </a:r>
            <a:r>
              <a:rPr lang="en-US" sz="1400" dirty="0">
                <a:solidFill>
                  <a:srgbClr val="70849D"/>
                </a:solidFill>
                <a:latin typeface="Arial" panose="020B0604020202020204" pitchFamily="34" charset="0"/>
                <a:cs typeface="Arial" panose="020B0604020202020204" pitchFamily="34" charset="0"/>
              </a:rPr>
              <a:t>Beijing Council International Auction, </a:t>
            </a:r>
            <a:r>
              <a:rPr lang="fr-FR" sz="1400" dirty="0">
                <a:solidFill>
                  <a:srgbClr val="70849D"/>
                </a:solidFill>
                <a:latin typeface="Arial" panose="020B0604020202020204" pitchFamily="34" charset="0"/>
                <a:cs typeface="Arial" panose="020B0604020202020204" pitchFamily="34" charset="0"/>
              </a:rPr>
              <a:t>spécialisée en ventes de « </a:t>
            </a:r>
            <a:r>
              <a:rPr lang="fr-FR" sz="1400" dirty="0" err="1">
                <a:solidFill>
                  <a:srgbClr val="70849D"/>
                </a:solidFill>
                <a:latin typeface="Arial" panose="020B0604020202020204" pitchFamily="34" charset="0"/>
                <a:cs typeface="Arial" panose="020B0604020202020204" pitchFamily="34" charset="0"/>
              </a:rPr>
              <a:t>Collectibles</a:t>
            </a:r>
            <a:r>
              <a:rPr lang="fr-FR" sz="1400" dirty="0">
                <a:solidFill>
                  <a:srgbClr val="70849D"/>
                </a:solidFill>
                <a:latin typeface="Arial" panose="020B0604020202020204" pitchFamily="34" charset="0"/>
                <a:cs typeface="Arial" panose="020B0604020202020204" pitchFamily="34" charset="0"/>
              </a:rPr>
              <a:t> » (+121%)</a:t>
            </a:r>
          </a:p>
        </p:txBody>
      </p:sp>
      <p:graphicFrame>
        <p:nvGraphicFramePr>
          <p:cNvPr id="3" name="Objet 2"/>
          <p:cNvGraphicFramePr>
            <a:graphicFrameLocks noChangeAspect="1"/>
          </p:cNvGraphicFramePr>
          <p:nvPr>
            <p:extLst>
              <p:ext uri="{D42A27DB-BD31-4B8C-83A1-F6EECF244321}">
                <p14:modId xmlns:p14="http://schemas.microsoft.com/office/powerpoint/2010/main" val="3450973569"/>
              </p:ext>
            </p:extLst>
          </p:nvPr>
        </p:nvGraphicFramePr>
        <p:xfrm>
          <a:off x="5434013" y="3367089"/>
          <a:ext cx="3466833" cy="2005012"/>
        </p:xfrm>
        <a:graphic>
          <a:graphicData uri="http://schemas.openxmlformats.org/presentationml/2006/ole">
            <mc:AlternateContent xmlns:mc="http://schemas.openxmlformats.org/markup-compatibility/2006">
              <mc:Choice xmlns:v="urn:schemas-microsoft-com:vml" Requires="v">
                <p:oleObj spid="_x0000_s10301" name="Worksheet" r:id="rId6" imgW="4133951" imgH="2390848" progId="Excel.Sheet.12">
                  <p:link updateAutomatic="1"/>
                </p:oleObj>
              </mc:Choice>
              <mc:Fallback>
                <p:oleObj name="Worksheet" r:id="rId6" imgW="4133951" imgH="2390848" progId="Excel.Sheet.12">
                  <p:link updateAutomatic="1"/>
                  <p:pic>
                    <p:nvPicPr>
                      <p:cNvPr id="0" name=""/>
                      <p:cNvPicPr/>
                      <p:nvPr/>
                    </p:nvPicPr>
                    <p:blipFill>
                      <a:blip r:embed="rId7"/>
                      <a:stretch>
                        <a:fillRect/>
                      </a:stretch>
                    </p:blipFill>
                    <p:spPr>
                      <a:xfrm>
                        <a:off x="5434013" y="3367089"/>
                        <a:ext cx="3466833" cy="2005012"/>
                      </a:xfrm>
                      <a:prstGeom prst="rect">
                        <a:avLst/>
                      </a:prstGeom>
                    </p:spPr>
                  </p:pic>
                </p:oleObj>
              </mc:Fallback>
            </mc:AlternateContent>
          </a:graphicData>
        </a:graphic>
      </p:graphicFrame>
      <p:sp>
        <p:nvSpPr>
          <p:cNvPr id="5" name="Flèche : droite 4"/>
          <p:cNvSpPr/>
          <p:nvPr/>
        </p:nvSpPr>
        <p:spPr>
          <a:xfrm>
            <a:off x="5153025" y="3362325"/>
            <a:ext cx="200025" cy="161925"/>
          </a:xfrm>
          <a:prstGeom prst="rightArrow">
            <a:avLst/>
          </a:prstGeom>
          <a:solidFill>
            <a:srgbClr val="7084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 droite 11"/>
          <p:cNvSpPr/>
          <p:nvPr/>
        </p:nvSpPr>
        <p:spPr>
          <a:xfrm>
            <a:off x="5153025" y="3848100"/>
            <a:ext cx="200025" cy="161925"/>
          </a:xfrm>
          <a:prstGeom prst="rightArrow">
            <a:avLst/>
          </a:prstGeom>
          <a:solidFill>
            <a:srgbClr val="7084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5467350" y="2886760"/>
            <a:ext cx="3571875" cy="523220"/>
          </a:xfrm>
          <a:prstGeom prst="rect">
            <a:avLst/>
          </a:prstGeom>
        </p:spPr>
        <p:txBody>
          <a:bodyPr wrap="square">
            <a:spAutoFit/>
          </a:bodyPr>
          <a:lstStyle/>
          <a:p>
            <a:pPr algn="ctr"/>
            <a:r>
              <a:rPr lang="fr-FR" sz="1400" dirty="0">
                <a:solidFill>
                  <a:srgbClr val="70849D"/>
                </a:solidFill>
                <a:latin typeface="Arial" panose="020B0604020202020204" pitchFamily="34" charset="0"/>
                <a:cs typeface="Arial" panose="020B0604020202020204" pitchFamily="34" charset="0"/>
              </a:rPr>
              <a:t>• Chiffres clés de Christie’s et Sotheby’s en Chine en 2016</a:t>
            </a:r>
          </a:p>
        </p:txBody>
      </p:sp>
      <p:sp>
        <p:nvSpPr>
          <p:cNvPr id="14" name="Rectangle 13"/>
          <p:cNvSpPr/>
          <p:nvPr/>
        </p:nvSpPr>
        <p:spPr>
          <a:xfrm>
            <a:off x="395288" y="2017911"/>
            <a:ext cx="4662487" cy="307777"/>
          </a:xfrm>
          <a:prstGeom prst="rect">
            <a:avLst/>
          </a:prstGeom>
        </p:spPr>
        <p:txBody>
          <a:bodyPr wrap="square">
            <a:spAutoFit/>
          </a:bodyPr>
          <a:lstStyle/>
          <a:p>
            <a:pPr algn="ctr"/>
            <a:r>
              <a:rPr lang="fr-FR" sz="1400" dirty="0">
                <a:solidFill>
                  <a:srgbClr val="70849D"/>
                </a:solidFill>
                <a:latin typeface="Arial" panose="020B0604020202020204" pitchFamily="34" charset="0"/>
                <a:cs typeface="Arial" panose="020B0604020202020204" pitchFamily="34" charset="0"/>
              </a:rPr>
              <a:t>• En millions d’€, frais acheteur inclus</a:t>
            </a:r>
          </a:p>
        </p:txBody>
      </p:sp>
    </p:spTree>
    <p:extLst>
      <p:ext uri="{BB962C8B-B14F-4D97-AF65-F5344CB8AC3E}">
        <p14:creationId xmlns:p14="http://schemas.microsoft.com/office/powerpoint/2010/main" val="2409378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57188"/>
            <a:r>
              <a:rPr lang="fr-FR" sz="1800" dirty="0"/>
              <a:t>Les 10 principales maisons de ventes aux Etats-Unis en « Art et objets de collection » en 2016 </a:t>
            </a:r>
            <a:endParaRPr lang="fr-FR" sz="18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15</a:t>
            </a:fld>
            <a:endParaRPr lang="fr-FR">
              <a:latin typeface="Arial" panose="020B0604020202020204" pitchFamily="34" charset="0"/>
              <a:cs typeface="Arial" panose="020B0604020202020204" pitchFamily="34" charset="0"/>
            </a:endParaRPr>
          </a:p>
        </p:txBody>
      </p:sp>
      <p:sp>
        <p:nvSpPr>
          <p:cNvPr id="9" name="Rectangle 8"/>
          <p:cNvSpPr/>
          <p:nvPr/>
        </p:nvSpPr>
        <p:spPr>
          <a:xfrm>
            <a:off x="264865" y="2075870"/>
            <a:ext cx="700906" cy="11747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
        <p:nvSpPr>
          <p:cNvPr id="22" name="Rectangle 21"/>
          <p:cNvSpPr/>
          <p:nvPr/>
        </p:nvSpPr>
        <p:spPr>
          <a:xfrm>
            <a:off x="404261" y="4996497"/>
            <a:ext cx="1067923" cy="276999"/>
          </a:xfrm>
          <a:prstGeom prst="rect">
            <a:avLst/>
          </a:prstGeom>
          <a:solidFill>
            <a:schemeClr val="bg1"/>
          </a:solidFill>
        </p:spPr>
        <p:txBody>
          <a:bodyPr wrap="square">
            <a:spAutoFit/>
          </a:bodyPr>
          <a:lstStyle/>
          <a:p>
            <a:pPr algn="ctr"/>
            <a:endParaRPr lang="fr-FR" sz="1200" b="1" dirty="0"/>
          </a:p>
        </p:txBody>
      </p:sp>
      <p:sp>
        <p:nvSpPr>
          <p:cNvPr id="5" name="Rectangle 4"/>
          <p:cNvSpPr/>
          <p:nvPr/>
        </p:nvSpPr>
        <p:spPr>
          <a:xfrm>
            <a:off x="1922463" y="1570236"/>
            <a:ext cx="4892204" cy="307777"/>
          </a:xfrm>
          <a:prstGeom prst="rect">
            <a:avLst/>
          </a:prstGeom>
        </p:spPr>
        <p:txBody>
          <a:bodyPr wrap="square">
            <a:spAutoFit/>
          </a:bodyPr>
          <a:lstStyle/>
          <a:p>
            <a:pPr algn="ctr"/>
            <a:r>
              <a:rPr lang="fr-FR" sz="1400" dirty="0">
                <a:solidFill>
                  <a:srgbClr val="70849D"/>
                </a:solidFill>
                <a:latin typeface="Arial" panose="020B0604020202020204" pitchFamily="34" charset="0"/>
                <a:cs typeface="Arial" panose="020B0604020202020204" pitchFamily="34" charset="0"/>
              </a:rPr>
              <a:t>• En millions d’€, frais acheteur inclus</a:t>
            </a:r>
          </a:p>
        </p:txBody>
      </p:sp>
      <p:graphicFrame>
        <p:nvGraphicFramePr>
          <p:cNvPr id="2" name="Objet 1"/>
          <p:cNvGraphicFramePr>
            <a:graphicFrameLocks noChangeAspect="1"/>
          </p:cNvGraphicFramePr>
          <p:nvPr>
            <p:extLst>
              <p:ext uri="{D42A27DB-BD31-4B8C-83A1-F6EECF244321}">
                <p14:modId xmlns:p14="http://schemas.microsoft.com/office/powerpoint/2010/main" val="1873657163"/>
              </p:ext>
            </p:extLst>
          </p:nvPr>
        </p:nvGraphicFramePr>
        <p:xfrm>
          <a:off x="1893640" y="1903747"/>
          <a:ext cx="4827587" cy="3086100"/>
        </p:xfrm>
        <a:graphic>
          <a:graphicData uri="http://schemas.openxmlformats.org/presentationml/2006/ole">
            <mc:AlternateContent xmlns:mc="http://schemas.openxmlformats.org/markup-compatibility/2006">
              <mc:Choice xmlns:v="urn:schemas-microsoft-com:vml" Requires="v">
                <p:oleObj spid="_x0000_s9271" name="Worksheet" r:id="rId4" imgW="6657857" imgH="4257541" progId="Excel.Sheet.12">
                  <p:link updateAutomatic="1"/>
                </p:oleObj>
              </mc:Choice>
              <mc:Fallback>
                <p:oleObj name="Worksheet" r:id="rId4" imgW="6657857" imgH="4257541" progId="Excel.Sheet.12">
                  <p:link updateAutomatic="1"/>
                  <p:pic>
                    <p:nvPicPr>
                      <p:cNvPr id="0" name=""/>
                      <p:cNvPicPr/>
                      <p:nvPr/>
                    </p:nvPicPr>
                    <p:blipFill>
                      <a:blip r:embed="rId5"/>
                      <a:stretch>
                        <a:fillRect/>
                      </a:stretch>
                    </p:blipFill>
                    <p:spPr>
                      <a:xfrm>
                        <a:off x="1893640" y="1903747"/>
                        <a:ext cx="4827587" cy="3086100"/>
                      </a:xfrm>
                      <a:prstGeom prst="rect">
                        <a:avLst/>
                      </a:prstGeom>
                    </p:spPr>
                  </p:pic>
                </p:oleObj>
              </mc:Fallback>
            </mc:AlternateContent>
          </a:graphicData>
        </a:graphic>
      </p:graphicFrame>
      <p:sp>
        <p:nvSpPr>
          <p:cNvPr id="13" name="Rectangle 12"/>
          <p:cNvSpPr/>
          <p:nvPr/>
        </p:nvSpPr>
        <p:spPr>
          <a:xfrm>
            <a:off x="395288" y="968951"/>
            <a:ext cx="7848600" cy="523220"/>
          </a:xfrm>
          <a:prstGeom prst="rect">
            <a:avLst/>
          </a:prstGeom>
        </p:spPr>
        <p:txBody>
          <a:bodyPr wrap="square">
            <a:spAutoFit/>
          </a:bodyPr>
          <a:lstStyle/>
          <a:p>
            <a:r>
              <a:rPr lang="fr-FR" sz="1400" dirty="0">
                <a:solidFill>
                  <a:srgbClr val="70849D"/>
                </a:solidFill>
                <a:latin typeface="Arial" panose="020B0604020202020204" pitchFamily="34" charset="0"/>
                <a:cs typeface="Arial" panose="020B0604020202020204" pitchFamily="34" charset="0"/>
              </a:rPr>
              <a:t>En 2016, les mêmes sociétés qu’en 2015 occupent les 10 premières places du classement des principaux opérateurs de ventes aux Etats-Unis.</a:t>
            </a:r>
          </a:p>
        </p:txBody>
      </p:sp>
      <p:sp>
        <p:nvSpPr>
          <p:cNvPr id="14" name="Rectangle 13"/>
          <p:cNvSpPr/>
          <p:nvPr/>
        </p:nvSpPr>
        <p:spPr>
          <a:xfrm>
            <a:off x="395288" y="5104249"/>
            <a:ext cx="8748712" cy="1169551"/>
          </a:xfrm>
          <a:prstGeom prst="rect">
            <a:avLst/>
          </a:prstGeom>
        </p:spPr>
        <p:txBody>
          <a:bodyPr wrap="square">
            <a:spAutoFit/>
          </a:bodyPr>
          <a:lstStyle/>
          <a:p>
            <a:r>
              <a:rPr lang="fr-FR" sz="1400" dirty="0">
                <a:solidFill>
                  <a:srgbClr val="70849D"/>
                </a:solidFill>
                <a:latin typeface="Arial" panose="020B0604020202020204" pitchFamily="34" charset="0"/>
                <a:cs typeface="Arial" panose="020B0604020202020204" pitchFamily="34" charset="0"/>
              </a:rPr>
              <a:t>Les opérateurs spécialisés en « Véhicules de collection » enregistrent une performance globale supérieure à la moyenne du marché en 2016 (+3%). </a:t>
            </a:r>
            <a:r>
              <a:rPr lang="fr-FR" sz="1400" dirty="0" err="1">
                <a:solidFill>
                  <a:srgbClr val="70849D"/>
                </a:solidFill>
                <a:latin typeface="Arial" panose="020B0604020202020204" pitchFamily="34" charset="0"/>
                <a:cs typeface="Arial" panose="020B0604020202020204" pitchFamily="34" charset="0"/>
              </a:rPr>
              <a:t>Seized</a:t>
            </a:r>
            <a:r>
              <a:rPr lang="fr-FR" sz="1400" dirty="0">
                <a:solidFill>
                  <a:srgbClr val="70849D"/>
                </a:solidFill>
                <a:latin typeface="Arial" panose="020B0604020202020204" pitchFamily="34" charset="0"/>
                <a:cs typeface="Arial" panose="020B0604020202020204" pitchFamily="34" charset="0"/>
              </a:rPr>
              <a:t> </a:t>
            </a:r>
            <a:r>
              <a:rPr lang="fr-FR" sz="1400" dirty="0" err="1">
                <a:solidFill>
                  <a:srgbClr val="70849D"/>
                </a:solidFill>
                <a:latin typeface="Arial" panose="020B0604020202020204" pitchFamily="34" charset="0"/>
                <a:cs typeface="Arial" panose="020B0604020202020204" pitchFamily="34" charset="0"/>
              </a:rPr>
              <a:t>Assets</a:t>
            </a:r>
            <a:r>
              <a:rPr lang="fr-FR" sz="1400" dirty="0">
                <a:solidFill>
                  <a:srgbClr val="70849D"/>
                </a:solidFill>
                <a:latin typeface="Arial" panose="020B0604020202020204" pitchFamily="34" charset="0"/>
                <a:cs typeface="Arial" panose="020B0604020202020204" pitchFamily="34" charset="0"/>
              </a:rPr>
              <a:t> </a:t>
            </a:r>
            <a:r>
              <a:rPr lang="fr-FR" sz="1400" dirty="0" err="1">
                <a:solidFill>
                  <a:srgbClr val="70849D"/>
                </a:solidFill>
                <a:latin typeface="Arial" panose="020B0604020202020204" pitchFamily="34" charset="0"/>
                <a:cs typeface="Arial" panose="020B0604020202020204" pitchFamily="34" charset="0"/>
              </a:rPr>
              <a:t>Auctioneers</a:t>
            </a:r>
            <a:r>
              <a:rPr lang="fr-FR" sz="1400" dirty="0">
                <a:solidFill>
                  <a:srgbClr val="70849D"/>
                </a:solidFill>
                <a:latin typeface="Arial" panose="020B0604020202020204" pitchFamily="34" charset="0"/>
                <a:cs typeface="Arial" panose="020B0604020202020204" pitchFamily="34" charset="0"/>
              </a:rPr>
              <a:t>, opérateur spécialisé dans les ventes en Joaillerie par Internet, a très fortement progressé en 2016. </a:t>
            </a:r>
          </a:p>
          <a:p>
            <a:r>
              <a:rPr lang="fr-FR" sz="1400" dirty="0">
                <a:solidFill>
                  <a:srgbClr val="70849D"/>
                </a:solidFill>
                <a:latin typeface="Arial" panose="020B0604020202020204" pitchFamily="34" charset="0"/>
                <a:cs typeface="Arial" panose="020B0604020202020204" pitchFamily="34" charset="0"/>
              </a:rPr>
              <a:t>A l’inverse, les grands opérateurs de prestige dont l’activité est tirée par le secteur « Fine Art » connaissent des baisses très significatives de leurs montants d’adjudications.</a:t>
            </a:r>
          </a:p>
        </p:txBody>
      </p:sp>
    </p:spTree>
    <p:extLst>
      <p:ext uri="{BB962C8B-B14F-4D97-AF65-F5344CB8AC3E}">
        <p14:creationId xmlns:p14="http://schemas.microsoft.com/office/powerpoint/2010/main" val="914285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57188"/>
            <a:r>
              <a:rPr lang="fr-FR" sz="1800" dirty="0"/>
              <a:t>Les 10 principales maisons de ventes en Europe en « Art et objets de collection » en 2016</a:t>
            </a:r>
            <a:endParaRPr lang="fr-FR" sz="18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16</a:t>
            </a:fld>
            <a:endParaRPr lang="fr-FR">
              <a:latin typeface="Arial" panose="020B0604020202020204" pitchFamily="34" charset="0"/>
              <a:cs typeface="Arial" panose="020B0604020202020204" pitchFamily="34" charset="0"/>
            </a:endParaRPr>
          </a:p>
        </p:txBody>
      </p:sp>
      <p:sp>
        <p:nvSpPr>
          <p:cNvPr id="8"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graphicFrame>
        <p:nvGraphicFramePr>
          <p:cNvPr id="11" name="Objet 10"/>
          <p:cNvGraphicFramePr>
            <a:graphicFrameLocks noChangeAspect="1"/>
          </p:cNvGraphicFramePr>
          <p:nvPr>
            <p:extLst>
              <p:ext uri="{D42A27DB-BD31-4B8C-83A1-F6EECF244321}">
                <p14:modId xmlns:p14="http://schemas.microsoft.com/office/powerpoint/2010/main" val="811181493"/>
              </p:ext>
            </p:extLst>
          </p:nvPr>
        </p:nvGraphicFramePr>
        <p:xfrm>
          <a:off x="1636452" y="1581150"/>
          <a:ext cx="5969220" cy="3714750"/>
        </p:xfrm>
        <a:graphic>
          <a:graphicData uri="http://schemas.openxmlformats.org/presentationml/2006/ole">
            <mc:AlternateContent xmlns:mc="http://schemas.openxmlformats.org/markup-compatibility/2006">
              <mc:Choice xmlns:v="urn:schemas-microsoft-com:vml" Requires="v">
                <p:oleObj spid="_x0000_s12341" name="Worksheet" r:id="rId4" imgW="6657857" imgH="4143254" progId="Excel.Sheet.12">
                  <p:link updateAutomatic="1"/>
                </p:oleObj>
              </mc:Choice>
              <mc:Fallback>
                <p:oleObj name="Worksheet" r:id="rId4" imgW="6657857" imgH="4143254" progId="Excel.Sheet.12">
                  <p:link updateAutomatic="1"/>
                  <p:pic>
                    <p:nvPicPr>
                      <p:cNvPr id="8" name="Objet 7"/>
                      <p:cNvPicPr/>
                      <p:nvPr/>
                    </p:nvPicPr>
                    <p:blipFill>
                      <a:blip r:embed="rId5"/>
                      <a:stretch>
                        <a:fillRect/>
                      </a:stretch>
                    </p:blipFill>
                    <p:spPr>
                      <a:xfrm>
                        <a:off x="1636452" y="1581150"/>
                        <a:ext cx="5969220" cy="3714750"/>
                      </a:xfrm>
                      <a:prstGeom prst="rect">
                        <a:avLst/>
                      </a:prstGeom>
                    </p:spPr>
                  </p:pic>
                </p:oleObj>
              </mc:Fallback>
            </mc:AlternateContent>
          </a:graphicData>
        </a:graphic>
      </p:graphicFrame>
      <p:sp>
        <p:nvSpPr>
          <p:cNvPr id="9" name="Rectangle 8"/>
          <p:cNvSpPr/>
          <p:nvPr/>
        </p:nvSpPr>
        <p:spPr>
          <a:xfrm>
            <a:off x="395288" y="5600531"/>
            <a:ext cx="8241242" cy="523220"/>
          </a:xfrm>
          <a:prstGeom prst="rect">
            <a:avLst/>
          </a:prstGeom>
        </p:spPr>
        <p:txBody>
          <a:bodyPr wrap="square">
            <a:spAutoFit/>
          </a:bodyPr>
          <a:lstStyle/>
          <a:p>
            <a:r>
              <a:rPr lang="fr-FR" sz="1400" dirty="0">
                <a:solidFill>
                  <a:srgbClr val="70849D"/>
                </a:solidFill>
                <a:latin typeface="Arial" panose="020B0604020202020204" pitchFamily="34" charset="0"/>
                <a:cs typeface="Arial" panose="020B0604020202020204" pitchFamily="34" charset="0"/>
              </a:rPr>
              <a:t>Seuls deux opérateurs - dont </a:t>
            </a:r>
            <a:r>
              <a:rPr lang="fr-FR" sz="1400" dirty="0" err="1">
                <a:solidFill>
                  <a:srgbClr val="70849D"/>
                </a:solidFill>
                <a:latin typeface="Arial" panose="020B0604020202020204" pitchFamily="34" charset="0"/>
                <a:cs typeface="Arial" panose="020B0604020202020204" pitchFamily="34" charset="0"/>
              </a:rPr>
              <a:t>Artcurial</a:t>
            </a:r>
            <a:r>
              <a:rPr lang="fr-FR" sz="1400" dirty="0">
                <a:solidFill>
                  <a:srgbClr val="70849D"/>
                </a:solidFill>
                <a:latin typeface="Arial" panose="020B0604020202020204" pitchFamily="34" charset="0"/>
                <a:cs typeface="Arial" panose="020B0604020202020204" pitchFamily="34" charset="0"/>
              </a:rPr>
              <a:t> - ont progressé en 2016 parmi les 10 principales maisons de vente.</a:t>
            </a:r>
            <a:r>
              <a:rPr lang="fr-FR" sz="1400" dirty="0">
                <a:solidFill>
                  <a:srgbClr val="FF0000"/>
                </a:solidFill>
                <a:latin typeface="Arial" panose="020B0604020202020204" pitchFamily="34" charset="0"/>
                <a:cs typeface="Arial" panose="020B0604020202020204" pitchFamily="34" charset="0"/>
              </a:rPr>
              <a:t> </a:t>
            </a:r>
          </a:p>
        </p:txBody>
      </p:sp>
      <p:sp>
        <p:nvSpPr>
          <p:cNvPr id="12" name="Rectangle 11"/>
          <p:cNvSpPr/>
          <p:nvPr/>
        </p:nvSpPr>
        <p:spPr>
          <a:xfrm>
            <a:off x="2005013" y="1265238"/>
            <a:ext cx="4662487" cy="307777"/>
          </a:xfrm>
          <a:prstGeom prst="rect">
            <a:avLst/>
          </a:prstGeom>
        </p:spPr>
        <p:txBody>
          <a:bodyPr wrap="square">
            <a:spAutoFit/>
          </a:bodyPr>
          <a:lstStyle/>
          <a:p>
            <a:pPr algn="ctr"/>
            <a:r>
              <a:rPr lang="fr-FR" sz="1400" dirty="0">
                <a:solidFill>
                  <a:srgbClr val="70849D"/>
                </a:solidFill>
                <a:latin typeface="Arial" panose="020B0604020202020204" pitchFamily="34" charset="0"/>
                <a:cs typeface="Arial" panose="020B0604020202020204" pitchFamily="34" charset="0"/>
              </a:rPr>
              <a:t>• En millions d’€, frais acheteur inclus</a:t>
            </a:r>
          </a:p>
        </p:txBody>
      </p:sp>
    </p:spTree>
    <p:extLst>
      <p:ext uri="{BB962C8B-B14F-4D97-AF65-F5344CB8AC3E}">
        <p14:creationId xmlns:p14="http://schemas.microsoft.com/office/powerpoint/2010/main" val="1370372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61950"/>
            <a:r>
              <a:rPr lang="fr-FR" sz="1800" dirty="0"/>
              <a:t>Les 10 principales maisons de ventes au Royaume-Uni en 2016</a:t>
            </a:r>
            <a:endParaRPr lang="fr-FR" sz="1800" b="0" dirty="0"/>
          </a:p>
        </p:txBody>
      </p:sp>
      <p:sp>
        <p:nvSpPr>
          <p:cNvPr id="4" name="Espace réservé du numéro de diapositive 3"/>
          <p:cNvSpPr>
            <a:spLocks noGrp="1"/>
          </p:cNvSpPr>
          <p:nvPr>
            <p:ph type="sldNum" sz="quarter" idx="12"/>
          </p:nvPr>
        </p:nvSpPr>
        <p:spPr>
          <a:xfrm>
            <a:off x="7835900" y="6356351"/>
            <a:ext cx="679450" cy="365125"/>
          </a:xfrm>
        </p:spPr>
        <p:txBody>
          <a:bodyPr/>
          <a:lstStyle/>
          <a:p>
            <a:fld id="{6DE1A236-7529-4F0E-9E7D-E2ED7F326A25}" type="slidenum">
              <a:rPr lang="fr-FR" smtClean="0">
                <a:latin typeface="Arial" panose="020B0604020202020204" pitchFamily="34" charset="0"/>
                <a:cs typeface="Arial" panose="020B0604020202020204" pitchFamily="34" charset="0"/>
              </a:rPr>
              <a:t>17</a:t>
            </a:fld>
            <a:endParaRPr lang="fr-FR">
              <a:latin typeface="Arial" panose="020B0604020202020204" pitchFamily="34" charset="0"/>
              <a:cs typeface="Arial" panose="020B0604020202020204" pitchFamily="34" charset="0"/>
            </a:endParaRPr>
          </a:p>
        </p:txBody>
      </p:sp>
      <p:sp>
        <p:nvSpPr>
          <p:cNvPr id="10"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2015</a:t>
            </a:r>
          </a:p>
        </p:txBody>
      </p:sp>
      <p:graphicFrame>
        <p:nvGraphicFramePr>
          <p:cNvPr id="2" name="Objet 1"/>
          <p:cNvGraphicFramePr>
            <a:graphicFrameLocks noChangeAspect="1"/>
          </p:cNvGraphicFramePr>
          <p:nvPr>
            <p:extLst>
              <p:ext uri="{D42A27DB-BD31-4B8C-83A1-F6EECF244321}">
                <p14:modId xmlns:p14="http://schemas.microsoft.com/office/powerpoint/2010/main" val="1791762940"/>
              </p:ext>
            </p:extLst>
          </p:nvPr>
        </p:nvGraphicFramePr>
        <p:xfrm>
          <a:off x="552450" y="1600200"/>
          <a:ext cx="8172450" cy="4321175"/>
        </p:xfrm>
        <a:graphic>
          <a:graphicData uri="http://schemas.openxmlformats.org/presentationml/2006/ole">
            <mc:AlternateContent xmlns:mc="http://schemas.openxmlformats.org/markup-compatibility/2006">
              <mc:Choice xmlns:v="urn:schemas-microsoft-com:vml" Requires="v">
                <p:oleObj spid="_x0000_s13343" name="Worksheet" r:id="rId4" imgW="11134641" imgH="5886473" progId="Excel.Sheet.12">
                  <p:link updateAutomatic="1"/>
                </p:oleObj>
              </mc:Choice>
              <mc:Fallback>
                <p:oleObj name="Worksheet" r:id="rId4" imgW="11134641" imgH="5886473" progId="Excel.Sheet.12">
                  <p:link updateAutomatic="1"/>
                  <p:pic>
                    <p:nvPicPr>
                      <p:cNvPr id="0" name=""/>
                      <p:cNvPicPr/>
                      <p:nvPr/>
                    </p:nvPicPr>
                    <p:blipFill>
                      <a:blip r:embed="rId5"/>
                      <a:stretch>
                        <a:fillRect/>
                      </a:stretch>
                    </p:blipFill>
                    <p:spPr>
                      <a:xfrm>
                        <a:off x="552450" y="1600200"/>
                        <a:ext cx="8172450" cy="4321175"/>
                      </a:xfrm>
                      <a:prstGeom prst="rect">
                        <a:avLst/>
                      </a:prstGeom>
                    </p:spPr>
                  </p:pic>
                </p:oleObj>
              </mc:Fallback>
            </mc:AlternateContent>
          </a:graphicData>
        </a:graphic>
      </p:graphicFrame>
      <p:sp>
        <p:nvSpPr>
          <p:cNvPr id="7" name="Rectangle 6"/>
          <p:cNvSpPr/>
          <p:nvPr/>
        </p:nvSpPr>
        <p:spPr>
          <a:xfrm>
            <a:off x="2005013" y="1265238"/>
            <a:ext cx="4662487" cy="307777"/>
          </a:xfrm>
          <a:prstGeom prst="rect">
            <a:avLst/>
          </a:prstGeom>
        </p:spPr>
        <p:txBody>
          <a:bodyPr wrap="square">
            <a:spAutoFit/>
          </a:bodyPr>
          <a:lstStyle/>
          <a:p>
            <a:pPr algn="ctr"/>
            <a:r>
              <a:rPr lang="fr-FR" sz="1400" dirty="0">
                <a:solidFill>
                  <a:srgbClr val="70849D"/>
                </a:solidFill>
                <a:latin typeface="Arial" panose="020B0604020202020204" pitchFamily="34" charset="0"/>
                <a:cs typeface="Arial" panose="020B0604020202020204" pitchFamily="34" charset="0"/>
              </a:rPr>
              <a:t>• En millions d’€, et livre sterling frais acheteur inclus</a:t>
            </a:r>
          </a:p>
        </p:txBody>
      </p:sp>
    </p:spTree>
    <p:extLst>
      <p:ext uri="{BB962C8B-B14F-4D97-AF65-F5344CB8AC3E}">
        <p14:creationId xmlns:p14="http://schemas.microsoft.com/office/powerpoint/2010/main" val="3926494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61950"/>
            <a:r>
              <a:rPr lang="fr-FR" sz="1800" dirty="0"/>
              <a:t>Résultats de Christie’s et de Sotheby's sur les principales places mondiales de marché en 2015 et 2016</a:t>
            </a:r>
            <a:endParaRPr lang="fr-FR" sz="18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18</a:t>
            </a:fld>
            <a:endParaRPr lang="fr-FR" dirty="0">
              <a:latin typeface="Arial" panose="020B0604020202020204" pitchFamily="34" charset="0"/>
              <a:cs typeface="Arial" panose="020B0604020202020204" pitchFamily="34" charset="0"/>
            </a:endParaRPr>
          </a:p>
        </p:txBody>
      </p:sp>
      <p:sp>
        <p:nvSpPr>
          <p:cNvPr id="24"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
        <p:nvSpPr>
          <p:cNvPr id="2" name="Rectangle 1"/>
          <p:cNvSpPr/>
          <p:nvPr/>
        </p:nvSpPr>
        <p:spPr>
          <a:xfrm>
            <a:off x="404261" y="2169495"/>
            <a:ext cx="7777714" cy="307777"/>
          </a:xfrm>
          <a:prstGeom prst="rect">
            <a:avLst/>
          </a:prstGeom>
        </p:spPr>
        <p:txBody>
          <a:bodyPr wrap="square">
            <a:spAutoFit/>
          </a:bodyPr>
          <a:lstStyle/>
          <a:p>
            <a:pPr algn="ctr"/>
            <a:r>
              <a:rPr lang="fr-FR" sz="1400" dirty="0">
                <a:solidFill>
                  <a:srgbClr val="70849D"/>
                </a:solidFill>
                <a:latin typeface="Arial" panose="020B0604020202020204" pitchFamily="34" charset="0"/>
                <a:cs typeface="Arial" panose="020B0604020202020204" pitchFamily="34" charset="0"/>
              </a:rPr>
              <a:t>• Montants en millions d’€ frais inclus</a:t>
            </a:r>
          </a:p>
        </p:txBody>
      </p:sp>
      <p:graphicFrame>
        <p:nvGraphicFramePr>
          <p:cNvPr id="3" name="Objet 2"/>
          <p:cNvGraphicFramePr>
            <a:graphicFrameLocks noChangeAspect="1"/>
          </p:cNvGraphicFramePr>
          <p:nvPr>
            <p:extLst>
              <p:ext uri="{D42A27DB-BD31-4B8C-83A1-F6EECF244321}">
                <p14:modId xmlns:p14="http://schemas.microsoft.com/office/powerpoint/2010/main" val="3391767538"/>
              </p:ext>
            </p:extLst>
          </p:nvPr>
        </p:nvGraphicFramePr>
        <p:xfrm>
          <a:off x="659876" y="2593210"/>
          <a:ext cx="7824248" cy="2593820"/>
        </p:xfrm>
        <a:graphic>
          <a:graphicData uri="http://schemas.openxmlformats.org/presentationml/2006/ole">
            <mc:AlternateContent xmlns:mc="http://schemas.openxmlformats.org/markup-compatibility/2006">
              <mc:Choice xmlns:v="urn:schemas-microsoft-com:vml" Requires="v">
                <p:oleObj spid="_x0000_s15389" name="Worksheet" r:id="rId4" imgW="9220335" imgH="3057659" progId="Excel.Sheet.12">
                  <p:link updateAutomatic="1"/>
                </p:oleObj>
              </mc:Choice>
              <mc:Fallback>
                <p:oleObj name="Worksheet" r:id="rId4" imgW="9220335" imgH="3057659" progId="Excel.Sheet.12">
                  <p:link updateAutomatic="1"/>
                  <p:pic>
                    <p:nvPicPr>
                      <p:cNvPr id="0" name=""/>
                      <p:cNvPicPr/>
                      <p:nvPr/>
                    </p:nvPicPr>
                    <p:blipFill>
                      <a:blip r:embed="rId5"/>
                      <a:stretch>
                        <a:fillRect/>
                      </a:stretch>
                    </p:blipFill>
                    <p:spPr>
                      <a:xfrm>
                        <a:off x="659876" y="2593210"/>
                        <a:ext cx="7824248" cy="2593820"/>
                      </a:xfrm>
                      <a:prstGeom prst="rect">
                        <a:avLst/>
                      </a:prstGeom>
                    </p:spPr>
                  </p:pic>
                </p:oleObj>
              </mc:Fallback>
            </mc:AlternateContent>
          </a:graphicData>
        </a:graphic>
      </p:graphicFrame>
    </p:spTree>
    <p:extLst>
      <p:ext uri="{BB962C8B-B14F-4D97-AF65-F5344CB8AC3E}">
        <p14:creationId xmlns:p14="http://schemas.microsoft.com/office/powerpoint/2010/main" val="2917805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19</a:t>
            </a:fld>
            <a:endParaRPr lang="fr-FR">
              <a:latin typeface="Arial" panose="020B0604020202020204" pitchFamily="34" charset="0"/>
              <a:cs typeface="Arial" panose="020B0604020202020204" pitchFamily="34" charset="0"/>
            </a:endParaRPr>
          </a:p>
        </p:txBody>
      </p:sp>
      <p:sp>
        <p:nvSpPr>
          <p:cNvPr id="17" name="Rectangle 16"/>
          <p:cNvSpPr/>
          <p:nvPr/>
        </p:nvSpPr>
        <p:spPr>
          <a:xfrm>
            <a:off x="667512" y="1796021"/>
            <a:ext cx="8101584" cy="4524315"/>
          </a:xfrm>
          <a:prstGeom prst="rect">
            <a:avLst/>
          </a:prstGeom>
        </p:spPr>
        <p:txBody>
          <a:bodyPr wrap="square">
            <a:spAutoFit/>
          </a:bodyPr>
          <a:lstStyle/>
          <a:p>
            <a:r>
              <a:rPr lang="fr-FR" dirty="0">
                <a:latin typeface="Arial" panose="020B0604020202020204" pitchFamily="34" charset="0"/>
                <a:cs typeface="Arial" panose="020B0604020202020204" pitchFamily="34" charset="0"/>
              </a:rPr>
              <a:t>Conseil des ventes volontaires de meubles aux enchères publiques </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19, avenue de l’Opéra</a:t>
            </a:r>
            <a:r>
              <a:rPr lang="fr-FR" i="1" dirty="0">
                <a:latin typeface="Arial" panose="020B0604020202020204" pitchFamily="34" charset="0"/>
                <a:cs typeface="Arial" panose="020B0604020202020204" pitchFamily="34" charset="0"/>
              </a:rPr>
              <a:t/>
            </a:r>
            <a:br>
              <a:rPr lang="fr-FR" i="1"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75001 PARIS</a:t>
            </a:r>
          </a:p>
          <a:p>
            <a:r>
              <a:rPr lang="fr-FR" dirty="0">
                <a:latin typeface="Arial" panose="020B0604020202020204" pitchFamily="34" charset="0"/>
                <a:cs typeface="Arial" panose="020B0604020202020204" pitchFamily="34" charset="0"/>
              </a:rPr>
              <a:t>Tel: (+33 1) 53 45 85 45</a:t>
            </a:r>
          </a:p>
          <a:p>
            <a:r>
              <a:rPr lang="fr-FR" dirty="0">
                <a:latin typeface="Arial" panose="020B0604020202020204" pitchFamily="34" charset="0"/>
                <a:cs typeface="Arial" panose="020B0604020202020204" pitchFamily="34" charset="0"/>
                <a:hlinkClick r:id="rId3"/>
              </a:rPr>
              <a:t>info@conseildesventes.fr</a:t>
            </a:r>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hlinkClick r:id="rId4"/>
              </a:rPr>
              <a:t>www.conseildesventes.fr</a:t>
            </a:r>
            <a:endParaRPr lang="fr-FR" dirty="0">
              <a:latin typeface="Arial" panose="020B0604020202020204" pitchFamily="34" charset="0"/>
              <a:cs typeface="Arial" panose="020B0604020202020204" pitchFamily="34" charset="0"/>
            </a:endParaRPr>
          </a:p>
          <a:p>
            <a:endParaRPr lang="fr-FR" dirty="0">
              <a:latin typeface="Arial" panose="020B0604020202020204" pitchFamily="34" charset="0"/>
              <a:cs typeface="Arial" panose="020B0604020202020204" pitchFamily="34" charset="0"/>
            </a:endParaRPr>
          </a:p>
          <a:p>
            <a:r>
              <a:rPr lang="fr-FR" b="1" dirty="0">
                <a:latin typeface="Arial" panose="020B0604020202020204" pitchFamily="34" charset="0"/>
                <a:cs typeface="Arial" panose="020B0604020202020204" pitchFamily="34" charset="0"/>
              </a:rPr>
              <a:t>Votre contact presse</a:t>
            </a:r>
          </a:p>
          <a:p>
            <a:endParaRPr lang="fr-FR" b="1"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Ariane Chausson</a:t>
            </a:r>
          </a:p>
          <a:p>
            <a:r>
              <a:rPr lang="fr-FR" dirty="0">
                <a:latin typeface="Arial" panose="020B0604020202020204" pitchFamily="34" charset="0"/>
                <a:cs typeface="Arial" panose="020B0604020202020204" pitchFamily="34" charset="0"/>
              </a:rPr>
              <a:t>Information-presse-communication</a:t>
            </a:r>
          </a:p>
          <a:p>
            <a:r>
              <a:rPr lang="fr-FR" dirty="0">
                <a:latin typeface="Arial" panose="020B0604020202020204" pitchFamily="34" charset="0"/>
                <a:cs typeface="Arial" panose="020B0604020202020204" pitchFamily="34" charset="0"/>
                <a:hlinkClick r:id="rId5"/>
              </a:rPr>
              <a:t>a.chausson@conseildesventes.fr</a:t>
            </a:r>
            <a:endParaRPr lang="fr-FR" dirty="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Tél : (+33 1) 53 45 85 48</a:t>
            </a:r>
          </a:p>
          <a:p>
            <a:r>
              <a:rPr lang="fr-FR" dirty="0">
                <a:latin typeface="Arial" panose="020B0604020202020204" pitchFamily="34" charset="0"/>
                <a:cs typeface="Arial" panose="020B0604020202020204" pitchFamily="34" charset="0"/>
              </a:rPr>
              <a:t>Mob: (+33 6) 07 28 52 07</a:t>
            </a:r>
          </a:p>
          <a:p>
            <a:endParaRPr lang="fr-FR" b="1" dirty="0">
              <a:solidFill>
                <a:srgbClr val="70849D"/>
              </a:solidFill>
              <a:latin typeface="Arial" panose="020B0604020202020204" pitchFamily="34" charset="0"/>
              <a:cs typeface="Arial" panose="020B0604020202020204" pitchFamily="34" charset="0"/>
            </a:endParaRPr>
          </a:p>
        </p:txBody>
      </p:sp>
      <p:sp>
        <p:nvSpPr>
          <p:cNvPr id="6"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2015</a:t>
            </a:r>
          </a:p>
        </p:txBody>
      </p:sp>
    </p:spTree>
    <p:extLst>
      <p:ext uri="{BB962C8B-B14F-4D97-AF65-F5344CB8AC3E}">
        <p14:creationId xmlns:p14="http://schemas.microsoft.com/office/powerpoint/2010/main" val="2161646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a:prstGeom prst="roundRect">
            <a:avLst>
              <a:gd name="adj" fmla="val 11023"/>
            </a:avLst>
          </a:prstGeom>
          <a:solidFill>
            <a:srgbClr val="A12713">
              <a:alpha val="89804"/>
            </a:srgbClr>
          </a:solidFill>
        </p:spPr>
        <p:txBody>
          <a:bodyPr>
            <a:normAutofit/>
          </a:bodyPr>
          <a:lstStyle/>
          <a:p>
            <a:pPr marL="357188"/>
            <a:r>
              <a:rPr lang="fr-FR" sz="1800" b="0" dirty="0">
                <a:latin typeface="Arial" panose="020B0604020202020204" pitchFamily="34" charset="0"/>
                <a:cs typeface="Arial" panose="020B0604020202020204" pitchFamily="34" charset="0"/>
              </a:rPr>
              <a:t>Préambule (1/3)</a:t>
            </a: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t>2</a:t>
            </a:fld>
            <a:endParaRPr lang="fr-FR"/>
          </a:p>
        </p:txBody>
      </p:sp>
      <p:sp>
        <p:nvSpPr>
          <p:cNvPr id="5" name="Rectangle 4"/>
          <p:cNvSpPr/>
          <p:nvPr/>
        </p:nvSpPr>
        <p:spPr>
          <a:xfrm>
            <a:off x="468269" y="1089025"/>
            <a:ext cx="8392266" cy="3539430"/>
          </a:xfrm>
          <a:prstGeom prst="rect">
            <a:avLst/>
          </a:prstGeom>
        </p:spPr>
        <p:txBody>
          <a:bodyPr wrap="square">
            <a:spAutoFit/>
          </a:bodyPr>
          <a:lstStyle/>
          <a:p>
            <a:r>
              <a:rPr lang="fr-FR" sz="1400" u="sng" dirty="0">
                <a:solidFill>
                  <a:srgbClr val="70849D"/>
                </a:solidFill>
                <a:latin typeface="Arial" panose="020B0604020202020204" pitchFamily="34" charset="0"/>
                <a:cs typeface="Arial" panose="020B0604020202020204" pitchFamily="34" charset="0"/>
              </a:rPr>
              <a:t>Périmètre de l’analyse de marché réalisée par le Conseil des Ventes aux Enchères</a:t>
            </a:r>
          </a:p>
          <a:p>
            <a:endParaRPr lang="fr-FR" sz="1400" u="sng" dirty="0">
              <a:solidFill>
                <a:srgbClr val="70849D"/>
              </a:solidFill>
              <a:latin typeface="Arial" panose="020B0604020202020204" pitchFamily="34" charset="0"/>
              <a:cs typeface="Arial" panose="020B0604020202020204" pitchFamily="34" charset="0"/>
            </a:endParaRPr>
          </a:p>
          <a:p>
            <a:r>
              <a:rPr lang="fr-FR" sz="1400" dirty="0">
                <a:solidFill>
                  <a:srgbClr val="70849D"/>
                </a:solidFill>
                <a:latin typeface="Arial" panose="020B0604020202020204" pitchFamily="34" charset="0"/>
                <a:cs typeface="Arial" panose="020B0604020202020204" pitchFamily="34" charset="0"/>
              </a:rPr>
              <a:t>L’analyse internationale du marché des ventes aux enchères porte sur le secteur « Art et objets de collection ». Ce périmètre inclut à la fois le « Fine art » (peinture, sculpture, œuvres sur papier), le « Mobilier et Arts décoratifs », les « </a:t>
            </a:r>
            <a:r>
              <a:rPr lang="fr-FR" sz="1400" dirty="0" err="1">
                <a:solidFill>
                  <a:srgbClr val="70849D"/>
                </a:solidFill>
                <a:latin typeface="Arial" panose="020B0604020202020204" pitchFamily="34" charset="0"/>
                <a:cs typeface="Arial" panose="020B0604020202020204" pitchFamily="34" charset="0"/>
              </a:rPr>
              <a:t>Collectibles</a:t>
            </a:r>
            <a:r>
              <a:rPr lang="fr-FR" sz="1400" dirty="0">
                <a:solidFill>
                  <a:srgbClr val="70849D"/>
                </a:solidFill>
                <a:latin typeface="Arial" panose="020B0604020202020204" pitchFamily="34" charset="0"/>
                <a:cs typeface="Arial" panose="020B0604020202020204" pitchFamily="34" charset="0"/>
              </a:rPr>
              <a:t> » (voitures de collection, bandes dessinées, livres et manuscrits, numismatique, </a:t>
            </a:r>
            <a:r>
              <a:rPr lang="fr-FR" sz="1400" dirty="0" err="1">
                <a:solidFill>
                  <a:srgbClr val="70849D"/>
                </a:solidFill>
                <a:latin typeface="Arial" panose="020B0604020202020204" pitchFamily="34" charset="0"/>
                <a:cs typeface="Arial" panose="020B0604020202020204" pitchFamily="34" charset="0"/>
              </a:rPr>
              <a:t>militaria</a:t>
            </a:r>
            <a:r>
              <a:rPr lang="fr-FR" sz="1400" dirty="0">
                <a:solidFill>
                  <a:srgbClr val="70849D"/>
                </a:solidFill>
                <a:latin typeface="Arial" panose="020B0604020202020204" pitchFamily="34" charset="0"/>
                <a:cs typeface="Arial" panose="020B0604020202020204" pitchFamily="34" charset="0"/>
              </a:rPr>
              <a:t>, …), la « Joaillerie et orfèvrerie », les « Vins et alcools » et les «Ventes courantes»</a:t>
            </a:r>
            <a:r>
              <a:rPr lang="fr-FR" sz="1400" baseline="30000" dirty="0">
                <a:solidFill>
                  <a:srgbClr val="70849D"/>
                </a:solidFill>
                <a:latin typeface="Arial" panose="020B0604020202020204" pitchFamily="34" charset="0"/>
                <a:cs typeface="Arial" panose="020B0604020202020204" pitchFamily="34" charset="0"/>
              </a:rPr>
              <a:t>1</a:t>
            </a:r>
            <a:r>
              <a:rPr lang="fr-FR" sz="1400" dirty="0">
                <a:solidFill>
                  <a:srgbClr val="70849D"/>
                </a:solidFill>
                <a:latin typeface="Arial" panose="020B0604020202020204" pitchFamily="34" charset="0"/>
                <a:cs typeface="Arial" panose="020B0604020202020204" pitchFamily="34" charset="0"/>
              </a:rPr>
              <a:t>.</a:t>
            </a:r>
          </a:p>
          <a:p>
            <a:endParaRPr lang="fr-FR" sz="1400" dirty="0">
              <a:solidFill>
                <a:srgbClr val="70849D"/>
              </a:solidFill>
              <a:latin typeface="Arial" panose="020B0604020202020204" pitchFamily="34" charset="0"/>
              <a:cs typeface="Arial" panose="020B0604020202020204" pitchFamily="34" charset="0"/>
            </a:endParaRPr>
          </a:p>
          <a:p>
            <a:r>
              <a:rPr lang="fr-FR" sz="1400" dirty="0">
                <a:solidFill>
                  <a:srgbClr val="70849D"/>
                </a:solidFill>
                <a:latin typeface="Arial" panose="020B0604020202020204" pitchFamily="34" charset="0"/>
                <a:cs typeface="Arial" panose="020B0604020202020204" pitchFamily="34" charset="0"/>
              </a:rPr>
              <a:t>La part du montant des ventes aux enchères du « Fine Art » est estimée à la moitié du montant total des ventes au enchères pour le secteur « Art et objets de collection »</a:t>
            </a:r>
            <a:r>
              <a:rPr lang="fr-FR" sz="1400" baseline="30000" dirty="0">
                <a:solidFill>
                  <a:srgbClr val="70849D"/>
                </a:solidFill>
                <a:latin typeface="Arial" panose="020B0604020202020204" pitchFamily="34" charset="0"/>
                <a:cs typeface="Arial" panose="020B0604020202020204" pitchFamily="34" charset="0"/>
              </a:rPr>
              <a:t>2</a:t>
            </a:r>
            <a:r>
              <a:rPr lang="fr-FR" sz="1400" dirty="0">
                <a:solidFill>
                  <a:srgbClr val="70849D"/>
                </a:solidFill>
                <a:latin typeface="Arial" panose="020B0604020202020204" pitchFamily="34" charset="0"/>
                <a:cs typeface="Arial" panose="020B0604020202020204" pitchFamily="34" charset="0"/>
              </a:rPr>
              <a:t>.</a:t>
            </a:r>
          </a:p>
          <a:p>
            <a:endParaRPr lang="fr-FR" sz="1400" dirty="0">
              <a:solidFill>
                <a:srgbClr val="70849D"/>
              </a:solidFill>
              <a:latin typeface="Arial" panose="020B0604020202020204" pitchFamily="34" charset="0"/>
              <a:cs typeface="Arial" panose="020B0604020202020204" pitchFamily="34" charset="0"/>
            </a:endParaRPr>
          </a:p>
          <a:p>
            <a:r>
              <a:rPr lang="fr-FR" sz="1400" dirty="0">
                <a:solidFill>
                  <a:srgbClr val="70849D"/>
                </a:solidFill>
                <a:latin typeface="Arial" panose="020B0604020202020204" pitchFamily="34" charset="0"/>
                <a:cs typeface="Arial" panose="020B0604020202020204" pitchFamily="34" charset="0"/>
              </a:rPr>
              <a:t>Le périmètre de l’analyse du Conseil des Ventes est plus large que celui des études réalisées par Art Basel (rapport 2017), lequel exclut notamment de son champ d’analyse les « </a:t>
            </a:r>
            <a:r>
              <a:rPr lang="fr-FR" sz="1400" dirty="0" err="1">
                <a:solidFill>
                  <a:srgbClr val="70849D"/>
                </a:solidFill>
                <a:latin typeface="Arial" panose="020B0604020202020204" pitchFamily="34" charset="0"/>
                <a:cs typeface="Arial" panose="020B0604020202020204" pitchFamily="34" charset="0"/>
              </a:rPr>
              <a:t>Collectibles</a:t>
            </a:r>
            <a:r>
              <a:rPr lang="fr-FR" sz="1400" dirty="0">
                <a:solidFill>
                  <a:srgbClr val="70849D"/>
                </a:solidFill>
                <a:latin typeface="Arial" panose="020B0604020202020204" pitchFamily="34" charset="0"/>
                <a:cs typeface="Arial" panose="020B0604020202020204" pitchFamily="34" charset="0"/>
              </a:rPr>
              <a:t> » et par la TEFAF (dont l’étude est centrée exclusivement sur le « Fine Art », la « Haute Joaillerie » et les « Livres et Manuscrits » à l’exclusion du « Mobilier et Arts décoratifs » et de tous les autres segments des « </a:t>
            </a:r>
            <a:r>
              <a:rPr lang="fr-FR" sz="1400" dirty="0" err="1">
                <a:solidFill>
                  <a:srgbClr val="70849D"/>
                </a:solidFill>
                <a:latin typeface="Arial" panose="020B0604020202020204" pitchFamily="34" charset="0"/>
                <a:cs typeface="Arial" panose="020B0604020202020204" pitchFamily="34" charset="0"/>
              </a:rPr>
              <a:t>Collectibles</a:t>
            </a:r>
            <a:r>
              <a:rPr lang="fr-FR" sz="1400" dirty="0">
                <a:solidFill>
                  <a:srgbClr val="70849D"/>
                </a:solidFill>
                <a:latin typeface="Arial" panose="020B0604020202020204" pitchFamily="34" charset="0"/>
                <a:cs typeface="Arial" panose="020B0604020202020204" pitchFamily="34" charset="0"/>
              </a:rPr>
              <a:t> »).</a:t>
            </a:r>
          </a:p>
        </p:txBody>
      </p:sp>
      <p:sp>
        <p:nvSpPr>
          <p:cNvPr id="8"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
        <p:nvSpPr>
          <p:cNvPr id="9" name="Espace réservé du pied de page 1"/>
          <p:cNvSpPr txBox="1">
            <a:spLocks/>
          </p:cNvSpPr>
          <p:nvPr/>
        </p:nvSpPr>
        <p:spPr>
          <a:xfrm>
            <a:off x="288454" y="5987333"/>
            <a:ext cx="8855545" cy="365125"/>
          </a:xfrm>
          <a:prstGeom prst="rect">
            <a:avLst/>
          </a:prstGeom>
          <a:noFill/>
        </p:spPr>
        <p:txBody>
          <a:bodyPr vert="horz" lIns="91440" tIns="45720" rIns="91440" bIns="45720" rtlCol="0" anchor="ctr"/>
          <a:lstStyle>
            <a:defPPr>
              <a:defRPr lang="fr-FR"/>
            </a:defPPr>
            <a:lvl1pPr marL="0" algn="l" defTabSz="914400" rtl="0" eaLnBrk="1" latinLnBrk="0" hangingPunct="1">
              <a:defRPr sz="11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i="1" dirty="0">
                <a:solidFill>
                  <a:srgbClr val="70849D"/>
                </a:solidFill>
                <a:latin typeface="Arial" panose="020B0604020202020204" pitchFamily="34" charset="0"/>
                <a:cs typeface="Arial" panose="020B0604020202020204" pitchFamily="34" charset="0"/>
              </a:rPr>
              <a:t>1. Les « ventes courantes » sont définies comme des ventes sans thème spécifique et sans catalogue, par opposition aux « ventes de prestige ».</a:t>
            </a:r>
          </a:p>
          <a:p>
            <a:r>
              <a:rPr lang="fr-FR" sz="900" i="1" dirty="0">
                <a:solidFill>
                  <a:srgbClr val="70849D"/>
                </a:solidFill>
                <a:latin typeface="Arial" panose="020B0604020202020204" pitchFamily="34" charset="0"/>
                <a:cs typeface="Arial" panose="020B0604020202020204" pitchFamily="34" charset="0"/>
              </a:rPr>
              <a:t>2. Estimation par TEFAF pour le marché des ventes aux enchères en 2015. </a:t>
            </a:r>
          </a:p>
        </p:txBody>
      </p:sp>
    </p:spTree>
    <p:extLst>
      <p:ext uri="{BB962C8B-B14F-4D97-AF65-F5344CB8AC3E}">
        <p14:creationId xmlns:p14="http://schemas.microsoft.com/office/powerpoint/2010/main" val="2668123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a:prstGeom prst="roundRect">
            <a:avLst>
              <a:gd name="adj" fmla="val 11023"/>
            </a:avLst>
          </a:prstGeom>
          <a:solidFill>
            <a:srgbClr val="A12713">
              <a:alpha val="89804"/>
            </a:srgbClr>
          </a:solidFill>
        </p:spPr>
        <p:txBody>
          <a:bodyPr>
            <a:normAutofit/>
          </a:bodyPr>
          <a:lstStyle/>
          <a:p>
            <a:pPr marL="357188"/>
            <a:r>
              <a:rPr lang="fr-FR" sz="1800" b="0" dirty="0">
                <a:latin typeface="Arial" panose="020B0604020202020204" pitchFamily="34" charset="0"/>
                <a:cs typeface="Arial" panose="020B0604020202020204" pitchFamily="34" charset="0"/>
              </a:rPr>
              <a:t>Préambule (2/3)</a:t>
            </a: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t>3</a:t>
            </a:fld>
            <a:endParaRPr lang="fr-FR"/>
          </a:p>
        </p:txBody>
      </p:sp>
      <p:sp>
        <p:nvSpPr>
          <p:cNvPr id="5" name="Rectangle 4"/>
          <p:cNvSpPr/>
          <p:nvPr/>
        </p:nvSpPr>
        <p:spPr>
          <a:xfrm>
            <a:off x="468269" y="1089025"/>
            <a:ext cx="8392266" cy="2462213"/>
          </a:xfrm>
          <a:prstGeom prst="rect">
            <a:avLst/>
          </a:prstGeom>
        </p:spPr>
        <p:txBody>
          <a:bodyPr wrap="square">
            <a:spAutoFit/>
          </a:bodyPr>
          <a:lstStyle/>
          <a:p>
            <a:r>
              <a:rPr lang="fr-FR" sz="1400" u="sng" dirty="0">
                <a:solidFill>
                  <a:srgbClr val="70849D"/>
                </a:solidFill>
                <a:latin typeface="Arial" panose="020B0604020202020204" pitchFamily="34" charset="0"/>
                <a:cs typeface="Arial" panose="020B0604020202020204" pitchFamily="34" charset="0"/>
              </a:rPr>
              <a:t>Méthodologie</a:t>
            </a:r>
          </a:p>
          <a:p>
            <a:endParaRPr lang="fr-FR" sz="1400" u="sng" dirty="0">
              <a:solidFill>
                <a:srgbClr val="70849D"/>
              </a:solidFill>
              <a:latin typeface="Arial" panose="020B0604020202020204" pitchFamily="34" charset="0"/>
              <a:cs typeface="Arial" panose="020B0604020202020204" pitchFamily="34" charset="0"/>
            </a:endParaRPr>
          </a:p>
          <a:p>
            <a:r>
              <a:rPr lang="fr-FR" sz="1400" dirty="0">
                <a:solidFill>
                  <a:srgbClr val="70849D"/>
                </a:solidFill>
                <a:latin typeface="Arial" panose="020B0604020202020204" pitchFamily="34" charset="0"/>
                <a:cs typeface="Arial" panose="020B0604020202020204" pitchFamily="34" charset="0"/>
              </a:rPr>
              <a:t>L’étude s’appuie sur une méthodologie scientifiquement éprouvée et inchangée depuis 8 ans. Elle autorise ainsi des comparaisons à périmètre constant sur cette période.</a:t>
            </a:r>
          </a:p>
          <a:p>
            <a:endParaRPr lang="fr-FR" sz="1400" u="sng" dirty="0">
              <a:solidFill>
                <a:srgbClr val="70849D"/>
              </a:solidFill>
              <a:latin typeface="Arial" panose="020B0604020202020204" pitchFamily="34" charset="0"/>
              <a:cs typeface="Arial" panose="020B0604020202020204" pitchFamily="34" charset="0"/>
            </a:endParaRPr>
          </a:p>
          <a:p>
            <a:r>
              <a:rPr lang="fr-FR" sz="1400" dirty="0">
                <a:solidFill>
                  <a:srgbClr val="70849D"/>
                </a:solidFill>
                <a:latin typeface="Arial" panose="020B0604020202020204" pitchFamily="34" charset="0"/>
                <a:cs typeface="Arial" panose="020B0604020202020204" pitchFamily="34" charset="0"/>
              </a:rPr>
              <a:t>En synthèse</a:t>
            </a:r>
            <a:r>
              <a:rPr lang="fr-FR" sz="1400" baseline="30000" dirty="0">
                <a:solidFill>
                  <a:srgbClr val="70849D"/>
                </a:solidFill>
                <a:latin typeface="Arial" panose="020B0604020202020204" pitchFamily="34" charset="0"/>
                <a:cs typeface="Arial" panose="020B0604020202020204" pitchFamily="34" charset="0"/>
              </a:rPr>
              <a:t>3</a:t>
            </a:r>
            <a:r>
              <a:rPr lang="fr-FR" sz="1400" dirty="0">
                <a:solidFill>
                  <a:srgbClr val="70849D"/>
                </a:solidFill>
                <a:latin typeface="Arial" panose="020B0604020202020204" pitchFamily="34" charset="0"/>
                <a:cs typeface="Arial" panose="020B0604020202020204" pitchFamily="34" charset="0"/>
              </a:rPr>
              <a:t>, la démarche consiste à collecter des données d’adjudications auprès des opérateurs de ventes dans le monde puis - par extrapolation sur la base des données collectées – à calculer les données agrégées du produit des ventes au niveau mondial et par zones géographiques.</a:t>
            </a:r>
          </a:p>
          <a:p>
            <a:endParaRPr lang="fr-FR" sz="1400" dirty="0">
              <a:solidFill>
                <a:srgbClr val="70849D"/>
              </a:solidFill>
              <a:latin typeface="Arial" panose="020B0604020202020204" pitchFamily="34" charset="0"/>
              <a:cs typeface="Arial" panose="020B0604020202020204" pitchFamily="34" charset="0"/>
            </a:endParaRPr>
          </a:p>
          <a:p>
            <a:r>
              <a:rPr lang="fr-FR" sz="1400" dirty="0">
                <a:solidFill>
                  <a:srgbClr val="70849D"/>
                </a:solidFill>
                <a:latin typeface="Arial" panose="020B0604020202020204" pitchFamily="34" charset="0"/>
                <a:cs typeface="Arial" panose="020B0604020202020204" pitchFamily="34" charset="0"/>
              </a:rPr>
              <a:t>En 2016 le montant d’adjudications recueilli auprès des opérateurs représente 69 % du total mondial après estimation.</a:t>
            </a:r>
          </a:p>
        </p:txBody>
      </p:sp>
      <p:sp>
        <p:nvSpPr>
          <p:cNvPr id="8"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
        <p:nvSpPr>
          <p:cNvPr id="9" name="Espace réservé du pied de page 1"/>
          <p:cNvSpPr txBox="1">
            <a:spLocks/>
          </p:cNvSpPr>
          <p:nvPr/>
        </p:nvSpPr>
        <p:spPr>
          <a:xfrm>
            <a:off x="288454" y="5987333"/>
            <a:ext cx="8855545" cy="365125"/>
          </a:xfrm>
          <a:prstGeom prst="rect">
            <a:avLst/>
          </a:prstGeom>
          <a:noFill/>
        </p:spPr>
        <p:txBody>
          <a:bodyPr vert="horz" lIns="91440" tIns="45720" rIns="91440" bIns="45720" rtlCol="0" anchor="ctr"/>
          <a:lstStyle>
            <a:defPPr>
              <a:defRPr lang="fr-FR"/>
            </a:defPPr>
            <a:lvl1pPr marL="0" algn="l" defTabSz="914400" rtl="0" eaLnBrk="1" latinLnBrk="0" hangingPunct="1">
              <a:defRPr sz="11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i="1" dirty="0">
                <a:solidFill>
                  <a:srgbClr val="70849D"/>
                </a:solidFill>
                <a:latin typeface="Arial" panose="020B0604020202020204" pitchFamily="34" charset="0"/>
                <a:cs typeface="Arial" panose="020B0604020202020204" pitchFamily="34" charset="0"/>
              </a:rPr>
              <a:t>3. La méthode mise en œuvre les années précédentes qui a été conservée est présentée de manière détaillée dans les rapports d’activité antérieurs (2010, 2011 et 2012).</a:t>
            </a:r>
          </a:p>
        </p:txBody>
      </p:sp>
    </p:spTree>
    <p:extLst>
      <p:ext uri="{BB962C8B-B14F-4D97-AF65-F5344CB8AC3E}">
        <p14:creationId xmlns:p14="http://schemas.microsoft.com/office/powerpoint/2010/main" val="1029637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a:prstGeom prst="roundRect">
            <a:avLst>
              <a:gd name="adj" fmla="val 11023"/>
            </a:avLst>
          </a:prstGeom>
          <a:solidFill>
            <a:srgbClr val="A12713">
              <a:alpha val="89804"/>
            </a:srgbClr>
          </a:solidFill>
        </p:spPr>
        <p:txBody>
          <a:bodyPr>
            <a:normAutofit/>
          </a:bodyPr>
          <a:lstStyle/>
          <a:p>
            <a:pPr marL="357188"/>
            <a:r>
              <a:rPr lang="fr-FR" sz="1800" b="0" dirty="0">
                <a:latin typeface="Arial" panose="020B0604020202020204" pitchFamily="34" charset="0"/>
                <a:cs typeface="Arial" panose="020B0604020202020204" pitchFamily="34" charset="0"/>
              </a:rPr>
              <a:t>Préambule (3/3)</a:t>
            </a: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t>4</a:t>
            </a:fld>
            <a:endParaRPr lang="fr-FR"/>
          </a:p>
        </p:txBody>
      </p:sp>
      <p:sp>
        <p:nvSpPr>
          <p:cNvPr id="5" name="Rectangle 4"/>
          <p:cNvSpPr/>
          <p:nvPr/>
        </p:nvSpPr>
        <p:spPr>
          <a:xfrm>
            <a:off x="395288" y="1089025"/>
            <a:ext cx="8465247" cy="3539430"/>
          </a:xfrm>
          <a:prstGeom prst="rect">
            <a:avLst/>
          </a:prstGeom>
        </p:spPr>
        <p:txBody>
          <a:bodyPr wrap="square">
            <a:spAutoFit/>
          </a:bodyPr>
          <a:lstStyle/>
          <a:p>
            <a:r>
              <a:rPr lang="fr-FR" sz="1400" u="sng" dirty="0">
                <a:solidFill>
                  <a:srgbClr val="70849D"/>
                </a:solidFill>
                <a:latin typeface="Arial" panose="020B0604020202020204" pitchFamily="34" charset="0"/>
                <a:cs typeface="Arial" panose="020B0604020202020204" pitchFamily="34" charset="0"/>
              </a:rPr>
              <a:t>Impact des variations des taux de change sur l’évolution des montants d’adjudications</a:t>
            </a:r>
          </a:p>
          <a:p>
            <a:endParaRPr lang="fr-FR" sz="1400" u="sng" dirty="0">
              <a:solidFill>
                <a:srgbClr val="70849D"/>
              </a:solidFill>
              <a:latin typeface="Arial" panose="020B0604020202020204" pitchFamily="34" charset="0"/>
              <a:cs typeface="Arial" panose="020B0604020202020204" pitchFamily="34" charset="0"/>
            </a:endParaRPr>
          </a:p>
          <a:p>
            <a:r>
              <a:rPr lang="fr-FR" sz="1400" dirty="0">
                <a:solidFill>
                  <a:srgbClr val="70849D"/>
                </a:solidFill>
                <a:latin typeface="Arial" panose="020B0604020202020204" pitchFamily="34" charset="0"/>
                <a:cs typeface="Arial" panose="020B0604020202020204" pitchFamily="34" charset="0"/>
              </a:rPr>
              <a:t>Dans l’analyse du Conseil des Ventes aux Enchères, la collecte des données est effectuée prioritairement en euro, secondairement en dollar et, le cas échéant, dans la devise du pays. Les montants d’adjudications sont ensuite convertis en euros et indiqués en euros dans le rapport. Les taux de change utilisés sont les taux de change moyens annuels, tels que publiés par l’INSEE.</a:t>
            </a:r>
          </a:p>
          <a:p>
            <a:endParaRPr lang="fr-FR" sz="1400" dirty="0">
              <a:solidFill>
                <a:srgbClr val="70849D"/>
              </a:solidFill>
              <a:latin typeface="Arial" panose="020B0604020202020204" pitchFamily="34" charset="0"/>
              <a:cs typeface="Arial" panose="020B0604020202020204" pitchFamily="34" charset="0"/>
            </a:endParaRPr>
          </a:p>
          <a:p>
            <a:r>
              <a:rPr lang="fr-FR" sz="1400" dirty="0">
                <a:solidFill>
                  <a:srgbClr val="70849D"/>
                </a:solidFill>
                <a:latin typeface="Arial" panose="020B0604020202020204" pitchFamily="34" charset="0"/>
                <a:cs typeface="Arial" panose="020B0604020202020204" pitchFamily="34" charset="0"/>
              </a:rPr>
              <a:t>En 2015, l’année avait été marquée par une baisse de l’euro face aux principales devises utilisées sur le marché international des ventes aux enchères. Les évolutions de marché indiquées en euros étaient donc plus importantes dans le rapport du Conseil des ventes. Exemple : une évolution annuelle de +2% pour les Etats-Unis calculés en dollars « donnait » une progression de +21% en euros. </a:t>
            </a:r>
          </a:p>
          <a:p>
            <a:endParaRPr lang="fr-FR" sz="1400" dirty="0">
              <a:solidFill>
                <a:srgbClr val="70849D"/>
              </a:solidFill>
              <a:latin typeface="Arial" panose="020B0604020202020204" pitchFamily="34" charset="0"/>
              <a:cs typeface="Arial" panose="020B0604020202020204" pitchFamily="34" charset="0"/>
            </a:endParaRPr>
          </a:p>
          <a:p>
            <a:r>
              <a:rPr lang="fr-FR" sz="1400" dirty="0">
                <a:solidFill>
                  <a:srgbClr val="70849D"/>
                </a:solidFill>
                <a:latin typeface="Arial" panose="020B0604020202020204" pitchFamily="34" charset="0"/>
                <a:cs typeface="Arial" panose="020B0604020202020204" pitchFamily="34" charset="0"/>
              </a:rPr>
              <a:t>En 2016, parmi les principales devises utilisées, seule la livre sterling (-11%) a connu une forte variation. La parité du dollar vis-à-vis de l’euro est restée stable. Si la baisse de la livre sterling invite à analyser avec prudence les résultats du Royaume-Uni, le marché britannique étant intrinsèquement en baisse en 2016, la conversion en euros ne fait qu’accentuer la baisse.</a:t>
            </a:r>
          </a:p>
        </p:txBody>
      </p:sp>
      <p:sp>
        <p:nvSpPr>
          <p:cNvPr id="8"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Tree>
    <p:extLst>
      <p:ext uri="{BB962C8B-B14F-4D97-AF65-F5344CB8AC3E}">
        <p14:creationId xmlns:p14="http://schemas.microsoft.com/office/powerpoint/2010/main" val="333167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rmAutofit/>
          </a:bodyPr>
          <a:lstStyle/>
          <a:p>
            <a:pPr marL="357188"/>
            <a:r>
              <a:rPr lang="fr-FR" sz="1800" dirty="0"/>
              <a:t>Evolution du produit mondial des ventes entre 2009 et 2016</a:t>
            </a:r>
            <a:endParaRPr lang="fr-FR" sz="18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5</a:t>
            </a:fld>
            <a:endParaRPr lang="fr-FR" dirty="0">
              <a:latin typeface="Arial" panose="020B0604020202020204" pitchFamily="34" charset="0"/>
              <a:cs typeface="Arial" panose="020B0604020202020204" pitchFamily="34" charset="0"/>
            </a:endParaRPr>
          </a:p>
        </p:txBody>
      </p:sp>
      <p:sp>
        <p:nvSpPr>
          <p:cNvPr id="18"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
        <p:nvSpPr>
          <p:cNvPr id="2" name="ZoneTexte 1"/>
          <p:cNvSpPr txBox="1"/>
          <p:nvPr/>
        </p:nvSpPr>
        <p:spPr>
          <a:xfrm>
            <a:off x="662721" y="2338715"/>
            <a:ext cx="7818557" cy="523220"/>
          </a:xfrm>
          <a:prstGeom prst="rect">
            <a:avLst/>
          </a:prstGeom>
          <a:noFill/>
        </p:spPr>
        <p:txBody>
          <a:bodyPr wrap="square" rtlCol="0">
            <a:spAutoFit/>
          </a:bodyPr>
          <a:lstStyle/>
          <a:p>
            <a:pPr algn="ctr"/>
            <a:r>
              <a:rPr lang="fr-FR" sz="1400" dirty="0">
                <a:solidFill>
                  <a:srgbClr val="70849D"/>
                </a:solidFill>
                <a:latin typeface="Arial" panose="020B0604020202020204" pitchFamily="34" charset="0"/>
                <a:cs typeface="Arial" panose="020B0604020202020204" pitchFamily="34" charset="0"/>
              </a:rPr>
              <a:t>Evolution du produit mondial des ventes entre 2009 et 2016</a:t>
            </a:r>
          </a:p>
          <a:p>
            <a:pPr algn="ctr"/>
            <a:r>
              <a:rPr lang="fr-FR" sz="1400" dirty="0">
                <a:solidFill>
                  <a:srgbClr val="70849D"/>
                </a:solidFill>
                <a:latin typeface="Arial" panose="020B0604020202020204" pitchFamily="34" charset="0"/>
                <a:cs typeface="Arial" panose="020B0604020202020204" pitchFamily="34" charset="0"/>
              </a:rPr>
              <a:t> • En milliards d’€ (frais inclus)</a:t>
            </a:r>
          </a:p>
        </p:txBody>
      </p:sp>
      <p:graphicFrame>
        <p:nvGraphicFramePr>
          <p:cNvPr id="3" name="Objet 2"/>
          <p:cNvGraphicFramePr>
            <a:graphicFrameLocks noChangeAspect="1"/>
          </p:cNvGraphicFramePr>
          <p:nvPr>
            <p:extLst>
              <p:ext uri="{D42A27DB-BD31-4B8C-83A1-F6EECF244321}">
                <p14:modId xmlns:p14="http://schemas.microsoft.com/office/powerpoint/2010/main" val="1733571325"/>
              </p:ext>
            </p:extLst>
          </p:nvPr>
        </p:nvGraphicFramePr>
        <p:xfrm>
          <a:off x="1449063" y="2809651"/>
          <a:ext cx="6267450" cy="2552700"/>
        </p:xfrm>
        <a:graphic>
          <a:graphicData uri="http://schemas.openxmlformats.org/presentationml/2006/ole">
            <mc:AlternateContent xmlns:mc="http://schemas.openxmlformats.org/markup-compatibility/2006">
              <mc:Choice xmlns:v="urn:schemas-microsoft-com:vml" Requires="v">
                <p:oleObj spid="_x0000_s1054" name="Worksheet" r:id="rId4" imgW="6267551" imgH="2552687" progId="Excel.Sheet.12">
                  <p:link updateAutomatic="1"/>
                </p:oleObj>
              </mc:Choice>
              <mc:Fallback>
                <p:oleObj name="Worksheet" r:id="rId4" imgW="6267551" imgH="2552687" progId="Excel.Sheet.12">
                  <p:link updateAutomatic="1"/>
                  <p:pic>
                    <p:nvPicPr>
                      <p:cNvPr id="0" name=""/>
                      <p:cNvPicPr/>
                      <p:nvPr/>
                    </p:nvPicPr>
                    <p:blipFill>
                      <a:blip r:embed="rId5"/>
                      <a:stretch>
                        <a:fillRect/>
                      </a:stretch>
                    </p:blipFill>
                    <p:spPr>
                      <a:xfrm>
                        <a:off x="1449063" y="2809651"/>
                        <a:ext cx="6267450" cy="2552700"/>
                      </a:xfrm>
                      <a:prstGeom prst="rect">
                        <a:avLst/>
                      </a:prstGeom>
                    </p:spPr>
                  </p:pic>
                </p:oleObj>
              </mc:Fallback>
            </mc:AlternateContent>
          </a:graphicData>
        </a:graphic>
      </p:graphicFrame>
      <p:pic>
        <p:nvPicPr>
          <p:cNvPr id="9" name="Image 8"/>
          <p:cNvPicPr>
            <a:picLocks noChangeAspect="1"/>
          </p:cNvPicPr>
          <p:nvPr/>
        </p:nvPicPr>
        <p:blipFill>
          <a:blip r:embed="rId6"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476465" y="1089025"/>
            <a:ext cx="1388909" cy="967207"/>
          </a:xfrm>
          <a:prstGeom prst="rect">
            <a:avLst/>
          </a:prstGeom>
        </p:spPr>
      </p:pic>
      <p:sp>
        <p:nvSpPr>
          <p:cNvPr id="12" name="Rectangle 11"/>
          <p:cNvSpPr/>
          <p:nvPr/>
        </p:nvSpPr>
        <p:spPr>
          <a:xfrm>
            <a:off x="2151515" y="1019549"/>
            <a:ext cx="6544809" cy="707886"/>
          </a:xfrm>
          <a:prstGeom prst="rect">
            <a:avLst/>
          </a:prstGeom>
        </p:spPr>
        <p:txBody>
          <a:bodyPr wrap="square">
            <a:spAutoFit/>
          </a:bodyPr>
          <a:lstStyle/>
          <a:p>
            <a:r>
              <a:rPr lang="fr-FR" sz="4000" b="1" i="1" dirty="0">
                <a:solidFill>
                  <a:srgbClr val="A30B3B"/>
                </a:solidFill>
                <a:latin typeface="Arial" panose="020B0604020202020204" pitchFamily="34" charset="0"/>
                <a:cs typeface="Arial" panose="020B0604020202020204" pitchFamily="34" charset="0"/>
              </a:rPr>
              <a:t>26 </a:t>
            </a:r>
            <a:r>
              <a:rPr lang="fr-FR" i="1" dirty="0">
                <a:solidFill>
                  <a:srgbClr val="A30B3B"/>
                </a:solidFill>
                <a:latin typeface="Arial" panose="020B0604020202020204" pitchFamily="34" charset="0"/>
                <a:cs typeface="Arial" panose="020B0604020202020204" pitchFamily="34" charset="0"/>
              </a:rPr>
              <a:t>milliards d’€ en 2016 </a:t>
            </a:r>
          </a:p>
        </p:txBody>
      </p:sp>
      <p:sp>
        <p:nvSpPr>
          <p:cNvPr id="13" name="Rectangle 12"/>
          <p:cNvSpPr/>
          <p:nvPr/>
        </p:nvSpPr>
        <p:spPr>
          <a:xfrm>
            <a:off x="2151515" y="1596641"/>
            <a:ext cx="3021981" cy="523220"/>
          </a:xfrm>
          <a:prstGeom prst="rect">
            <a:avLst/>
          </a:prstGeom>
        </p:spPr>
        <p:txBody>
          <a:bodyPr wrap="none">
            <a:spAutoFit/>
          </a:bodyPr>
          <a:lstStyle/>
          <a:p>
            <a:r>
              <a:rPr lang="fr-FR" sz="2800" i="1" dirty="0">
                <a:solidFill>
                  <a:srgbClr val="A30B3B"/>
                </a:solidFill>
                <a:latin typeface="Arial" panose="020B0604020202020204" pitchFamily="34" charset="0"/>
                <a:cs typeface="Arial" panose="020B0604020202020204" pitchFamily="34" charset="0"/>
              </a:rPr>
              <a:t>-13%</a:t>
            </a:r>
            <a:r>
              <a:rPr lang="fr-FR" sz="2800" i="1" dirty="0">
                <a:solidFill>
                  <a:srgbClr val="898989"/>
                </a:solidFill>
                <a:latin typeface="Arial" panose="020B0604020202020204" pitchFamily="34" charset="0"/>
                <a:cs typeface="Arial" panose="020B0604020202020204" pitchFamily="34" charset="0"/>
              </a:rPr>
              <a:t> </a:t>
            </a:r>
            <a:r>
              <a:rPr lang="fr-FR" i="1" dirty="0">
                <a:solidFill>
                  <a:srgbClr val="70849D"/>
                </a:solidFill>
                <a:latin typeface="Arial" panose="020B0604020202020204" pitchFamily="34" charset="0"/>
                <a:cs typeface="Arial" panose="020B0604020202020204" pitchFamily="34" charset="0"/>
              </a:rPr>
              <a:t>par rapport à 2015</a:t>
            </a:r>
          </a:p>
        </p:txBody>
      </p:sp>
      <p:sp>
        <p:nvSpPr>
          <p:cNvPr id="10" name="Rectangle 9"/>
          <p:cNvSpPr/>
          <p:nvPr/>
        </p:nvSpPr>
        <p:spPr>
          <a:xfrm>
            <a:off x="1917474" y="5503593"/>
            <a:ext cx="5648935" cy="600164"/>
          </a:xfrm>
          <a:prstGeom prst="rect">
            <a:avLst/>
          </a:prstGeom>
        </p:spPr>
        <p:txBody>
          <a:bodyPr wrap="square">
            <a:spAutoFit/>
          </a:bodyPr>
          <a:lstStyle/>
          <a:p>
            <a:r>
              <a:rPr lang="fr-FR" sz="1100" dirty="0">
                <a:solidFill>
                  <a:srgbClr val="70849D"/>
                </a:solidFill>
                <a:latin typeface="Arial" panose="020B0604020202020204" pitchFamily="34" charset="0"/>
                <a:cs typeface="Arial" panose="020B0604020202020204" pitchFamily="34" charset="0"/>
              </a:rPr>
              <a:t>Rappel :</a:t>
            </a:r>
          </a:p>
          <a:p>
            <a:r>
              <a:rPr lang="fr-FR" sz="1100" dirty="0">
                <a:solidFill>
                  <a:srgbClr val="70849D"/>
                </a:solidFill>
                <a:latin typeface="Arial" panose="020B0604020202020204" pitchFamily="34" charset="0"/>
                <a:cs typeface="Arial" panose="020B0604020202020204" pitchFamily="34" charset="0"/>
              </a:rPr>
              <a:t>TEFAF (rapport 2017) : « Fine Art » en 2016 = 16,9 Mds dollars (-19%)</a:t>
            </a:r>
          </a:p>
          <a:p>
            <a:r>
              <a:rPr lang="fr-FR" sz="1100" dirty="0">
                <a:solidFill>
                  <a:srgbClr val="70849D"/>
                </a:solidFill>
                <a:latin typeface="Arial" panose="020B0604020202020204" pitchFamily="34" charset="0"/>
                <a:cs typeface="Arial" panose="020B0604020202020204" pitchFamily="34" charset="0"/>
              </a:rPr>
              <a:t>Art Basel (rapport 2017) : en 2016 = 22,1 Mds dollars (-26%)</a:t>
            </a:r>
          </a:p>
        </p:txBody>
      </p:sp>
    </p:spTree>
    <p:extLst>
      <p:ext uri="{BB962C8B-B14F-4D97-AF65-F5344CB8AC3E}">
        <p14:creationId xmlns:p14="http://schemas.microsoft.com/office/powerpoint/2010/main" val="424868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 1"/>
          <p:cNvGraphicFramePr>
            <a:graphicFrameLocks noChangeAspect="1"/>
          </p:cNvGraphicFramePr>
          <p:nvPr>
            <p:extLst>
              <p:ext uri="{D42A27DB-BD31-4B8C-83A1-F6EECF244321}">
                <p14:modId xmlns:p14="http://schemas.microsoft.com/office/powerpoint/2010/main" val="486426268"/>
              </p:ext>
            </p:extLst>
          </p:nvPr>
        </p:nvGraphicFramePr>
        <p:xfrm>
          <a:off x="1387208" y="3069800"/>
          <a:ext cx="6407684" cy="2813902"/>
        </p:xfrm>
        <a:graphic>
          <a:graphicData uri="http://schemas.openxmlformats.org/presentationml/2006/ole">
            <mc:AlternateContent xmlns:mc="http://schemas.openxmlformats.org/markup-compatibility/2006">
              <mc:Choice xmlns:v="urn:schemas-microsoft-com:vml" Requires="v">
                <p:oleObj spid="_x0000_s2077" name="Worksheet" r:id="rId4" imgW="5791200" imgH="2543231" progId="Excel.Sheet.12">
                  <p:link updateAutomatic="1"/>
                </p:oleObj>
              </mc:Choice>
              <mc:Fallback>
                <p:oleObj name="Worksheet" r:id="rId4" imgW="5791200" imgH="2543231" progId="Excel.Sheet.12">
                  <p:link updateAutomatic="1"/>
                  <p:pic>
                    <p:nvPicPr>
                      <p:cNvPr id="0" name=""/>
                      <p:cNvPicPr/>
                      <p:nvPr/>
                    </p:nvPicPr>
                    <p:blipFill>
                      <a:blip r:embed="rId5"/>
                      <a:stretch>
                        <a:fillRect/>
                      </a:stretch>
                    </p:blipFill>
                    <p:spPr>
                      <a:xfrm>
                        <a:off x="1387208" y="3069800"/>
                        <a:ext cx="6407684" cy="2813902"/>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61950"/>
            <a:r>
              <a:rPr lang="fr-FR" sz="1800" b="0" dirty="0"/>
              <a:t>Nombre de sociétés de ventes dans le monde</a:t>
            </a: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6</a:t>
            </a:fld>
            <a:endParaRPr lang="fr-FR">
              <a:latin typeface="Arial" panose="020B0604020202020204" pitchFamily="34" charset="0"/>
              <a:cs typeface="Arial" panose="020B0604020202020204" pitchFamily="34" charset="0"/>
            </a:endParaRPr>
          </a:p>
        </p:txBody>
      </p:sp>
      <p:sp>
        <p:nvSpPr>
          <p:cNvPr id="145" name="Rectangle 144"/>
          <p:cNvSpPr/>
          <p:nvPr/>
        </p:nvSpPr>
        <p:spPr>
          <a:xfrm>
            <a:off x="584200" y="2716408"/>
            <a:ext cx="7850655" cy="307777"/>
          </a:xfrm>
          <a:prstGeom prst="rect">
            <a:avLst/>
          </a:prstGeom>
        </p:spPr>
        <p:txBody>
          <a:bodyPr wrap="square">
            <a:spAutoFit/>
          </a:bodyPr>
          <a:lstStyle/>
          <a:p>
            <a:pPr algn="ctr"/>
            <a:r>
              <a:rPr lang="fr-FR" sz="1400" dirty="0">
                <a:solidFill>
                  <a:srgbClr val="70849D"/>
                </a:solidFill>
                <a:latin typeface="Arial" panose="020B0604020202020204" pitchFamily="34" charset="0"/>
                <a:cs typeface="Arial" panose="020B0604020202020204" pitchFamily="34" charset="0"/>
              </a:rPr>
              <a:t>Evolution du nombre de sociétés de ventes dans le monde entre 2009 et 2016</a:t>
            </a:r>
          </a:p>
        </p:txBody>
      </p:sp>
      <p:sp>
        <p:nvSpPr>
          <p:cNvPr id="160"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
        <p:nvSpPr>
          <p:cNvPr id="7" name="Rectangle 6"/>
          <p:cNvSpPr/>
          <p:nvPr/>
        </p:nvSpPr>
        <p:spPr>
          <a:xfrm>
            <a:off x="551315" y="1019549"/>
            <a:ext cx="8287885" cy="984885"/>
          </a:xfrm>
          <a:prstGeom prst="rect">
            <a:avLst/>
          </a:prstGeom>
        </p:spPr>
        <p:txBody>
          <a:bodyPr wrap="square">
            <a:spAutoFit/>
          </a:bodyPr>
          <a:lstStyle/>
          <a:p>
            <a:r>
              <a:rPr lang="fr-FR" sz="4000" b="1" i="1" dirty="0">
                <a:solidFill>
                  <a:srgbClr val="A30B3B"/>
                </a:solidFill>
                <a:latin typeface="Arial" panose="020B0604020202020204" pitchFamily="34" charset="0"/>
                <a:cs typeface="Arial" panose="020B0604020202020204" pitchFamily="34" charset="0"/>
              </a:rPr>
              <a:t>2 956 </a:t>
            </a:r>
            <a:r>
              <a:rPr lang="fr-FR" i="1" dirty="0">
                <a:solidFill>
                  <a:srgbClr val="A30B3B"/>
                </a:solidFill>
                <a:latin typeface="Arial" panose="020B0604020202020204" pitchFamily="34" charset="0"/>
                <a:cs typeface="Arial" panose="020B0604020202020204" pitchFamily="34" charset="0"/>
              </a:rPr>
              <a:t>opérateurs de ventes actifs en 2016</a:t>
            </a:r>
          </a:p>
          <a:p>
            <a:r>
              <a:rPr lang="fr-FR" i="1" dirty="0">
                <a:solidFill>
                  <a:srgbClr val="70849D"/>
                </a:solidFill>
                <a:latin typeface="Arial" panose="020B0604020202020204" pitchFamily="34" charset="0"/>
                <a:cs typeface="Arial" panose="020B0604020202020204" pitchFamily="34" charset="0"/>
              </a:rPr>
              <a:t>Un nombre stable par rapport à 2015 (+ 0,4%).</a:t>
            </a:r>
          </a:p>
        </p:txBody>
      </p:sp>
    </p:spTree>
    <p:extLst>
      <p:ext uri="{BB962C8B-B14F-4D97-AF65-F5344CB8AC3E}">
        <p14:creationId xmlns:p14="http://schemas.microsoft.com/office/powerpoint/2010/main" val="3862253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t 1"/>
          <p:cNvGraphicFramePr>
            <a:graphicFrameLocks noChangeAspect="1"/>
          </p:cNvGraphicFramePr>
          <p:nvPr>
            <p:extLst>
              <p:ext uri="{D42A27DB-BD31-4B8C-83A1-F6EECF244321}">
                <p14:modId xmlns:p14="http://schemas.microsoft.com/office/powerpoint/2010/main" val="4076070072"/>
              </p:ext>
            </p:extLst>
          </p:nvPr>
        </p:nvGraphicFramePr>
        <p:xfrm>
          <a:off x="1368424" y="2886075"/>
          <a:ext cx="6412595" cy="2994074"/>
        </p:xfrm>
        <a:graphic>
          <a:graphicData uri="http://schemas.openxmlformats.org/presentationml/2006/ole">
            <mc:AlternateContent xmlns:mc="http://schemas.openxmlformats.org/markup-compatibility/2006">
              <mc:Choice xmlns:v="urn:schemas-microsoft-com:vml" Requires="v">
                <p:oleObj spid="_x0000_s3101" name="Worksheet" r:id="rId4" imgW="5324559" imgH="2485952" progId="Excel.Sheet.12">
                  <p:link updateAutomatic="1"/>
                </p:oleObj>
              </mc:Choice>
              <mc:Fallback>
                <p:oleObj name="Worksheet" r:id="rId4" imgW="5324559" imgH="2485952" progId="Excel.Sheet.12">
                  <p:link updateAutomatic="1"/>
                  <p:pic>
                    <p:nvPicPr>
                      <p:cNvPr id="0" name=""/>
                      <p:cNvPicPr/>
                      <p:nvPr/>
                    </p:nvPicPr>
                    <p:blipFill>
                      <a:blip r:embed="rId5"/>
                      <a:stretch>
                        <a:fillRect/>
                      </a:stretch>
                    </p:blipFill>
                    <p:spPr>
                      <a:xfrm>
                        <a:off x="1368424" y="2886075"/>
                        <a:ext cx="6412595" cy="2994074"/>
                      </a:xfrm>
                      <a:prstGeom prst="rect">
                        <a:avLst/>
                      </a:prstGeom>
                    </p:spPr>
                  </p:pic>
                </p:oleObj>
              </mc:Fallback>
            </mc:AlternateContent>
          </a:graphicData>
        </a:graphic>
      </p:graphicFrame>
      <p:sp>
        <p:nvSpPr>
          <p:cNvPr id="6" name="Titre 5"/>
          <p:cNvSpPr>
            <a:spLocks noGrp="1"/>
          </p:cNvSpPr>
          <p:nvPr>
            <p:ph type="title"/>
          </p:nvPr>
        </p:nvSpPr>
        <p:spPr>
          <a:xfrm>
            <a:off x="404261" y="294392"/>
            <a:ext cx="7834964" cy="540000"/>
          </a:xfrm>
        </p:spPr>
        <p:txBody>
          <a:bodyPr>
            <a:normAutofit/>
          </a:bodyPr>
          <a:lstStyle/>
          <a:p>
            <a:pPr marL="357188"/>
            <a:r>
              <a:rPr lang="fr-FR" sz="1800" b="0" dirty="0"/>
              <a:t>Nombre de ventes dans le monde</a:t>
            </a: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7</a:t>
            </a:fld>
            <a:endParaRPr lang="fr-FR" dirty="0">
              <a:latin typeface="Arial" panose="020B0604020202020204" pitchFamily="34" charset="0"/>
              <a:cs typeface="Arial" panose="020B0604020202020204" pitchFamily="34" charset="0"/>
            </a:endParaRPr>
          </a:p>
        </p:txBody>
      </p:sp>
      <p:sp>
        <p:nvSpPr>
          <p:cNvPr id="158" name="Rectangle 157"/>
          <p:cNvSpPr/>
          <p:nvPr/>
        </p:nvSpPr>
        <p:spPr>
          <a:xfrm>
            <a:off x="756316" y="2508794"/>
            <a:ext cx="7487572" cy="307777"/>
          </a:xfrm>
          <a:prstGeom prst="rect">
            <a:avLst/>
          </a:prstGeom>
        </p:spPr>
        <p:txBody>
          <a:bodyPr wrap="square">
            <a:spAutoFit/>
          </a:bodyPr>
          <a:lstStyle/>
          <a:p>
            <a:pPr algn="ctr"/>
            <a:r>
              <a:rPr lang="fr-FR" sz="1400" dirty="0">
                <a:solidFill>
                  <a:srgbClr val="70849D"/>
                </a:solidFill>
                <a:latin typeface="Arial" panose="020B0604020202020204" pitchFamily="34" charset="0"/>
                <a:cs typeface="Arial" panose="020B0604020202020204" pitchFamily="34" charset="0"/>
              </a:rPr>
              <a:t>Evolution du nombre de ventes dans le monde entre 2009 et 2016</a:t>
            </a:r>
          </a:p>
        </p:txBody>
      </p:sp>
      <p:sp>
        <p:nvSpPr>
          <p:cNvPr id="16"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Tree>
    <p:extLst>
      <p:ext uri="{BB962C8B-B14F-4D97-AF65-F5344CB8AC3E}">
        <p14:creationId xmlns:p14="http://schemas.microsoft.com/office/powerpoint/2010/main" val="604806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396097" y="296863"/>
            <a:ext cx="7834964" cy="539750"/>
          </a:xfrm>
        </p:spPr>
        <p:txBody>
          <a:bodyPr>
            <a:noAutofit/>
          </a:bodyPr>
          <a:lstStyle/>
          <a:p>
            <a:pPr marL="361950"/>
            <a:r>
              <a:rPr lang="fr-FR" sz="1800" b="0" dirty="0"/>
              <a:t>Répartition du produit mondial des ventes en 2016 sur le secteur « Art et objets de collection »</a:t>
            </a:r>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8</a:t>
            </a:fld>
            <a:endParaRPr lang="fr-FR">
              <a:latin typeface="Arial" panose="020B0604020202020204" pitchFamily="34" charset="0"/>
              <a:cs typeface="Arial" panose="020B0604020202020204" pitchFamily="34" charset="0"/>
            </a:endParaRPr>
          </a:p>
        </p:txBody>
      </p:sp>
      <p:sp>
        <p:nvSpPr>
          <p:cNvPr id="11"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graphicFrame>
        <p:nvGraphicFramePr>
          <p:cNvPr id="2" name="Objet 1"/>
          <p:cNvGraphicFramePr>
            <a:graphicFrameLocks noChangeAspect="1"/>
          </p:cNvGraphicFramePr>
          <p:nvPr>
            <p:extLst>
              <p:ext uri="{D42A27DB-BD31-4B8C-83A1-F6EECF244321}">
                <p14:modId xmlns:p14="http://schemas.microsoft.com/office/powerpoint/2010/main" val="615734032"/>
              </p:ext>
            </p:extLst>
          </p:nvPr>
        </p:nvGraphicFramePr>
        <p:xfrm>
          <a:off x="2102304" y="1466249"/>
          <a:ext cx="4708071" cy="4678828"/>
        </p:xfrm>
        <a:graphic>
          <a:graphicData uri="http://schemas.openxmlformats.org/presentationml/2006/ole">
            <mc:AlternateContent xmlns:mc="http://schemas.openxmlformats.org/markup-compatibility/2006">
              <mc:Choice xmlns:v="urn:schemas-microsoft-com:vml" Requires="v">
                <p:oleObj spid="_x0000_s5149" name="Worksheet" r:id="rId4" imgW="45729441" imgH="45443671" progId="Excel.Sheet.12">
                  <p:link updateAutomatic="1"/>
                </p:oleObj>
              </mc:Choice>
              <mc:Fallback>
                <p:oleObj name="Worksheet" r:id="rId4" imgW="45729441" imgH="45443671" progId="Excel.Sheet.12">
                  <p:link updateAutomatic="1"/>
                  <p:pic>
                    <p:nvPicPr>
                      <p:cNvPr id="0" name=""/>
                      <p:cNvPicPr/>
                      <p:nvPr/>
                    </p:nvPicPr>
                    <p:blipFill>
                      <a:blip r:embed="rId5"/>
                      <a:stretch>
                        <a:fillRect/>
                      </a:stretch>
                    </p:blipFill>
                    <p:spPr>
                      <a:xfrm>
                        <a:off x="2102304" y="1466249"/>
                        <a:ext cx="4708071" cy="4678828"/>
                      </a:xfrm>
                      <a:prstGeom prst="rect">
                        <a:avLst/>
                      </a:prstGeom>
                    </p:spPr>
                  </p:pic>
                </p:oleObj>
              </mc:Fallback>
            </mc:AlternateContent>
          </a:graphicData>
        </a:graphic>
      </p:graphicFrame>
      <p:sp>
        <p:nvSpPr>
          <p:cNvPr id="3" name="Rectangle 2"/>
          <p:cNvSpPr/>
          <p:nvPr/>
        </p:nvSpPr>
        <p:spPr>
          <a:xfrm>
            <a:off x="1926987" y="1015484"/>
            <a:ext cx="5227713" cy="307777"/>
          </a:xfrm>
          <a:prstGeom prst="rect">
            <a:avLst/>
          </a:prstGeom>
        </p:spPr>
        <p:txBody>
          <a:bodyPr wrap="none">
            <a:spAutoFit/>
          </a:bodyPr>
          <a:lstStyle/>
          <a:p>
            <a:r>
              <a:rPr lang="fr-FR" sz="1400" dirty="0">
                <a:solidFill>
                  <a:srgbClr val="70849D"/>
                </a:solidFill>
                <a:latin typeface="Arial" panose="020B0604020202020204" pitchFamily="34" charset="0"/>
                <a:cs typeface="Arial" panose="020B0604020202020204" pitchFamily="34" charset="0"/>
              </a:rPr>
              <a:t>En 2016 la Chine redevient le 1</a:t>
            </a:r>
            <a:r>
              <a:rPr lang="fr-FR" sz="1400" baseline="30000" dirty="0">
                <a:solidFill>
                  <a:srgbClr val="70849D"/>
                </a:solidFill>
                <a:latin typeface="Arial" panose="020B0604020202020204" pitchFamily="34" charset="0"/>
                <a:cs typeface="Arial" panose="020B0604020202020204" pitchFamily="34" charset="0"/>
              </a:rPr>
              <a:t>er</a:t>
            </a:r>
            <a:r>
              <a:rPr lang="fr-FR" sz="1400" dirty="0">
                <a:solidFill>
                  <a:srgbClr val="70849D"/>
                </a:solidFill>
                <a:latin typeface="Arial" panose="020B0604020202020204" pitchFamily="34" charset="0"/>
                <a:cs typeface="Arial" panose="020B0604020202020204" pitchFamily="34" charset="0"/>
              </a:rPr>
              <a:t> marché devant les Etats-Unis.</a:t>
            </a:r>
          </a:p>
        </p:txBody>
      </p:sp>
    </p:spTree>
    <p:extLst>
      <p:ext uri="{BB962C8B-B14F-4D97-AF65-F5344CB8AC3E}">
        <p14:creationId xmlns:p14="http://schemas.microsoft.com/office/powerpoint/2010/main" val="3022739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404261" y="294392"/>
            <a:ext cx="7834964" cy="540000"/>
          </a:xfrm>
        </p:spPr>
        <p:txBody>
          <a:bodyPr>
            <a:noAutofit/>
          </a:bodyPr>
          <a:lstStyle/>
          <a:p>
            <a:pPr marL="361950"/>
            <a:r>
              <a:rPr lang="fr-FR" sz="1800" dirty="0"/>
              <a:t>Les 20 premiers opérateurs de ventes aux enchères sur le secteur « Art et objets de collection » dans le monde en 2016 </a:t>
            </a:r>
            <a:endParaRPr lang="fr-FR" sz="1800" b="0" dirty="0"/>
          </a:p>
        </p:txBody>
      </p:sp>
      <p:sp>
        <p:nvSpPr>
          <p:cNvPr id="4" name="Espace réservé du numéro de diapositive 3"/>
          <p:cNvSpPr>
            <a:spLocks noGrp="1"/>
          </p:cNvSpPr>
          <p:nvPr>
            <p:ph type="sldNum" sz="quarter" idx="12"/>
          </p:nvPr>
        </p:nvSpPr>
        <p:spPr/>
        <p:txBody>
          <a:bodyPr/>
          <a:lstStyle/>
          <a:p>
            <a:fld id="{6DE1A236-7529-4F0E-9E7D-E2ED7F326A25}" type="slidenum">
              <a:rPr lang="fr-FR" smtClean="0">
                <a:latin typeface="Arial" panose="020B0604020202020204" pitchFamily="34" charset="0"/>
                <a:cs typeface="Arial" panose="020B0604020202020204" pitchFamily="34" charset="0"/>
              </a:rPr>
              <a:t>9</a:t>
            </a:fld>
            <a:endParaRPr lang="fr-FR" dirty="0">
              <a:latin typeface="Arial" panose="020B0604020202020204" pitchFamily="34" charset="0"/>
              <a:cs typeface="Arial" panose="020B0604020202020204" pitchFamily="34" charset="0"/>
            </a:endParaRPr>
          </a:p>
        </p:txBody>
      </p:sp>
      <p:sp>
        <p:nvSpPr>
          <p:cNvPr id="29" name="Espace réservé du pied de page 1"/>
          <p:cNvSpPr>
            <a:spLocks noGrp="1"/>
          </p:cNvSpPr>
          <p:nvPr>
            <p:ph type="ftr" sz="quarter" idx="11"/>
          </p:nvPr>
        </p:nvSpPr>
        <p:spPr>
          <a:xfrm>
            <a:off x="2333565" y="6356351"/>
            <a:ext cx="4815900" cy="365125"/>
          </a:xfrm>
        </p:spPr>
        <p:txBody>
          <a:bodyPr/>
          <a:lstStyle/>
          <a:p>
            <a:r>
              <a:rPr lang="fr-FR" dirty="0">
                <a:solidFill>
                  <a:srgbClr val="70849D"/>
                </a:solidFill>
                <a:latin typeface="Arial" panose="020B0604020202020204" pitchFamily="34" charset="0"/>
                <a:cs typeface="Arial" panose="020B0604020202020204" pitchFamily="34" charset="0"/>
              </a:rPr>
              <a:t>Marché des ventes volontaires - Résultats de l'enquête 2016</a:t>
            </a:r>
          </a:p>
        </p:txBody>
      </p:sp>
      <p:sp>
        <p:nvSpPr>
          <p:cNvPr id="2" name="Rectangle 1"/>
          <p:cNvSpPr/>
          <p:nvPr/>
        </p:nvSpPr>
        <p:spPr>
          <a:xfrm>
            <a:off x="1766334" y="1327755"/>
            <a:ext cx="5844141" cy="307777"/>
          </a:xfrm>
          <a:prstGeom prst="rect">
            <a:avLst/>
          </a:prstGeom>
        </p:spPr>
        <p:txBody>
          <a:bodyPr wrap="square">
            <a:spAutoFit/>
          </a:bodyPr>
          <a:lstStyle/>
          <a:p>
            <a:r>
              <a:rPr lang="fr-FR" sz="1400" dirty="0">
                <a:solidFill>
                  <a:srgbClr val="70849D"/>
                </a:solidFill>
                <a:latin typeface="Arial" panose="020B0604020202020204" pitchFamily="34" charset="0"/>
                <a:cs typeface="Arial" panose="020B0604020202020204" pitchFamily="34" charset="0"/>
              </a:rPr>
              <a:t>• Classement par produit des ventes publiques, frais inclus, en M€</a:t>
            </a:r>
          </a:p>
        </p:txBody>
      </p:sp>
      <p:graphicFrame>
        <p:nvGraphicFramePr>
          <p:cNvPr id="3" name="Objet 2"/>
          <p:cNvGraphicFramePr>
            <a:graphicFrameLocks noChangeAspect="1"/>
          </p:cNvGraphicFramePr>
          <p:nvPr>
            <p:extLst>
              <p:ext uri="{D42A27DB-BD31-4B8C-83A1-F6EECF244321}">
                <p14:modId xmlns:p14="http://schemas.microsoft.com/office/powerpoint/2010/main" val="1184062895"/>
              </p:ext>
            </p:extLst>
          </p:nvPr>
        </p:nvGraphicFramePr>
        <p:xfrm>
          <a:off x="1072055" y="1593800"/>
          <a:ext cx="6999890" cy="4680000"/>
        </p:xfrm>
        <a:graphic>
          <a:graphicData uri="http://schemas.openxmlformats.org/presentationml/2006/ole">
            <mc:AlternateContent xmlns:mc="http://schemas.openxmlformats.org/markup-compatibility/2006">
              <mc:Choice xmlns:v="urn:schemas-microsoft-com:vml" Requires="v">
                <p:oleObj spid="_x0000_s14365" name="Worksheet" r:id="rId4" imgW="9915441" imgH="6629476" progId="Excel.Sheet.12">
                  <p:link updateAutomatic="1"/>
                </p:oleObj>
              </mc:Choice>
              <mc:Fallback>
                <p:oleObj name="Worksheet" r:id="rId4" imgW="9915441" imgH="6629476" progId="Excel.Sheet.12">
                  <p:link updateAutomatic="1"/>
                  <p:pic>
                    <p:nvPicPr>
                      <p:cNvPr id="0" name=""/>
                      <p:cNvPicPr/>
                      <p:nvPr/>
                    </p:nvPicPr>
                    <p:blipFill>
                      <a:blip r:embed="rId5"/>
                      <a:stretch>
                        <a:fillRect/>
                      </a:stretch>
                    </p:blipFill>
                    <p:spPr>
                      <a:xfrm>
                        <a:off x="1072055" y="1593800"/>
                        <a:ext cx="6999890" cy="4680000"/>
                      </a:xfrm>
                      <a:prstGeom prst="rect">
                        <a:avLst/>
                      </a:prstGeom>
                    </p:spPr>
                  </p:pic>
                </p:oleObj>
              </mc:Fallback>
            </mc:AlternateContent>
          </a:graphicData>
        </a:graphic>
      </p:graphicFrame>
      <p:sp>
        <p:nvSpPr>
          <p:cNvPr id="7" name="Rectangle 6"/>
          <p:cNvSpPr/>
          <p:nvPr/>
        </p:nvSpPr>
        <p:spPr>
          <a:xfrm>
            <a:off x="1200150" y="903288"/>
            <a:ext cx="7653338" cy="307777"/>
          </a:xfrm>
          <a:prstGeom prst="rect">
            <a:avLst/>
          </a:prstGeom>
        </p:spPr>
        <p:txBody>
          <a:bodyPr wrap="square">
            <a:spAutoFit/>
          </a:bodyPr>
          <a:lstStyle/>
          <a:p>
            <a:r>
              <a:rPr lang="fr-FR" sz="1400" dirty="0">
                <a:solidFill>
                  <a:srgbClr val="70849D"/>
                </a:solidFill>
                <a:latin typeface="Arial" panose="020B0604020202020204" pitchFamily="34" charset="0"/>
                <a:cs typeface="Arial" panose="020B0604020202020204" pitchFamily="34" charset="0"/>
              </a:rPr>
              <a:t>Un classement stable en 2016 : 18 des 20 opérateurs étaient présents en 2015</a:t>
            </a:r>
          </a:p>
        </p:txBody>
      </p:sp>
    </p:spTree>
    <p:extLst>
      <p:ext uri="{BB962C8B-B14F-4D97-AF65-F5344CB8AC3E}">
        <p14:creationId xmlns:p14="http://schemas.microsoft.com/office/powerpoint/2010/main" val="313773763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1143</Words>
  <Application>Microsoft Office PowerPoint</Application>
  <PresentationFormat>Affichage à l'écran (4:3)</PresentationFormat>
  <Paragraphs>161</Paragraphs>
  <Slides>19</Slides>
  <Notes>18</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Liens</vt:lpstr>
      </vt:variant>
      <vt:variant>
        <vt:i4>14</vt:i4>
      </vt:variant>
      <vt:variant>
        <vt:lpstr>Titres des diapositives</vt:lpstr>
      </vt:variant>
      <vt:variant>
        <vt:i4>19</vt:i4>
      </vt:variant>
    </vt:vector>
  </HeadingPairs>
  <TitlesOfParts>
    <vt:vector size="37" baseType="lpstr">
      <vt:lpstr>Arial</vt:lpstr>
      <vt:lpstr>Arial Unicode MS</vt:lpstr>
      <vt:lpstr>Calibri</vt:lpstr>
      <vt:lpstr>Thème Office</vt:lpstr>
      <vt:lpstr>\\FR-forlan\General\Production\Conseil des Ventes\3_Bilan 2017\2_International\5. Résultats et PPT\HI_VISUELS Bilan International_Format Calibri_Avril 2017.xlsx!2-1 EVOL PDT MOND DES VENTE (2)![HI_VISUELS Bilan International_Format Calibri_Avril 2017.xlsx]2-1 EVOL PDT MOND DES VENTE (2) Graphique 1</vt:lpstr>
      <vt:lpstr>\\FR-forlan\General\Production\Conseil des Ventes\3_Bilan 2017\2_International\5. Résultats et PPT\HI_VISUELS Bilan International_Format Calibri_Avril 2017.xlsx!2-1 NB DE SOCIETES![HI_VISUELS Bilan International_Format Calibri_Avril 2017.xlsx]2-1 NB DE SOCIETES Graphique 3</vt:lpstr>
      <vt:lpstr>\\FR-forlan\General\Production\Conseil des Ventes\3_Bilan 2017\2_International\5. Résultats et PPT\HI_VISUELS Bilan International_Format Calibri_Avril 2017.xlsx!2-1 NB DE VENTES ![HI_VISUELS Bilan International_Format Calibri_Avril 2017.xlsx]2-1 NB DE VENTES  Graphique 2</vt:lpstr>
      <vt:lpstr>\\FR-forlan\General\Production\Conseil des Ventes\3_Bilan 2017\2_International\5. Résultats et PPT\HI_VISUELS Bilan International_Format Calibri_Avril 2017.xlsx!2-2 ZONE GEO!L2C2:L160C161</vt:lpstr>
      <vt:lpstr>\\FR-forlan\General\Production\Conseil des Ventes\3_Bilan 2017\2_International\5. Résultats et PPT\HI_VISUELS Bilan International_Format Calibri_Avril 2017.xlsx!3. TOP 20 MONDE!L3C1:L27C8</vt:lpstr>
      <vt:lpstr>\\FR-forlan\General\Production\Conseil des Ventes\3_Bilan 2017\2_International\5. Résultats et PPT\HI_VISUELS Bilan International_Format Calibri_Avril 2017.xlsx!2-2 TOP 10 PAYS MONDE!L4C2:L18C8</vt:lpstr>
      <vt:lpstr>\\FR-forlan\General\Production\Conseil des Ventes\3_Bilan 2017\2_International\5. Résultats et PPT\HI_VISUELS Bilan International_Format Calibri_Avril 2017.xlsx!2-2 REPART VENTES MONDE![HI_VISUELS Bilan International_Format Calibri_Avril 2017.xlsx]2-2 REPART VENTES MONDE Graphique 6</vt:lpstr>
      <vt:lpstr>\\FR-forlan\General\Production\Conseil des Ventes\3_Bilan 2017\2_International\5. Résultats et PPT\HI_VISUELS Bilan International_Format Calibri_Avril 2017.xlsx!2-2 REPART OPERATEURS MONDE ![HI_VISUELS Bilan International_Format Calibri_Avril 2017.xlsx]2-2 REPART OPERATEURS MONDE  Graphique 2</vt:lpstr>
      <vt:lpstr>\\FR-forlan\General\Production\Conseil des Ventes\3_Bilan 2017\2_International\5. Résultats et PPT\HI_VISUELS Bilan International_Format Calibri_Avril 2017.xlsx!2.3.2 CHINE!L13C1:L23C6</vt:lpstr>
      <vt:lpstr>\\FR-forlan\General\Production\Conseil des Ventes\3_Bilan 2017\2_International\5. Résultats et PPT\HI_VISUELS Bilan International_Format Calibri_Avril 2017.xlsx!CHINE S&amp;C!L2C1:L8C4</vt:lpstr>
      <vt:lpstr>\\FR-forlan\General\Production\Conseil des Ventes\3_Bilan 2017\2_International\5. Résultats et PPT\HI_VISUELS Bilan International_Format Calibri_Avril 2017.xlsx!2.3.1  ETAT UNIS!L13C1:L23C6</vt:lpstr>
      <vt:lpstr>\\FR-forlan\General\Production\Conseil des Ventes\3_Bilan 2017\2_International\5. Résultats et PPT\HI_VISUELS Bilan International_Format Calibri_Avril 2017.xlsx!2.3.3. EUROPE!L12C1:L22C6</vt:lpstr>
      <vt:lpstr>\\FR-forlan\General\Production\Conseil des Ventes\3_Bilan 2017\2_International\5. Résultats et PPT\HI_VISUELS Bilan International_Format Calibri_Avril 2017.xlsx!2.3.3. UK!L4C1:L18C8</vt:lpstr>
      <vt:lpstr>\\FR-forlan\General\Production\Conseil des Ventes\3_Bilan 2017\2_International\5. Résultats et PPT\HI_VISUELS Bilan International_Format Calibri_Avril 2017.xlsx!3.2.  CHR ET SOTH!L4C1:L11C7</vt:lpstr>
      <vt:lpstr>Les ventes aux enchères  « art et objets de collection »  dans le monde en   2016</vt:lpstr>
      <vt:lpstr>Préambule (1/3)</vt:lpstr>
      <vt:lpstr>Préambule (2/3)</vt:lpstr>
      <vt:lpstr>Préambule (3/3)</vt:lpstr>
      <vt:lpstr>Evolution du produit mondial des ventes entre 2009 et 2016</vt:lpstr>
      <vt:lpstr>Nombre de sociétés de ventes dans le monde</vt:lpstr>
      <vt:lpstr>Nombre de ventes dans le monde</vt:lpstr>
      <vt:lpstr>Répartition du produit mondial des ventes en 2016 sur le secteur « Art et objets de collection »</vt:lpstr>
      <vt:lpstr>Les 20 premiers opérateurs de ventes aux enchères sur le secteur « Art et objets de collection » dans le monde en 2016 </vt:lpstr>
      <vt:lpstr>Part des 10 premiers opérateurs dans le montant total adjugé</vt:lpstr>
      <vt:lpstr>Classement mondial des 10 premiers pays sur le secteur « Art et objets de collection » en 2016</vt:lpstr>
      <vt:lpstr>Répartition du nombre de ventes sur les principaux marchés  de 2013 à 2016</vt:lpstr>
      <vt:lpstr>Répartition des opérateurs de ventes à travers le monde en 2015 et en 2016 </vt:lpstr>
      <vt:lpstr>Les 10 principales maisons de ventes en Chine en « Art et objets de collection » en 2016</vt:lpstr>
      <vt:lpstr>Les 10 principales maisons de ventes aux Etats-Unis en « Art et objets de collection » en 2016 </vt:lpstr>
      <vt:lpstr>Les 10 principales maisons de ventes en Europe en « Art et objets de collection » en 2016</vt:lpstr>
      <vt:lpstr>Les 10 principales maisons de ventes au Royaume-Uni en 2016</vt:lpstr>
      <vt:lpstr>Résultats de Christie’s et de Sotheby's sur les principales places mondiales de marché en 2015 et 2016</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Bousquet, Olivier</dc:creator>
  <cp:lastModifiedBy>Ariane</cp:lastModifiedBy>
  <cp:revision>566</cp:revision>
  <cp:lastPrinted>2017-04-18T14:14:46Z</cp:lastPrinted>
  <dcterms:created xsi:type="dcterms:W3CDTF">2015-03-05T09:37:29Z</dcterms:created>
  <dcterms:modified xsi:type="dcterms:W3CDTF">2017-04-20T09:25:25Z</dcterms:modified>
</cp:coreProperties>
</file>