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7" r:id="rId2"/>
    <p:sldId id="258" r:id="rId3"/>
    <p:sldId id="259" r:id="rId4"/>
    <p:sldId id="260" r:id="rId5"/>
  </p:sldIdLst>
  <p:sldSz cx="9144000" cy="6858000" type="screen4x3"/>
  <p:notesSz cx="6797675" cy="992822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5" orient="horz" pos="3952" userDrawn="1">
          <p15:clr>
            <a:srgbClr val="A4A3A4"/>
          </p15:clr>
        </p15:guide>
        <p15:guide id="16" orient="horz" pos="187" userDrawn="1">
          <p15:clr>
            <a:srgbClr val="A4A3A4"/>
          </p15:clr>
        </p15:guide>
        <p15:guide id="17" pos="136" userDrawn="1">
          <p15:clr>
            <a:srgbClr val="A4A3A4"/>
          </p15:clr>
        </p15:guide>
        <p15:guide id="18" orient="horz" pos="3521" userDrawn="1">
          <p15:clr>
            <a:srgbClr val="A4A3A4"/>
          </p15:clr>
        </p15:guide>
        <p15:guide id="19" orient="horz" pos="1979" userDrawn="1">
          <p15:clr>
            <a:srgbClr val="A4A3A4"/>
          </p15:clr>
        </p15:guide>
        <p15:guide id="20" pos="4694" userDrawn="1">
          <p15:clr>
            <a:srgbClr val="A4A3A4"/>
          </p15:clr>
        </p15:guide>
        <p15:guide id="21" pos="3447" userDrawn="1">
          <p15:clr>
            <a:srgbClr val="A4A3A4"/>
          </p15:clr>
        </p15:guide>
        <p15:guide id="22" orient="horz" pos="709" userDrawn="1">
          <p15:clr>
            <a:srgbClr val="A4A3A4"/>
          </p15:clr>
        </p15:guide>
        <p15:guide id="24" pos="1202" userDrawn="1">
          <p15:clr>
            <a:srgbClr val="A4A3A4"/>
          </p15:clr>
        </p15:guide>
        <p15:guide id="25" orient="horz" pos="111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iane" initials="A" lastIdx="1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0B3B"/>
    <a:srgbClr val="70849D"/>
    <a:srgbClr val="948A54"/>
    <a:srgbClr val="E46C0A"/>
    <a:srgbClr val="604F7B"/>
    <a:srgbClr val="604A7B"/>
    <a:srgbClr val="FC10E0"/>
    <a:srgbClr val="C195C4"/>
    <a:srgbClr val="A12713"/>
    <a:srgbClr val="F3EB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4788" autoAdjust="0"/>
    <p:restoredTop sz="96115" autoAdjust="0"/>
  </p:normalViewPr>
  <p:slideViewPr>
    <p:cSldViewPr snapToGrid="0">
      <p:cViewPr varScale="1">
        <p:scale>
          <a:sx n="103" d="100"/>
          <a:sy n="103" d="100"/>
        </p:scale>
        <p:origin x="636" y="108"/>
      </p:cViewPr>
      <p:guideLst>
        <p:guide orient="horz" pos="3952"/>
        <p:guide orient="horz" pos="187"/>
        <p:guide pos="136"/>
        <p:guide orient="horz" pos="3521"/>
        <p:guide orient="horz" pos="1979"/>
        <p:guide pos="4694"/>
        <p:guide pos="3447"/>
        <p:guide orient="horz" pos="709"/>
        <p:guide pos="1202"/>
        <p:guide orient="horz" pos="111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59" cy="498135"/>
          </a:xfrm>
          <a:prstGeom prst="rect">
            <a:avLst/>
          </a:prstGeom>
        </p:spPr>
        <p:txBody>
          <a:bodyPr vert="horz" lIns="91439" tIns="45719" rIns="91439" bIns="45719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5" y="2"/>
            <a:ext cx="2945659" cy="498135"/>
          </a:xfrm>
          <a:prstGeom prst="rect">
            <a:avLst/>
          </a:prstGeom>
        </p:spPr>
        <p:txBody>
          <a:bodyPr vert="horz" lIns="91439" tIns="45719" rIns="91439" bIns="45719" rtlCol="0"/>
          <a:lstStyle>
            <a:lvl1pPr algn="r">
              <a:defRPr sz="1200"/>
            </a:lvl1pPr>
          </a:lstStyle>
          <a:p>
            <a:fld id="{C642280C-45B2-47DA-8A8D-DD0A0AFA0450}" type="datetimeFigureOut">
              <a:rPr lang="fr-FR" smtClean="0"/>
              <a:t>19/04/2017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430092"/>
            <a:ext cx="2945659" cy="498134"/>
          </a:xfrm>
          <a:prstGeom prst="rect">
            <a:avLst/>
          </a:prstGeom>
        </p:spPr>
        <p:txBody>
          <a:bodyPr vert="horz" lIns="91439" tIns="45719" rIns="91439" bIns="45719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5" y="9430092"/>
            <a:ext cx="2945659" cy="498134"/>
          </a:xfrm>
          <a:prstGeom prst="rect">
            <a:avLst/>
          </a:prstGeom>
        </p:spPr>
        <p:txBody>
          <a:bodyPr vert="horz" lIns="91439" tIns="45719" rIns="91439" bIns="45719" rtlCol="0" anchor="b"/>
          <a:lstStyle>
            <a:lvl1pPr algn="r">
              <a:defRPr sz="1200"/>
            </a:lvl1pPr>
          </a:lstStyle>
          <a:p>
            <a:fld id="{9679A351-65A3-4F0F-8B68-F490232D3A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34661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59" cy="498135"/>
          </a:xfrm>
          <a:prstGeom prst="rect">
            <a:avLst/>
          </a:prstGeom>
        </p:spPr>
        <p:txBody>
          <a:bodyPr vert="horz" lIns="91439" tIns="45719" rIns="91439" bIns="45719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5" y="2"/>
            <a:ext cx="2945659" cy="498135"/>
          </a:xfrm>
          <a:prstGeom prst="rect">
            <a:avLst/>
          </a:prstGeom>
        </p:spPr>
        <p:txBody>
          <a:bodyPr vert="horz" lIns="91439" tIns="45719" rIns="91439" bIns="45719" rtlCol="0"/>
          <a:lstStyle>
            <a:lvl1pPr algn="r">
              <a:defRPr sz="1200"/>
            </a:lvl1pPr>
          </a:lstStyle>
          <a:p>
            <a:fld id="{C9C6AE89-6AFB-46C2-A7F2-2126E86DB118}" type="datetimeFigureOut">
              <a:rPr lang="fr-FR" smtClean="0"/>
              <a:t>19/04/2017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9" tIns="45719" rIns="91439" bIns="45719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77960"/>
            <a:ext cx="5438140" cy="3909239"/>
          </a:xfrm>
          <a:prstGeom prst="rect">
            <a:avLst/>
          </a:prstGeom>
        </p:spPr>
        <p:txBody>
          <a:bodyPr vert="horz" lIns="91439" tIns="45719" rIns="91439" bIns="45719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59" cy="498134"/>
          </a:xfrm>
          <a:prstGeom prst="rect">
            <a:avLst/>
          </a:prstGeom>
        </p:spPr>
        <p:txBody>
          <a:bodyPr vert="horz" lIns="91439" tIns="45719" rIns="91439" bIns="45719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5" y="9430092"/>
            <a:ext cx="2945659" cy="498134"/>
          </a:xfrm>
          <a:prstGeom prst="rect">
            <a:avLst/>
          </a:prstGeom>
        </p:spPr>
        <p:txBody>
          <a:bodyPr vert="horz" lIns="91439" tIns="45719" rIns="91439" bIns="45719" rtlCol="0" anchor="b"/>
          <a:lstStyle>
            <a:lvl1pPr algn="r">
              <a:defRPr sz="1200"/>
            </a:lvl1pPr>
          </a:lstStyle>
          <a:p>
            <a:fld id="{72A2021A-B3BC-4356-BA6F-7FBC13221C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94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2021A-B3BC-4356-BA6F-7FBC13221C56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3570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2021A-B3BC-4356-BA6F-7FBC13221C56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2120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2021A-B3BC-4356-BA6F-7FBC13221C56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6490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2021A-B3BC-4356-BA6F-7FBC13221C56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8309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5CBE491-2EEC-4FD7-9997-35D685D581A7}" type="datetime1">
              <a:rPr lang="fr-FR" smtClean="0"/>
              <a:t>19/04/2017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1A236-7529-4F0E-9E7D-E2ED7F326A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3581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8A4B0AB-5D75-49F4-B983-84CF87876A5D}" type="datetime1">
              <a:rPr lang="fr-FR" smtClean="0"/>
              <a:t>19/04/2017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1A236-7529-4F0E-9E7D-E2ED7F326A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1579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95288D2-196E-49BA-85BF-8CD8AD1649AE}" type="datetime1">
              <a:rPr lang="fr-FR" smtClean="0"/>
              <a:t>19/04/2017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1A236-7529-4F0E-9E7D-E2ED7F326A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3743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1A236-7529-4F0E-9E7D-E2ED7F326A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4133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EC4C1EC-A91C-4B98-AFE4-D964193FAB51}" type="datetime1">
              <a:rPr lang="fr-FR" smtClean="0"/>
              <a:t>19/04/2017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1A236-7529-4F0E-9E7D-E2ED7F326A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4155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717AB6B-419E-41FF-B775-CD2B2C409B42}" type="datetime1">
              <a:rPr lang="fr-FR" smtClean="0"/>
              <a:t>19/04/2017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1A236-7529-4F0E-9E7D-E2ED7F326A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4941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CB68163-A901-483F-ABF6-70EDCD820EA3}" type="datetime1">
              <a:rPr lang="fr-FR" smtClean="0"/>
              <a:t>19/04/2017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1A236-7529-4F0E-9E7D-E2ED7F326A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4932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66F90C2-03ED-4F19-8B88-812715297C68}" type="datetime1">
              <a:rPr lang="fr-FR" smtClean="0"/>
              <a:t>19/04/2017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1A236-7529-4F0E-9E7D-E2ED7F326A25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404261" y="294392"/>
            <a:ext cx="7837250" cy="540000"/>
          </a:xfrm>
          <a:prstGeom prst="roundRect">
            <a:avLst>
              <a:gd name="adj" fmla="val 11023"/>
            </a:avLst>
          </a:prstGeom>
          <a:solidFill>
            <a:srgbClr val="A12713">
              <a:alpha val="89804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fr-FR" sz="2000" b="0" dirty="0"/>
            </a:lvl1pPr>
          </a:lstStyle>
          <a:p>
            <a:pPr marL="357188" lvl="0"/>
            <a:endParaRPr lang="fr-FR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511" y="202395"/>
            <a:ext cx="700577" cy="700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87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4B3E0D5-8A6E-45F1-A710-28FEA440E5BD}" type="datetime1">
              <a:rPr lang="fr-FR" smtClean="0"/>
              <a:t>19/04/2017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1A236-7529-4F0E-9E7D-E2ED7F326A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2920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BFBFC00-1C7A-46A9-B03F-D144A237D9F2}" type="datetime1">
              <a:rPr lang="fr-FR" smtClean="0"/>
              <a:t>19/04/2017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1A236-7529-4F0E-9E7D-E2ED7F326A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5574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0EBB376-AEA4-472B-AE16-99DB6910F4F8}" type="datetime1">
              <a:rPr lang="fr-FR" smtClean="0"/>
              <a:t>19/04/2017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1A236-7529-4F0E-9E7D-E2ED7F326A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7033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04261" y="294392"/>
            <a:ext cx="7834964" cy="540000"/>
          </a:xfrm>
          <a:prstGeom prst="rect">
            <a:avLst/>
          </a:prstGeom>
          <a:solidFill>
            <a:srgbClr val="BD2C16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94525" y="6356351"/>
            <a:ext cx="3720525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Marché des ventes volontaires – Résultats de l’enquête 2014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E1A236-7529-4F0E-9E7D-E2ED7F326A25}" type="slidenum">
              <a:rPr lang="fr-FR" smtClean="0"/>
              <a:t>‹N°›</a:t>
            </a:fld>
            <a:endParaRPr lang="fr-FR" dirty="0"/>
          </a:p>
        </p:txBody>
      </p:sp>
      <p:cxnSp>
        <p:nvCxnSpPr>
          <p:cNvPr id="12" name="Connecteur droit 11"/>
          <p:cNvCxnSpPr/>
          <p:nvPr userDrawn="1"/>
        </p:nvCxnSpPr>
        <p:spPr>
          <a:xfrm>
            <a:off x="2394525" y="6356351"/>
            <a:ext cx="6378317" cy="0"/>
          </a:xfrm>
          <a:prstGeom prst="line">
            <a:avLst/>
          </a:prstGeom>
          <a:ln w="12700">
            <a:solidFill>
              <a:srgbClr val="BD2C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0432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marL="625475" indent="0" algn="l" defTabSz="685800" rtl="0" eaLnBrk="1" latinLnBrk="0" hangingPunct="1">
        <a:lnSpc>
          <a:spcPct val="90000"/>
        </a:lnSpc>
        <a:spcBef>
          <a:spcPct val="0"/>
        </a:spcBef>
        <a:buNone/>
        <a:defRPr sz="22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gi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7.jpeg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emf"/><Relationship Id="rId10" Type="http://schemas.openxmlformats.org/officeDocument/2006/relationships/image" Target="../media/image10.png"/><Relationship Id="rId4" Type="http://schemas.openxmlformats.org/officeDocument/2006/relationships/oleObject" Target="file:///\\FR-forlan\General\Production\Conseil%20des%20Ventes\3_Bilan%202017\2_International\5.%20R&#233;sultats%20et%20PPT\HI_VISUELS%20Bilan%20International_Format%20Calibri_Avril%202017.xlsx!3.%20TOP%2020%20INFOGRAPHIES!%5bHI_VISUELS%20Bilan%20International_Format%20Calibri_Avril%202017.xlsx%5d3.%20TOP%2020%20INFOGRAPHIES%20Graphique%2023" TargetMode="External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1A236-7529-4F0E-9E7D-E2ED7F326A25}" type="slidenum">
              <a:rPr lang="fr-FR" smtClean="0"/>
              <a:t>1</a:t>
            </a:fld>
            <a:endParaRPr lang="fr-FR"/>
          </a:p>
        </p:txBody>
      </p:sp>
      <p:sp>
        <p:nvSpPr>
          <p:cNvPr id="8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2333565" y="6356351"/>
            <a:ext cx="4815900" cy="365125"/>
          </a:xfrm>
        </p:spPr>
        <p:txBody>
          <a:bodyPr/>
          <a:lstStyle/>
          <a:p>
            <a:r>
              <a:rPr lang="fr-FR" dirty="0">
                <a:solidFill>
                  <a:srgbClr val="7084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Marché des ventes volontaires - Résultats de l'enquête 2016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/>
          <a:srcRect l="18368" t="24230" r="63006" b="54190"/>
          <a:stretch/>
        </p:blipFill>
        <p:spPr>
          <a:xfrm>
            <a:off x="248674" y="296863"/>
            <a:ext cx="1661651" cy="148001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24466" y="2330246"/>
            <a:ext cx="2389238" cy="178947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26 Mds d’€</a:t>
            </a:r>
          </a:p>
          <a:p>
            <a:pPr algn="ctr"/>
            <a:r>
              <a:rPr lang="fr-FR" dirty="0"/>
              <a:t>Montant total adjugé dans le monde</a:t>
            </a:r>
          </a:p>
        </p:txBody>
      </p:sp>
      <p:sp>
        <p:nvSpPr>
          <p:cNvPr id="11" name="Espace réservé du pied de page 1"/>
          <p:cNvSpPr txBox="1">
            <a:spLocks/>
          </p:cNvSpPr>
          <p:nvPr/>
        </p:nvSpPr>
        <p:spPr>
          <a:xfrm>
            <a:off x="2105609" y="942975"/>
            <a:ext cx="6889102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000" dirty="0">
                <a:solidFill>
                  <a:srgbClr val="7084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Evolution du montant adjugé au niveau mondial </a:t>
            </a:r>
          </a:p>
        </p:txBody>
      </p:sp>
      <p:sp>
        <p:nvSpPr>
          <p:cNvPr id="12" name="Espace réservé du pied de page 1"/>
          <p:cNvSpPr txBox="1">
            <a:spLocks/>
          </p:cNvSpPr>
          <p:nvPr/>
        </p:nvSpPr>
        <p:spPr>
          <a:xfrm>
            <a:off x="0" y="4138818"/>
            <a:ext cx="2733368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800" dirty="0">
                <a:solidFill>
                  <a:srgbClr val="A30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- 13%</a:t>
            </a:r>
            <a:r>
              <a:rPr lang="fr-FR" sz="1800" dirty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>
                <a:solidFill>
                  <a:srgbClr val="7084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2016 </a:t>
            </a:r>
          </a:p>
        </p:txBody>
      </p:sp>
      <p:sp>
        <p:nvSpPr>
          <p:cNvPr id="13" name="Espace réservé du pied de page 1"/>
          <p:cNvSpPr txBox="1">
            <a:spLocks/>
          </p:cNvSpPr>
          <p:nvPr/>
        </p:nvSpPr>
        <p:spPr>
          <a:xfrm>
            <a:off x="196645" y="4699257"/>
            <a:ext cx="862289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rgbClr val="7084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Après 3 années de progression, le marché des ventes aux enchères en « Art et Objet de Collection » se contracte » en 2016 dans le monde </a:t>
            </a: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4"/>
          <a:srcRect l="9156" t="7375"/>
          <a:stretch/>
        </p:blipFill>
        <p:spPr>
          <a:xfrm>
            <a:off x="2959509" y="1872644"/>
            <a:ext cx="6115665" cy="25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123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1A236-7529-4F0E-9E7D-E2ED7F326A25}" type="slidenum">
              <a:rPr lang="fr-FR" smtClean="0"/>
              <a:t>2</a:t>
            </a:fld>
            <a:endParaRPr lang="fr-FR"/>
          </a:p>
        </p:txBody>
      </p:sp>
      <p:sp>
        <p:nvSpPr>
          <p:cNvPr id="8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2333565" y="6356351"/>
            <a:ext cx="4815900" cy="365125"/>
          </a:xfrm>
        </p:spPr>
        <p:txBody>
          <a:bodyPr/>
          <a:lstStyle/>
          <a:p>
            <a:r>
              <a:rPr lang="fr-FR" dirty="0">
                <a:solidFill>
                  <a:srgbClr val="7084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Marché des ventes volontaires - Résultats de l'enquête 2016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/>
          <a:srcRect l="18368" t="24230" r="63006" b="54190"/>
          <a:stretch/>
        </p:blipFill>
        <p:spPr>
          <a:xfrm>
            <a:off x="248674" y="296863"/>
            <a:ext cx="1661651" cy="1480011"/>
          </a:xfrm>
          <a:prstGeom prst="rect">
            <a:avLst/>
          </a:prstGeom>
        </p:spPr>
      </p:pic>
      <p:sp>
        <p:nvSpPr>
          <p:cNvPr id="11" name="Espace réservé du pied de page 1"/>
          <p:cNvSpPr txBox="1">
            <a:spLocks/>
          </p:cNvSpPr>
          <p:nvPr/>
        </p:nvSpPr>
        <p:spPr>
          <a:xfrm>
            <a:off x="1786258" y="840920"/>
            <a:ext cx="6462003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000" dirty="0">
                <a:solidFill>
                  <a:srgbClr val="7084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Montant, part et évolution des ventes en « Art et Objet de Collection » par zones géographiques</a:t>
            </a:r>
          </a:p>
        </p:txBody>
      </p:sp>
      <p:sp>
        <p:nvSpPr>
          <p:cNvPr id="13" name="Espace réservé du pied de page 1"/>
          <p:cNvSpPr txBox="1">
            <a:spLocks/>
          </p:cNvSpPr>
          <p:nvPr/>
        </p:nvSpPr>
        <p:spPr>
          <a:xfrm>
            <a:off x="1" y="5589588"/>
            <a:ext cx="4143374" cy="684212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>
                <a:solidFill>
                  <a:srgbClr val="7084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Etats-Unis perdent leur première place au profit de la Chine. Les deux pays génèrent à eux seuls 67% du montant total des adjudications dans le monde</a:t>
            </a:r>
          </a:p>
        </p:txBody>
      </p:sp>
      <p:pic>
        <p:nvPicPr>
          <p:cNvPr id="14" name="Image 13" descr="monde13.gif">
            <a:extLst>
              <a:ext uri="{FF2B5EF4-FFF2-40B4-BE49-F238E27FC236}">
                <a16:creationId xmlns:a16="http://schemas.microsoft.com/office/drawing/2014/main" id="{00000000-0008-0000-0900-000003000000}"/>
              </a:ext>
            </a:extLst>
          </p:cNvPr>
          <p:cNvPicPr>
            <a:picLocks/>
          </p:cNvPicPr>
          <p:nvPr/>
        </p:nvPicPr>
        <p:blipFill>
          <a:blip r:embed="rId4" cstate="print">
            <a:biLevel thresh="25000"/>
          </a:blip>
          <a:stretch>
            <a:fillRect/>
          </a:stretch>
        </p:blipFill>
        <p:spPr>
          <a:xfrm>
            <a:off x="552374" y="464775"/>
            <a:ext cx="1028775" cy="611550"/>
          </a:xfrm>
          <a:prstGeom prst="rect">
            <a:avLst/>
          </a:prstGeom>
        </p:spPr>
      </p:pic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7467639"/>
              </p:ext>
            </p:extLst>
          </p:nvPr>
        </p:nvGraphicFramePr>
        <p:xfrm>
          <a:off x="241369" y="2345985"/>
          <a:ext cx="2606469" cy="1478795"/>
        </p:xfrm>
        <a:graphic>
          <a:graphicData uri="http://schemas.openxmlformats.org/drawingml/2006/table">
            <a:tbl>
              <a:tblPr/>
              <a:tblGrid>
                <a:gridCol w="2606469">
                  <a:extLst>
                    <a:ext uri="{9D8B030D-6E8A-4147-A177-3AD203B41FA5}">
                      <a16:colId xmlns:a16="http://schemas.microsoft.com/office/drawing/2014/main" val="1571670661"/>
                    </a:ext>
                  </a:extLst>
                </a:gridCol>
              </a:tblGrid>
              <a:tr h="147879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3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Chine 35% </a:t>
                      </a:r>
                      <a:br>
                        <a:rPr lang="fr-FR" sz="3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3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 Mds €</a:t>
                      </a:r>
                    </a:p>
                  </a:txBody>
                  <a:tcPr marL="2826" marR="2826" marT="28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94A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3075984"/>
                  </a:ext>
                </a:extLst>
              </a:tr>
            </a:tbl>
          </a:graphicData>
        </a:graphic>
      </p:graphicFrame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3996707"/>
              </p:ext>
            </p:extLst>
          </p:nvPr>
        </p:nvGraphicFramePr>
        <p:xfrm>
          <a:off x="1079500" y="3712745"/>
          <a:ext cx="2624696" cy="1487906"/>
        </p:xfrm>
        <a:graphic>
          <a:graphicData uri="http://schemas.openxmlformats.org/drawingml/2006/table">
            <a:tbl>
              <a:tblPr/>
              <a:tblGrid>
                <a:gridCol w="2624696">
                  <a:extLst>
                    <a:ext uri="{9D8B030D-6E8A-4147-A177-3AD203B41FA5}">
                      <a16:colId xmlns:a16="http://schemas.microsoft.com/office/drawing/2014/main" val="3874052463"/>
                    </a:ext>
                  </a:extLst>
                </a:gridCol>
              </a:tblGrid>
              <a:tr h="148790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3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Etats Unis 32% </a:t>
                      </a:r>
                      <a:br>
                        <a:rPr lang="fr-FR" sz="3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3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 Mds€</a:t>
                      </a:r>
                    </a:p>
                  </a:txBody>
                  <a:tcPr marL="3727" marR="3727" marT="37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994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3828641"/>
                  </a:ext>
                </a:extLst>
              </a:tr>
            </a:tbl>
          </a:graphicData>
        </a:graphic>
      </p:graphicFrame>
      <p:graphicFrame>
        <p:nvGraphicFramePr>
          <p:cNvPr id="16" name="Tableau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4766651"/>
              </p:ext>
            </p:extLst>
          </p:nvPr>
        </p:nvGraphicFramePr>
        <p:xfrm>
          <a:off x="5005858" y="1501828"/>
          <a:ext cx="2007891" cy="866123"/>
        </p:xfrm>
        <a:graphic>
          <a:graphicData uri="http://schemas.openxmlformats.org/drawingml/2006/table">
            <a:tbl>
              <a:tblPr/>
              <a:tblGrid>
                <a:gridCol w="2007891">
                  <a:extLst>
                    <a:ext uri="{9D8B030D-6E8A-4147-A177-3AD203B41FA5}">
                      <a16:colId xmlns:a16="http://schemas.microsoft.com/office/drawing/2014/main" val="3835986549"/>
                    </a:ext>
                  </a:extLst>
                </a:gridCol>
              </a:tblGrid>
              <a:tr h="86612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Royaume-Uni 12%</a:t>
                      </a:r>
                      <a:br>
                        <a:rPr lang="fr-FR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3,1 Mds €</a:t>
                      </a:r>
                    </a:p>
                  </a:txBody>
                  <a:tcPr marL="3215" marR="3215" marT="32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165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9198464"/>
                  </a:ext>
                </a:extLst>
              </a:tr>
            </a:tbl>
          </a:graphicData>
        </a:graphic>
      </p:graphicFrame>
      <p:graphicFrame>
        <p:nvGraphicFramePr>
          <p:cNvPr id="18" name="Tableau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3752557"/>
              </p:ext>
            </p:extLst>
          </p:nvPr>
        </p:nvGraphicFramePr>
        <p:xfrm>
          <a:off x="6181389" y="2252875"/>
          <a:ext cx="2084305" cy="870918"/>
        </p:xfrm>
        <a:graphic>
          <a:graphicData uri="http://schemas.openxmlformats.org/drawingml/2006/table">
            <a:tbl>
              <a:tblPr/>
              <a:tblGrid>
                <a:gridCol w="2084305">
                  <a:extLst>
                    <a:ext uri="{9D8B030D-6E8A-4147-A177-3AD203B41FA5}">
                      <a16:colId xmlns:a16="http://schemas.microsoft.com/office/drawing/2014/main" val="1335776464"/>
                    </a:ext>
                  </a:extLst>
                </a:gridCol>
              </a:tblGrid>
              <a:tr h="87091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France 6% </a:t>
                      </a:r>
                      <a:br>
                        <a:rPr lang="fr-FR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1,7 Md €</a:t>
                      </a:r>
                    </a:p>
                  </a:txBody>
                  <a:tcPr marL="7564" marR="7564" marT="75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7AC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1195024"/>
                  </a:ext>
                </a:extLst>
              </a:tr>
            </a:tbl>
          </a:graphicData>
        </a:graphic>
      </p:graphicFrame>
      <p:graphicFrame>
        <p:nvGraphicFramePr>
          <p:cNvPr id="20" name="Tableau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0298079"/>
              </p:ext>
            </p:extLst>
          </p:nvPr>
        </p:nvGraphicFramePr>
        <p:xfrm>
          <a:off x="4992400" y="3032650"/>
          <a:ext cx="2027245" cy="894147"/>
        </p:xfrm>
        <a:graphic>
          <a:graphicData uri="http://schemas.openxmlformats.org/drawingml/2006/table">
            <a:tbl>
              <a:tblPr/>
              <a:tblGrid>
                <a:gridCol w="2027245">
                  <a:extLst>
                    <a:ext uri="{9D8B030D-6E8A-4147-A177-3AD203B41FA5}">
                      <a16:colId xmlns:a16="http://schemas.microsoft.com/office/drawing/2014/main" val="780369416"/>
                    </a:ext>
                  </a:extLst>
                </a:gridCol>
              </a:tblGrid>
              <a:tr h="89414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Suisse 3%</a:t>
                      </a:r>
                      <a:br>
                        <a:rPr lang="fr-FR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800 M€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184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74388"/>
                  </a:ext>
                </a:extLst>
              </a:tr>
            </a:tbl>
          </a:graphicData>
        </a:graphic>
      </p:graphicFrame>
      <p:graphicFrame>
        <p:nvGraphicFramePr>
          <p:cNvPr id="22" name="Tableau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8719226"/>
              </p:ext>
            </p:extLst>
          </p:nvPr>
        </p:nvGraphicFramePr>
        <p:xfrm>
          <a:off x="6210900" y="3814469"/>
          <a:ext cx="2031375" cy="895515"/>
        </p:xfrm>
        <a:graphic>
          <a:graphicData uri="http://schemas.openxmlformats.org/drawingml/2006/table">
            <a:tbl>
              <a:tblPr/>
              <a:tblGrid>
                <a:gridCol w="2031375">
                  <a:extLst>
                    <a:ext uri="{9D8B030D-6E8A-4147-A177-3AD203B41FA5}">
                      <a16:colId xmlns:a16="http://schemas.microsoft.com/office/drawing/2014/main" val="2727587395"/>
                    </a:ext>
                  </a:extLst>
                </a:gridCol>
              </a:tblGrid>
              <a:tr h="89551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Allemagne 2% </a:t>
                      </a:r>
                      <a:br>
                        <a:rPr lang="fr-FR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600 M€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A78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5421232"/>
                  </a:ext>
                </a:extLst>
              </a:tr>
            </a:tbl>
          </a:graphicData>
        </a:graphic>
      </p:graphicFrame>
      <p:graphicFrame>
        <p:nvGraphicFramePr>
          <p:cNvPr id="24" name="Tableau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6381771"/>
              </p:ext>
            </p:extLst>
          </p:nvPr>
        </p:nvGraphicFramePr>
        <p:xfrm>
          <a:off x="4985204" y="4584752"/>
          <a:ext cx="2055788" cy="891599"/>
        </p:xfrm>
        <a:graphic>
          <a:graphicData uri="http://schemas.openxmlformats.org/drawingml/2006/table">
            <a:tbl>
              <a:tblPr/>
              <a:tblGrid>
                <a:gridCol w="2055788">
                  <a:extLst>
                    <a:ext uri="{9D8B030D-6E8A-4147-A177-3AD203B41FA5}">
                      <a16:colId xmlns:a16="http://schemas.microsoft.com/office/drawing/2014/main" val="612085060"/>
                    </a:ext>
                  </a:extLst>
                </a:gridCol>
              </a:tblGrid>
              <a:tr h="89159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Canada 2%</a:t>
                      </a:r>
                      <a:br>
                        <a:rPr lang="fr-FR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500 M€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374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3403059"/>
                  </a:ext>
                </a:extLst>
              </a:tr>
            </a:tbl>
          </a:graphicData>
        </a:graphic>
      </p:graphicFrame>
      <p:sp>
        <p:nvSpPr>
          <p:cNvPr id="26" name="Espace réservé du pied de page 1"/>
          <p:cNvSpPr txBox="1">
            <a:spLocks/>
          </p:cNvSpPr>
          <p:nvPr/>
        </p:nvSpPr>
        <p:spPr>
          <a:xfrm>
            <a:off x="4343400" y="5732463"/>
            <a:ext cx="4386473" cy="460692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>
                <a:solidFill>
                  <a:srgbClr val="7084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Dans un contexte occidental de forte contraction du montant des ventes, le marché français affiche un belle stabilité. </a:t>
            </a:r>
          </a:p>
          <a:p>
            <a:pPr algn="ctr"/>
            <a:r>
              <a:rPr lang="fr-FR" dirty="0">
                <a:solidFill>
                  <a:srgbClr val="7084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Avec 6% du montant total des ventes mondiales, le pays renforce sa 4</a:t>
            </a:r>
            <a:r>
              <a:rPr lang="fr-FR" baseline="30000" dirty="0">
                <a:solidFill>
                  <a:srgbClr val="7084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ème</a:t>
            </a:r>
            <a:r>
              <a:rPr lang="fr-FR" dirty="0">
                <a:solidFill>
                  <a:srgbClr val="7084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position (5% en 2015)</a:t>
            </a:r>
          </a:p>
          <a:p>
            <a:pPr algn="ctr"/>
            <a:endParaRPr lang="fr-FR" dirty="0">
              <a:solidFill>
                <a:srgbClr val="7084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Espace réservé du pied de page 1"/>
          <p:cNvSpPr txBox="1">
            <a:spLocks/>
          </p:cNvSpPr>
          <p:nvPr/>
        </p:nvSpPr>
        <p:spPr>
          <a:xfrm>
            <a:off x="2681234" y="3141663"/>
            <a:ext cx="894305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+7 %</a:t>
            </a:r>
            <a:endParaRPr lang="fr-FR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Espace réservé du pied de page 1"/>
          <p:cNvSpPr txBox="1">
            <a:spLocks/>
          </p:cNvSpPr>
          <p:nvPr/>
        </p:nvSpPr>
        <p:spPr>
          <a:xfrm>
            <a:off x="3581208" y="4551433"/>
            <a:ext cx="86416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800" dirty="0">
                <a:solidFill>
                  <a:srgbClr val="A30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-24%</a:t>
            </a:r>
            <a:endParaRPr lang="fr-FR" dirty="0">
              <a:solidFill>
                <a:srgbClr val="7084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Espace réservé du pied de page 1"/>
          <p:cNvSpPr txBox="1">
            <a:spLocks/>
          </p:cNvSpPr>
          <p:nvPr/>
        </p:nvSpPr>
        <p:spPr>
          <a:xfrm>
            <a:off x="6952898" y="1914071"/>
            <a:ext cx="894305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800" dirty="0">
                <a:solidFill>
                  <a:srgbClr val="A30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-28 %</a:t>
            </a:r>
            <a:endParaRPr lang="fr-FR" dirty="0">
              <a:solidFill>
                <a:srgbClr val="7084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Espace réservé du pied de page 1"/>
          <p:cNvSpPr txBox="1">
            <a:spLocks/>
          </p:cNvSpPr>
          <p:nvPr/>
        </p:nvSpPr>
        <p:spPr>
          <a:xfrm>
            <a:off x="8158955" y="2776538"/>
            <a:ext cx="86416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+4%</a:t>
            </a:r>
            <a:endParaRPr lang="fr-FR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Espace réservé du pied de page 1"/>
          <p:cNvSpPr txBox="1">
            <a:spLocks/>
          </p:cNvSpPr>
          <p:nvPr/>
        </p:nvSpPr>
        <p:spPr>
          <a:xfrm>
            <a:off x="7019645" y="3489972"/>
            <a:ext cx="86416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+4%</a:t>
            </a:r>
            <a:endParaRPr lang="fr-FR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Espace réservé du pied de page 1"/>
          <p:cNvSpPr txBox="1">
            <a:spLocks/>
          </p:cNvSpPr>
          <p:nvPr/>
        </p:nvSpPr>
        <p:spPr>
          <a:xfrm>
            <a:off x="7019645" y="5097709"/>
            <a:ext cx="86416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800" dirty="0">
                <a:solidFill>
                  <a:srgbClr val="A30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-16%</a:t>
            </a:r>
            <a:endParaRPr lang="fr-FR" dirty="0">
              <a:solidFill>
                <a:srgbClr val="7084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Espace réservé du pied de page 1"/>
          <p:cNvSpPr txBox="1">
            <a:spLocks/>
          </p:cNvSpPr>
          <p:nvPr/>
        </p:nvSpPr>
        <p:spPr>
          <a:xfrm>
            <a:off x="8185254" y="4374227"/>
            <a:ext cx="86416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800" dirty="0">
                <a:solidFill>
                  <a:srgbClr val="A30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-26%</a:t>
            </a:r>
            <a:endParaRPr lang="fr-FR" dirty="0">
              <a:solidFill>
                <a:srgbClr val="7084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5" name="Connecteur droit avec flèche 34"/>
          <p:cNvCxnSpPr/>
          <p:nvPr/>
        </p:nvCxnSpPr>
        <p:spPr>
          <a:xfrm flipV="1">
            <a:off x="3428529" y="3147734"/>
            <a:ext cx="241771" cy="258974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/>
          <p:cNvCxnSpPr/>
          <p:nvPr/>
        </p:nvCxnSpPr>
        <p:spPr>
          <a:xfrm>
            <a:off x="4264584" y="4603750"/>
            <a:ext cx="184062" cy="269875"/>
          </a:xfrm>
          <a:prstGeom prst="straightConnector1">
            <a:avLst/>
          </a:prstGeom>
          <a:ln w="38100">
            <a:solidFill>
              <a:srgbClr val="A30B3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/>
          <p:cNvCxnSpPr/>
          <p:nvPr/>
        </p:nvCxnSpPr>
        <p:spPr>
          <a:xfrm flipV="1">
            <a:off x="7721129" y="3511550"/>
            <a:ext cx="241771" cy="258974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avec flèche 41"/>
          <p:cNvCxnSpPr/>
          <p:nvPr/>
        </p:nvCxnSpPr>
        <p:spPr>
          <a:xfrm>
            <a:off x="7697788" y="5156200"/>
            <a:ext cx="184062" cy="269875"/>
          </a:xfrm>
          <a:prstGeom prst="straightConnector1">
            <a:avLst/>
          </a:prstGeom>
          <a:ln w="38100">
            <a:solidFill>
              <a:srgbClr val="A30B3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/>
          <p:cNvCxnSpPr/>
          <p:nvPr/>
        </p:nvCxnSpPr>
        <p:spPr>
          <a:xfrm flipV="1">
            <a:off x="8826029" y="2797175"/>
            <a:ext cx="241771" cy="258974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/>
          <p:cNvCxnSpPr/>
          <p:nvPr/>
        </p:nvCxnSpPr>
        <p:spPr>
          <a:xfrm>
            <a:off x="8959938" y="4413250"/>
            <a:ext cx="184062" cy="269875"/>
          </a:xfrm>
          <a:prstGeom prst="straightConnector1">
            <a:avLst/>
          </a:prstGeom>
          <a:ln w="38100">
            <a:solidFill>
              <a:srgbClr val="A30B3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/>
          <p:cNvCxnSpPr/>
          <p:nvPr/>
        </p:nvCxnSpPr>
        <p:spPr>
          <a:xfrm>
            <a:off x="7712163" y="1965325"/>
            <a:ext cx="184062" cy="269875"/>
          </a:xfrm>
          <a:prstGeom prst="straightConnector1">
            <a:avLst/>
          </a:prstGeom>
          <a:ln w="38100">
            <a:solidFill>
              <a:srgbClr val="A30B3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6125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3731233"/>
              </p:ext>
            </p:extLst>
          </p:nvPr>
        </p:nvGraphicFramePr>
        <p:xfrm>
          <a:off x="2987675" y="1651000"/>
          <a:ext cx="6529549" cy="462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0" name="Worksheet" r:id="rId4" imgW="7781841" imgH="4191076" progId="Excel.Sheet.12">
                  <p:link updateAutomatic="1"/>
                </p:oleObj>
              </mc:Choice>
              <mc:Fallback>
                <p:oleObj name="Worksheet" r:id="rId4" imgW="7781841" imgH="4191076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987675" y="1651000"/>
                        <a:ext cx="6529549" cy="4622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1A236-7529-4F0E-9E7D-E2ED7F326A25}" type="slidenum">
              <a:rPr lang="fr-FR" smtClean="0"/>
              <a:t>3</a:t>
            </a:fld>
            <a:endParaRPr lang="fr-FR"/>
          </a:p>
        </p:txBody>
      </p:sp>
      <p:sp>
        <p:nvSpPr>
          <p:cNvPr id="8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2333565" y="6356351"/>
            <a:ext cx="4815900" cy="365125"/>
          </a:xfrm>
        </p:spPr>
        <p:txBody>
          <a:bodyPr/>
          <a:lstStyle/>
          <a:p>
            <a:r>
              <a:rPr lang="fr-FR" dirty="0">
                <a:solidFill>
                  <a:srgbClr val="7084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Marché des ventes volontaires - Résultats de l'enquête 2016</a:t>
            </a:r>
          </a:p>
        </p:txBody>
      </p:sp>
      <p:sp>
        <p:nvSpPr>
          <p:cNvPr id="11" name="Espace réservé du pied de page 1"/>
          <p:cNvSpPr txBox="1">
            <a:spLocks/>
          </p:cNvSpPr>
          <p:nvPr/>
        </p:nvSpPr>
        <p:spPr>
          <a:xfrm>
            <a:off x="1908175" y="760413"/>
            <a:ext cx="6245225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000" dirty="0">
                <a:solidFill>
                  <a:srgbClr val="7084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Classement des 20 1ers opérateurs de ventes aux enchères sur le secteur «Art et objets de collection» dans le monde en 2016 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6"/>
          <a:srcRect l="50000" t="26250" r="35052" b="54189"/>
          <a:stretch/>
        </p:blipFill>
        <p:spPr>
          <a:xfrm>
            <a:off x="215900" y="296863"/>
            <a:ext cx="1467637" cy="1476375"/>
          </a:xfrm>
          <a:prstGeom prst="rect">
            <a:avLst/>
          </a:prstGeom>
        </p:spPr>
      </p:pic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3117429"/>
              </p:ext>
            </p:extLst>
          </p:nvPr>
        </p:nvGraphicFramePr>
        <p:xfrm>
          <a:off x="127768" y="1773238"/>
          <a:ext cx="2631523" cy="4366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31523">
                  <a:extLst>
                    <a:ext uri="{9D8B030D-6E8A-4147-A177-3AD203B41FA5}">
                      <a16:colId xmlns:a16="http://schemas.microsoft.com/office/drawing/2014/main" val="4160136757"/>
                    </a:ext>
                  </a:extLst>
                </a:gridCol>
              </a:tblGrid>
              <a:tr h="214856"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Christie's</a:t>
                      </a:r>
                      <a:endParaRPr lang="fr-FR" sz="900" b="0" i="0" u="none" strike="noStrike">
                        <a:solidFill>
                          <a:srgbClr val="47474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70" marR="7770" marT="777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1400938"/>
                  </a:ext>
                </a:extLst>
              </a:tr>
              <a:tr h="214856"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Sotheby's</a:t>
                      </a:r>
                      <a:endParaRPr lang="fr-FR" sz="900" b="0" i="0" u="none" strike="noStrike">
                        <a:solidFill>
                          <a:srgbClr val="47474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70" marR="7770" marT="777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1002744"/>
                  </a:ext>
                </a:extLst>
              </a:tr>
              <a:tr h="214856"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 International Auction </a:t>
                      </a:r>
                      <a:r>
                        <a:rPr lang="en-US" sz="9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Co.,Ltd</a:t>
                      </a:r>
                      <a:endParaRPr lang="en-US" sz="900" b="0" i="0" u="none" strike="noStrike" dirty="0">
                        <a:solidFill>
                          <a:srgbClr val="47474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70" marR="7770" marT="777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4519250"/>
                  </a:ext>
                </a:extLst>
              </a:tr>
              <a:tr h="214856"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Heritage</a:t>
                      </a:r>
                      <a:r>
                        <a:rPr lang="fr-FR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9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Auction</a:t>
                      </a:r>
                      <a:r>
                        <a:rPr lang="fr-FR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9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Galleries</a:t>
                      </a:r>
                      <a:endParaRPr lang="fr-FR" sz="900" b="0" i="0" u="none" strike="noStrike" dirty="0">
                        <a:solidFill>
                          <a:srgbClr val="47474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70" marR="7770" marT="777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3428752"/>
                  </a:ext>
                </a:extLst>
              </a:tr>
              <a:tr h="214856"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Beijing Council International Auction Co.,Ltd</a:t>
                      </a:r>
                      <a:endParaRPr lang="en-US" sz="900" b="0" i="0" u="none" strike="noStrike">
                        <a:solidFill>
                          <a:srgbClr val="47474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70" marR="7770" marT="777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4936751"/>
                  </a:ext>
                </a:extLst>
              </a:tr>
              <a:tr h="214856"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China Guardian Auctions Co., Ltd.</a:t>
                      </a:r>
                      <a:endParaRPr lang="en-US" sz="900" b="0" i="0" u="none" strike="noStrike">
                        <a:solidFill>
                          <a:srgbClr val="47474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70" marR="7770" marT="777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3337427"/>
                  </a:ext>
                </a:extLst>
              </a:tr>
              <a:tr h="214856"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Seized Assets Auctioneers</a:t>
                      </a:r>
                      <a:endParaRPr lang="fr-FR" sz="900" b="0" i="0" u="none" strike="noStrike">
                        <a:solidFill>
                          <a:srgbClr val="47474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70" marR="7770" marT="777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1722463"/>
                  </a:ext>
                </a:extLst>
              </a:tr>
              <a:tr h="214856"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Bonham's</a:t>
                      </a:r>
                      <a:endParaRPr lang="fr-FR" sz="900" b="0" i="0" u="none" strike="noStrike">
                        <a:solidFill>
                          <a:srgbClr val="47474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70" marR="7770" marT="777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0961642"/>
                  </a:ext>
                </a:extLst>
              </a:tr>
              <a:tr h="214856"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RM Auctions Group</a:t>
                      </a:r>
                      <a:endParaRPr lang="fr-FR" sz="900" b="0" i="0" u="none" strike="noStrike">
                        <a:solidFill>
                          <a:srgbClr val="47474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70" marR="7770" marT="777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9858145"/>
                  </a:ext>
                </a:extLst>
              </a:tr>
              <a:tr h="214856"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Mecum Auction</a:t>
                      </a:r>
                      <a:endParaRPr lang="fr-FR" sz="900" b="0" i="0" u="none" strike="noStrike">
                        <a:solidFill>
                          <a:srgbClr val="47474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70" marR="7770" marT="777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6993807"/>
                  </a:ext>
                </a:extLst>
              </a:tr>
              <a:tr h="214856"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Phillips de Pury &amp; Company</a:t>
                      </a:r>
                      <a:endParaRPr lang="fr-FR" sz="900" b="0" i="0" u="none" strike="noStrike">
                        <a:solidFill>
                          <a:srgbClr val="47474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70" marR="7770" marT="777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0522891"/>
                  </a:ext>
                </a:extLst>
              </a:tr>
              <a:tr h="214856"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Xiling Yinshe Auction Co., Ltd</a:t>
                      </a:r>
                      <a:endParaRPr lang="en-US" sz="900" b="0" i="0" u="none" strike="noStrike">
                        <a:solidFill>
                          <a:srgbClr val="47474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70" marR="7770" marT="777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9755161"/>
                  </a:ext>
                </a:extLst>
              </a:tr>
              <a:tr h="214856"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Gooding &amp; Company</a:t>
                      </a:r>
                      <a:endParaRPr lang="fr-FR" sz="900" b="0" i="0" u="none" strike="noStrike">
                        <a:solidFill>
                          <a:srgbClr val="47474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70" marR="7770" marT="777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568278"/>
                  </a:ext>
                </a:extLst>
              </a:tr>
              <a:tr h="284048"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Dorotheum</a:t>
                      </a:r>
                      <a:endParaRPr lang="fr-FR" sz="900" b="0" i="0" u="none" strike="noStrike">
                        <a:solidFill>
                          <a:srgbClr val="47474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70" marR="7770" marT="777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6539063"/>
                  </a:ext>
                </a:extLst>
              </a:tr>
              <a:tr h="214856"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Artcurial</a:t>
                      </a:r>
                      <a:r>
                        <a:rPr lang="fr-FR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Brest - Poulain - F. </a:t>
                      </a:r>
                      <a:r>
                        <a:rPr lang="fr-FR" sz="9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Tajan</a:t>
                      </a:r>
                      <a:endParaRPr lang="fr-FR" sz="900" b="0" i="0" u="none" strike="noStrike" dirty="0">
                        <a:solidFill>
                          <a:srgbClr val="47474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70" marR="7770" marT="777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485095"/>
                  </a:ext>
                </a:extLst>
              </a:tr>
              <a:tr h="214856"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Barrett-Jackson Auction Company</a:t>
                      </a:r>
                      <a:endParaRPr lang="fr-FR" sz="900" b="0" i="0" u="none" strike="noStrike">
                        <a:solidFill>
                          <a:srgbClr val="47474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70" marR="7770" marT="777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6950437"/>
                  </a:ext>
                </a:extLst>
              </a:tr>
              <a:tr h="214856"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Guangzhou Huayi International Auctions Co.,Ltd.</a:t>
                      </a:r>
                      <a:endParaRPr lang="fr-FR" sz="900" b="0" i="0" u="none" strike="noStrike">
                        <a:solidFill>
                          <a:srgbClr val="47474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70" marR="7770" marT="777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9218203"/>
                  </a:ext>
                </a:extLst>
              </a:tr>
              <a:tr h="214856"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Lauritz Christensen Auctions</a:t>
                      </a:r>
                      <a:endParaRPr lang="fr-FR" sz="900" b="0" i="0" u="none" strike="noStrike">
                        <a:solidFill>
                          <a:srgbClr val="47474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70" marR="7770" marT="777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0411609"/>
                  </a:ext>
                </a:extLst>
              </a:tr>
              <a:tr h="214856"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Auction Co., Ltd de Beijing Orient</a:t>
                      </a:r>
                      <a:endParaRPr lang="fr-FR" sz="900" b="0" i="0" u="none" strike="noStrike">
                        <a:solidFill>
                          <a:srgbClr val="47474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70" marR="7770" marT="777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909181"/>
                  </a:ext>
                </a:extLst>
              </a:tr>
              <a:tr h="214856"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Dongzheng</a:t>
                      </a:r>
                      <a:r>
                        <a:rPr lang="fr-FR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9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Auction</a:t>
                      </a:r>
                      <a:endParaRPr lang="fr-FR" sz="900" b="0" i="0" u="none" strike="noStrike" dirty="0">
                        <a:solidFill>
                          <a:srgbClr val="47474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70" marR="7770" marT="777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433130"/>
                  </a:ext>
                </a:extLst>
              </a:tr>
            </a:tbl>
          </a:graphicData>
        </a:graphic>
      </p:graphicFrame>
      <p:pic>
        <p:nvPicPr>
          <p:cNvPr id="34" name="il_fi" descr="Afficher l'image d'origine">
            <a:extLst>
              <a:ext uri="{FF2B5EF4-FFF2-40B4-BE49-F238E27FC236}">
                <a16:creationId xmlns:a16="http://schemas.microsoft.com/office/drawing/2014/main" id="{3129A5C7-3B43-475F-95B6-854C54280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400" y="1773238"/>
            <a:ext cx="339269" cy="191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0B0B6F24-7CCA-4AF7-8058-B9A5A2F1EAA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17313" y="5498809"/>
            <a:ext cx="263442" cy="181557"/>
          </a:xfrm>
          <a:prstGeom prst="rect">
            <a:avLst/>
          </a:prstGeom>
        </p:spPr>
      </p:pic>
      <p:pic>
        <p:nvPicPr>
          <p:cNvPr id="38" name="il_fi" descr="Afficher l'image d'origine">
            <a:extLst>
              <a:ext uri="{FF2B5EF4-FFF2-40B4-BE49-F238E27FC236}">
                <a16:creationId xmlns:a16="http://schemas.microsoft.com/office/drawing/2014/main" id="{9626CC54-18AC-45B4-B129-3F042DC6FA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400" y="2042566"/>
            <a:ext cx="339269" cy="191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il_fi" descr="Afficher l'image d'origine">
            <a:extLst>
              <a:ext uri="{FF2B5EF4-FFF2-40B4-BE49-F238E27FC236}">
                <a16:creationId xmlns:a16="http://schemas.microsoft.com/office/drawing/2014/main" id="{214C0FAA-A66B-4B4B-8519-28AA12EDF2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400" y="3306518"/>
            <a:ext cx="339269" cy="191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Image 39" descr="Flag_of_the_People's_Republic_of_China_svg.png">
            <a:extLst>
              <a:ext uri="{FF2B5EF4-FFF2-40B4-BE49-F238E27FC236}">
                <a16:creationId xmlns:a16="http://schemas.microsoft.com/office/drawing/2014/main" id="{2DBE3789-E3FD-4ED0-A58C-CB749A853324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827735" y="2637704"/>
            <a:ext cx="242599" cy="161733"/>
          </a:xfrm>
          <a:prstGeom prst="rect">
            <a:avLst/>
          </a:prstGeom>
        </p:spPr>
      </p:pic>
      <p:pic>
        <p:nvPicPr>
          <p:cNvPr id="46" name="Image 45" descr="Flag_of_the_People's_Republic_of_China_svg.png">
            <a:extLst>
              <a:ext uri="{FF2B5EF4-FFF2-40B4-BE49-F238E27FC236}">
                <a16:creationId xmlns:a16="http://schemas.microsoft.com/office/drawing/2014/main" id="{1B94DDA2-9214-4762-A101-FA8E6599E0A8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827735" y="5760297"/>
            <a:ext cx="242599" cy="161733"/>
          </a:xfrm>
          <a:prstGeom prst="rect">
            <a:avLst/>
          </a:prstGeom>
        </p:spPr>
      </p:pic>
      <p:pic>
        <p:nvPicPr>
          <p:cNvPr id="47" name="il_fi" descr="Afficher l'image d'origine">
            <a:extLst>
              <a:ext uri="{FF2B5EF4-FFF2-40B4-BE49-F238E27FC236}">
                <a16:creationId xmlns:a16="http://schemas.microsoft.com/office/drawing/2014/main" id="{5C167286-72C5-4979-854D-F9A6E8512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141" y="3539456"/>
            <a:ext cx="265787" cy="1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Image 47" descr="Flag_of_the_People's_Republic_of_China_svg.png">
            <a:extLst>
              <a:ext uri="{FF2B5EF4-FFF2-40B4-BE49-F238E27FC236}">
                <a16:creationId xmlns:a16="http://schemas.microsoft.com/office/drawing/2014/main" id="{B2907135-0EE4-4872-83C0-4AFBA413AAA6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827735" y="5306340"/>
            <a:ext cx="242599" cy="161733"/>
          </a:xfrm>
          <a:prstGeom prst="rect">
            <a:avLst/>
          </a:prstGeom>
        </p:spPr>
      </p:pic>
      <p:pic>
        <p:nvPicPr>
          <p:cNvPr id="49" name="Image 48" descr="Flag_of_the_People's_Republic_of_China_svg.png">
            <a:extLst>
              <a:ext uri="{FF2B5EF4-FFF2-40B4-BE49-F238E27FC236}">
                <a16:creationId xmlns:a16="http://schemas.microsoft.com/office/drawing/2014/main" id="{2CEF11F5-DAC4-4938-8EC3-9CBD5AFBD623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827735" y="2221632"/>
            <a:ext cx="242599" cy="161733"/>
          </a:xfrm>
          <a:prstGeom prst="rect">
            <a:avLst/>
          </a:prstGeom>
        </p:spPr>
      </p:pic>
      <p:pic>
        <p:nvPicPr>
          <p:cNvPr id="50" name="il_fi" descr="Afficher l'image d'origine">
            <a:extLst>
              <a:ext uri="{FF2B5EF4-FFF2-40B4-BE49-F238E27FC236}">
                <a16:creationId xmlns:a16="http://schemas.microsoft.com/office/drawing/2014/main" id="{E6A3F1D1-ED89-4C25-84F7-E2397E8B2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400" y="2427907"/>
            <a:ext cx="339269" cy="191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il_fi" descr="Afficher l'image d'origine">
            <a:extLst>
              <a:ext uri="{FF2B5EF4-FFF2-40B4-BE49-F238E27FC236}">
                <a16:creationId xmlns:a16="http://schemas.microsoft.com/office/drawing/2014/main" id="{63E83508-1BF2-4F1B-971B-09A7B15EE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400" y="3045993"/>
            <a:ext cx="339269" cy="191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Image 51" descr="Flag_of_the_People's_Republic_of_China_svg.png">
            <a:extLst>
              <a:ext uri="{FF2B5EF4-FFF2-40B4-BE49-F238E27FC236}">
                <a16:creationId xmlns:a16="http://schemas.microsoft.com/office/drawing/2014/main" id="{E94E7625-CAAD-4F77-8285-27F4EFE4DF70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827735" y="2861312"/>
            <a:ext cx="242599" cy="161733"/>
          </a:xfrm>
          <a:prstGeom prst="rect">
            <a:avLst/>
          </a:prstGeom>
        </p:spPr>
      </p:pic>
      <p:pic>
        <p:nvPicPr>
          <p:cNvPr id="53" name="Image 52" descr="Flag_of_the_United_States_svg.png">
            <a:extLst>
              <a:ext uri="{FF2B5EF4-FFF2-40B4-BE49-F238E27FC236}">
                <a16:creationId xmlns:a16="http://schemas.microsoft.com/office/drawing/2014/main" id="{F56E7B2F-BBDE-4417-AA96-00AD53F04390}"/>
              </a:ext>
            </a:extLst>
          </p:cNvPr>
          <p:cNvPicPr>
            <a:picLocks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827330" y="3818206"/>
            <a:ext cx="243408" cy="143604"/>
          </a:xfrm>
          <a:prstGeom prst="rect">
            <a:avLst/>
          </a:prstGeom>
        </p:spPr>
      </p:pic>
      <p:pic>
        <p:nvPicPr>
          <p:cNvPr id="54" name="il_fi" descr="Afficher l'image d'origine">
            <a:extLst>
              <a:ext uri="{FF2B5EF4-FFF2-40B4-BE49-F238E27FC236}">
                <a16:creationId xmlns:a16="http://schemas.microsoft.com/office/drawing/2014/main" id="{B4BC82F6-6010-4064-89C9-2202EDE2AB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400" y="4001443"/>
            <a:ext cx="339269" cy="191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Image 54" descr="Flag_of_the_People's_Republic_of_China_svg.png">
            <a:extLst>
              <a:ext uri="{FF2B5EF4-FFF2-40B4-BE49-F238E27FC236}">
                <a16:creationId xmlns:a16="http://schemas.microsoft.com/office/drawing/2014/main" id="{A953CFC2-BBD7-4213-9CFC-E5CCDED75214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827735" y="4226480"/>
            <a:ext cx="242599" cy="161733"/>
          </a:xfrm>
          <a:prstGeom prst="rect">
            <a:avLst/>
          </a:prstGeom>
        </p:spPr>
      </p:pic>
      <p:pic>
        <p:nvPicPr>
          <p:cNvPr id="56" name="il_fi" descr="http://www.google.fr/url?source=imglanding&amp;ct=img&amp;q=http://upload.wikimedia.org/wikipedia/commons/thumb/c/c3/Flag_of_France.svg/langfr-225px-Flag_of_France.svg.png&amp;sa=X&amp;ei=vjpbVdrdPIaFyQT-qIHIAQ&amp;ved=0CAkQ8wc&amp;usg=AFQjCNFihWY0DfQJxCo2QUE6at_2_oHVcg">
            <a:extLst>
              <a:ext uri="{FF2B5EF4-FFF2-40B4-BE49-F238E27FC236}">
                <a16:creationId xmlns:a16="http://schemas.microsoft.com/office/drawing/2014/main" id="{B59828A5-458B-402A-81B4-4A3C2F57683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304" y="4846668"/>
            <a:ext cx="251460" cy="189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Image 56" descr="autriche.gif">
            <a:extLst>
              <a:ext uri="{FF2B5EF4-FFF2-40B4-BE49-F238E27FC236}">
                <a16:creationId xmlns:a16="http://schemas.microsoft.com/office/drawing/2014/main" id="{3544C65E-B489-4245-8E67-E49A6CA43318}"/>
              </a:ext>
            </a:extLst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827280" y="4638218"/>
            <a:ext cx="243508" cy="166565"/>
          </a:xfrm>
          <a:prstGeom prst="rect">
            <a:avLst/>
          </a:prstGeom>
        </p:spPr>
      </p:pic>
      <p:pic>
        <p:nvPicPr>
          <p:cNvPr id="58" name="Image 57" descr="Flag_of_the_United_States_svg.png">
            <a:extLst>
              <a:ext uri="{FF2B5EF4-FFF2-40B4-BE49-F238E27FC236}">
                <a16:creationId xmlns:a16="http://schemas.microsoft.com/office/drawing/2014/main" id="{F318F6AA-CFEB-433D-9BBE-FA6D667E6DAC}"/>
              </a:ext>
            </a:extLst>
          </p:cNvPr>
          <p:cNvPicPr>
            <a:picLocks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827330" y="4443309"/>
            <a:ext cx="243408" cy="143604"/>
          </a:xfrm>
          <a:prstGeom prst="rect">
            <a:avLst/>
          </a:prstGeom>
        </p:spPr>
      </p:pic>
      <p:pic>
        <p:nvPicPr>
          <p:cNvPr id="59" name="Image 58" descr="Flag_of_the_United_States_svg.png">
            <a:extLst>
              <a:ext uri="{FF2B5EF4-FFF2-40B4-BE49-F238E27FC236}">
                <a16:creationId xmlns:a16="http://schemas.microsoft.com/office/drawing/2014/main" id="{EAC06571-FF61-47C6-A1BC-AA7216EE61AA}"/>
              </a:ext>
            </a:extLst>
          </p:cNvPr>
          <p:cNvPicPr>
            <a:picLocks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827330" y="5098892"/>
            <a:ext cx="243408" cy="143604"/>
          </a:xfrm>
          <a:prstGeom prst="rect">
            <a:avLst/>
          </a:prstGeom>
        </p:spPr>
      </p:pic>
      <p:pic>
        <p:nvPicPr>
          <p:cNvPr id="60" name="Image 59" descr="Flag_of_the_People's_Republic_of_China_svg.png">
            <a:extLst>
              <a:ext uri="{FF2B5EF4-FFF2-40B4-BE49-F238E27FC236}">
                <a16:creationId xmlns:a16="http://schemas.microsoft.com/office/drawing/2014/main" id="{DA8D68BE-75B8-4179-9150-C02865059058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827735" y="5953424"/>
            <a:ext cx="242599" cy="161733"/>
          </a:xfrm>
          <a:prstGeom prst="rect">
            <a:avLst/>
          </a:prstGeom>
        </p:spPr>
      </p:pic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9185228"/>
              </p:ext>
            </p:extLst>
          </p:nvPr>
        </p:nvGraphicFramePr>
        <p:xfrm>
          <a:off x="7041178" y="1773238"/>
          <a:ext cx="1225743" cy="43513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25743">
                  <a:extLst>
                    <a:ext uri="{9D8B030D-6E8A-4147-A177-3AD203B41FA5}">
                      <a16:colId xmlns:a16="http://schemas.microsoft.com/office/drawing/2014/main" val="101149257"/>
                    </a:ext>
                  </a:extLst>
                </a:gridCol>
              </a:tblGrid>
              <a:tr h="217567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 dirty="0">
                          <a:effectLst/>
                        </a:rPr>
                        <a:t>Royaume-Uni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1770558"/>
                  </a:ext>
                </a:extLst>
              </a:tr>
              <a:tr h="217567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Etats-Unis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7659299"/>
                  </a:ext>
                </a:extLst>
              </a:tr>
              <a:tr h="217567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Chine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3406083"/>
                  </a:ext>
                </a:extLst>
              </a:tr>
              <a:tr h="217567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Etats-Unis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0271852"/>
                  </a:ext>
                </a:extLst>
              </a:tr>
              <a:tr h="217567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Chine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3110931"/>
                  </a:ext>
                </a:extLst>
              </a:tr>
              <a:tr h="217567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 dirty="0">
                          <a:effectLst/>
                        </a:rPr>
                        <a:t>Chine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3285073"/>
                  </a:ext>
                </a:extLst>
              </a:tr>
              <a:tr h="217567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 dirty="0">
                          <a:effectLst/>
                        </a:rPr>
                        <a:t>Etats-Unis</a:t>
                      </a:r>
                      <a:endParaRPr lang="fr-FR" sz="900" b="0" i="0" u="none" strike="noStrike" dirty="0">
                        <a:solidFill>
                          <a:srgbClr val="47474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7789124"/>
                  </a:ext>
                </a:extLst>
              </a:tr>
              <a:tr h="217567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Etats-Unis</a:t>
                      </a:r>
                      <a:endParaRPr lang="fr-FR" sz="900" b="0" i="0" u="none" strike="noStrike">
                        <a:solidFill>
                          <a:srgbClr val="47474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0458136"/>
                  </a:ext>
                </a:extLst>
              </a:tr>
              <a:tr h="217567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Canada</a:t>
                      </a:r>
                      <a:endParaRPr lang="fr-FR" sz="900" b="0" i="0" u="none" strike="noStrike">
                        <a:solidFill>
                          <a:srgbClr val="47474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0084267"/>
                  </a:ext>
                </a:extLst>
              </a:tr>
              <a:tr h="217567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Etats-Unis</a:t>
                      </a:r>
                      <a:endParaRPr lang="fr-FR" sz="900" b="0" i="0" u="none" strike="noStrike">
                        <a:solidFill>
                          <a:srgbClr val="47474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7754650"/>
                  </a:ext>
                </a:extLst>
              </a:tr>
              <a:tr h="217567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Etats-Unis</a:t>
                      </a:r>
                      <a:endParaRPr lang="fr-FR" sz="900" b="0" i="0" u="none" strike="noStrike">
                        <a:solidFill>
                          <a:srgbClr val="47474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5591550"/>
                  </a:ext>
                </a:extLst>
              </a:tr>
              <a:tr h="217567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Chine</a:t>
                      </a:r>
                      <a:endParaRPr lang="fr-FR" sz="900" b="0" i="0" u="none" strike="noStrike">
                        <a:solidFill>
                          <a:srgbClr val="47474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7729501"/>
                  </a:ext>
                </a:extLst>
              </a:tr>
              <a:tr h="217567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Etats-Unis</a:t>
                      </a:r>
                      <a:endParaRPr lang="fr-FR" sz="900" b="0" i="0" u="none" strike="noStrike">
                        <a:solidFill>
                          <a:srgbClr val="47474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6748485"/>
                  </a:ext>
                </a:extLst>
              </a:tr>
              <a:tr h="217567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Autriche</a:t>
                      </a:r>
                      <a:endParaRPr lang="fr-FR" sz="900" b="0" i="0" u="none" strike="noStrike">
                        <a:solidFill>
                          <a:srgbClr val="47474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6279850"/>
                  </a:ext>
                </a:extLst>
              </a:tr>
              <a:tr h="217567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France</a:t>
                      </a:r>
                      <a:endParaRPr lang="fr-FR" sz="900" b="0" i="0" u="none" strike="noStrike">
                        <a:solidFill>
                          <a:srgbClr val="47474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3064623"/>
                  </a:ext>
                </a:extLst>
              </a:tr>
              <a:tr h="217567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Etats-Unis</a:t>
                      </a:r>
                      <a:endParaRPr lang="fr-FR" sz="900" b="0" i="0" u="none" strike="noStrike">
                        <a:solidFill>
                          <a:srgbClr val="47474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0549220"/>
                  </a:ext>
                </a:extLst>
              </a:tr>
              <a:tr h="217567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Chine</a:t>
                      </a:r>
                      <a:endParaRPr lang="fr-FR" sz="900" b="0" i="0" u="none" strike="noStrike">
                        <a:solidFill>
                          <a:srgbClr val="47474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445298"/>
                  </a:ext>
                </a:extLst>
              </a:tr>
              <a:tr h="217567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Danemark</a:t>
                      </a:r>
                      <a:endParaRPr lang="fr-FR" sz="900" b="0" i="0" u="none" strike="noStrike">
                        <a:solidFill>
                          <a:srgbClr val="47474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0476447"/>
                  </a:ext>
                </a:extLst>
              </a:tr>
              <a:tr h="217567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Chine</a:t>
                      </a:r>
                      <a:endParaRPr lang="fr-FR" sz="900" b="0" i="0" u="none" strike="noStrike">
                        <a:solidFill>
                          <a:srgbClr val="47474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5605025"/>
                  </a:ext>
                </a:extLst>
              </a:tr>
              <a:tr h="217567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 dirty="0">
                          <a:effectLst/>
                        </a:rPr>
                        <a:t>Chine</a:t>
                      </a:r>
                      <a:endParaRPr lang="fr-FR" sz="900" b="0" i="0" u="none" strike="noStrike" dirty="0">
                        <a:solidFill>
                          <a:srgbClr val="47474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7451489"/>
                  </a:ext>
                </a:extLst>
              </a:tr>
            </a:tbl>
          </a:graphicData>
        </a:graphic>
      </p:graphicFrame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5050824"/>
              </p:ext>
            </p:extLst>
          </p:nvPr>
        </p:nvGraphicFramePr>
        <p:xfrm>
          <a:off x="8116824" y="1773238"/>
          <a:ext cx="663061" cy="43513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3061">
                  <a:extLst>
                    <a:ext uri="{9D8B030D-6E8A-4147-A177-3AD203B41FA5}">
                      <a16:colId xmlns:a16="http://schemas.microsoft.com/office/drawing/2014/main" val="1921260655"/>
                    </a:ext>
                  </a:extLst>
                </a:gridCol>
              </a:tblGrid>
              <a:tr h="21756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-26%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997198"/>
                  </a:ext>
                </a:extLst>
              </a:tr>
              <a:tr h="21756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-31%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7607663"/>
                  </a:ext>
                </a:extLst>
              </a:tr>
              <a:tr h="21756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-3%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5871157"/>
                  </a:ext>
                </a:extLst>
              </a:tr>
              <a:tr h="21756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-1%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542961"/>
                  </a:ext>
                </a:extLst>
              </a:tr>
              <a:tr h="21756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121%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2293554"/>
                  </a:ext>
                </a:extLst>
              </a:tr>
              <a:tr h="21756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2%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427626"/>
                  </a:ext>
                </a:extLst>
              </a:tr>
              <a:tr h="21756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185%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1632804"/>
                  </a:ext>
                </a:extLst>
              </a:tr>
              <a:tr h="21756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-24%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681099"/>
                  </a:ext>
                </a:extLst>
              </a:tr>
              <a:tr h="21756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-24%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4569472"/>
                  </a:ext>
                </a:extLst>
              </a:tr>
              <a:tr h="21756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70%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8116439"/>
                  </a:ext>
                </a:extLst>
              </a:tr>
              <a:tr h="21756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-17%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4179230"/>
                  </a:ext>
                </a:extLst>
              </a:tr>
              <a:tr h="21756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-10%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0143136"/>
                  </a:ext>
                </a:extLst>
              </a:tr>
              <a:tr h="21756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26%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1561469"/>
                  </a:ext>
                </a:extLst>
              </a:tr>
              <a:tr h="21756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30%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2592284"/>
                  </a:ext>
                </a:extLst>
              </a:tr>
              <a:tr h="21756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6%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8168515"/>
                  </a:ext>
                </a:extLst>
              </a:tr>
              <a:tr h="21756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-7%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4984767"/>
                  </a:ext>
                </a:extLst>
              </a:tr>
              <a:tr h="21756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7%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3675644"/>
                  </a:ext>
                </a:extLst>
              </a:tr>
              <a:tr h="21756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-1%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5858972"/>
                  </a:ext>
                </a:extLst>
              </a:tr>
              <a:tr h="21756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65%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6129942"/>
                  </a:ext>
                </a:extLst>
              </a:tr>
              <a:tr h="21756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57%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3494353"/>
                  </a:ext>
                </a:extLst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6763876" y="1415534"/>
            <a:ext cx="137569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dirty="0">
                <a:solidFill>
                  <a:srgbClr val="7084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Pays / implantation</a:t>
            </a:r>
          </a:p>
        </p:txBody>
      </p:sp>
      <p:sp>
        <p:nvSpPr>
          <p:cNvPr id="61" name="Rectangle 60"/>
          <p:cNvSpPr/>
          <p:nvPr/>
        </p:nvSpPr>
        <p:spPr>
          <a:xfrm>
            <a:off x="1908175" y="1415534"/>
            <a:ext cx="81785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dirty="0">
                <a:solidFill>
                  <a:srgbClr val="7084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Opérateur</a:t>
            </a:r>
          </a:p>
        </p:txBody>
      </p:sp>
      <p:sp>
        <p:nvSpPr>
          <p:cNvPr id="62" name="Rectangle 61"/>
          <p:cNvSpPr/>
          <p:nvPr/>
        </p:nvSpPr>
        <p:spPr>
          <a:xfrm>
            <a:off x="8080311" y="1415534"/>
            <a:ext cx="77787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dirty="0">
                <a:solidFill>
                  <a:srgbClr val="7084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Evolution vs 2015</a:t>
            </a:r>
          </a:p>
        </p:txBody>
      </p:sp>
    </p:spTree>
    <p:extLst>
      <p:ext uri="{BB962C8B-B14F-4D97-AF65-F5344CB8AC3E}">
        <p14:creationId xmlns:p14="http://schemas.microsoft.com/office/powerpoint/2010/main" val="955151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1A236-7529-4F0E-9E7D-E2ED7F326A25}" type="slidenum">
              <a:rPr lang="fr-FR" smtClean="0"/>
              <a:t>4</a:t>
            </a:fld>
            <a:endParaRPr lang="fr-FR"/>
          </a:p>
        </p:txBody>
      </p:sp>
      <p:sp>
        <p:nvSpPr>
          <p:cNvPr id="8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2333565" y="6356351"/>
            <a:ext cx="4815900" cy="365125"/>
          </a:xfrm>
        </p:spPr>
        <p:txBody>
          <a:bodyPr/>
          <a:lstStyle/>
          <a:p>
            <a:r>
              <a:rPr lang="fr-FR" dirty="0">
                <a:solidFill>
                  <a:srgbClr val="7084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Marché des ventes volontaires - Résultats de l'enquête 2016</a:t>
            </a:r>
          </a:p>
        </p:txBody>
      </p:sp>
      <p:sp>
        <p:nvSpPr>
          <p:cNvPr id="11" name="Espace réservé du pied de page 1"/>
          <p:cNvSpPr txBox="1">
            <a:spLocks/>
          </p:cNvSpPr>
          <p:nvPr/>
        </p:nvSpPr>
        <p:spPr>
          <a:xfrm>
            <a:off x="1385661" y="942975"/>
            <a:ext cx="7441098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000" dirty="0">
                <a:solidFill>
                  <a:srgbClr val="7084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des 10 premiers opérateurs dans le montant total adjugé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/>
          <a:srcRect l="65375" t="24861" r="20318" b="54190"/>
          <a:stretch/>
        </p:blipFill>
        <p:spPr>
          <a:xfrm>
            <a:off x="215900" y="296863"/>
            <a:ext cx="1276350" cy="1436689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218627" y="2630418"/>
            <a:ext cx="2581724" cy="2513082"/>
          </a:xfrm>
          <a:prstGeom prst="ellipse">
            <a:avLst/>
          </a:prstGeom>
          <a:solidFill>
            <a:srgbClr val="A30B3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Ellipse 34"/>
          <p:cNvSpPr/>
          <p:nvPr/>
        </p:nvSpPr>
        <p:spPr>
          <a:xfrm>
            <a:off x="475802" y="3049519"/>
            <a:ext cx="2084949" cy="2114526"/>
          </a:xfrm>
          <a:prstGeom prst="ellipse">
            <a:avLst/>
          </a:prstGeom>
          <a:solidFill>
            <a:srgbClr val="70849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0" dirty="0"/>
          </a:p>
        </p:txBody>
      </p:sp>
      <p:sp>
        <p:nvSpPr>
          <p:cNvPr id="9" name="Rectangle 8"/>
          <p:cNvSpPr/>
          <p:nvPr/>
        </p:nvSpPr>
        <p:spPr>
          <a:xfrm>
            <a:off x="754062" y="3349626"/>
            <a:ext cx="162242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000" dirty="0">
                <a:solidFill>
                  <a:schemeClr val="bg1"/>
                </a:solidFill>
              </a:rPr>
              <a:t>13 Mds</a:t>
            </a:r>
            <a:r>
              <a:rPr lang="fr-FR" sz="3000" dirty="0">
                <a:solidFill>
                  <a:schemeClr val="bg1"/>
                </a:solidFill>
                <a:latin typeface="Calibri" panose="020F0502020204030204" pitchFamily="34" charset="0"/>
              </a:rPr>
              <a:t> €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Montant total adjugé par les 10 1ers opérateurs</a:t>
            </a:r>
            <a:endParaRPr lang="fr-FR" sz="1200" dirty="0">
              <a:solidFill>
                <a:schemeClr val="bg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-98425" y="1773238"/>
            <a:ext cx="32602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000" dirty="0">
                <a:solidFill>
                  <a:srgbClr val="7084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 Mds </a:t>
            </a:r>
            <a:r>
              <a:rPr lang="fr-FR" sz="4000" dirty="0">
                <a:solidFill>
                  <a:srgbClr val="70849D"/>
                </a:solidFill>
                <a:latin typeface="Calibri" panose="020F0502020204030204" pitchFamily="34" charset="0"/>
              </a:rPr>
              <a:t>€</a:t>
            </a:r>
            <a:endParaRPr lang="fr-FR" sz="4000" dirty="0">
              <a:solidFill>
                <a:srgbClr val="7084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2471" y="2321927"/>
            <a:ext cx="242406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100" dirty="0">
                <a:solidFill>
                  <a:srgbClr val="7084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Montant total adjugé dans le monde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29712" y="4331702"/>
            <a:ext cx="10711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000" dirty="0">
                <a:solidFill>
                  <a:schemeClr val="bg1"/>
                </a:solidFill>
              </a:rPr>
              <a:t>50%</a:t>
            </a:r>
          </a:p>
        </p:txBody>
      </p:sp>
      <p:sp>
        <p:nvSpPr>
          <p:cNvPr id="42" name="Espace réservé du pied de page 1"/>
          <p:cNvSpPr txBox="1">
            <a:spLocks/>
          </p:cNvSpPr>
          <p:nvPr/>
        </p:nvSpPr>
        <p:spPr>
          <a:xfrm>
            <a:off x="139699" y="5407025"/>
            <a:ext cx="8842375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>
                <a:solidFill>
                  <a:srgbClr val="7084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marché des ventes aux enchères reste très concentré aux mains des quelques opérateurs de vente </a:t>
            </a:r>
          </a:p>
        </p:txBody>
      </p:sp>
      <p:sp>
        <p:nvSpPr>
          <p:cNvPr id="68" name="Ellipse 67"/>
          <p:cNvSpPr/>
          <p:nvPr/>
        </p:nvSpPr>
        <p:spPr>
          <a:xfrm>
            <a:off x="6127750" y="3773419"/>
            <a:ext cx="1419225" cy="1395412"/>
          </a:xfrm>
          <a:prstGeom prst="ellipse">
            <a:avLst/>
          </a:prstGeom>
          <a:solidFill>
            <a:srgbClr val="A30B3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/>
          <p:cNvSpPr/>
          <p:nvPr/>
        </p:nvSpPr>
        <p:spPr>
          <a:xfrm>
            <a:off x="6255327" y="3982969"/>
            <a:ext cx="1146139" cy="1174110"/>
          </a:xfrm>
          <a:prstGeom prst="ellipse">
            <a:avLst/>
          </a:prstGeom>
          <a:solidFill>
            <a:srgbClr val="70849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0" dirty="0"/>
          </a:p>
        </p:txBody>
      </p:sp>
      <p:sp>
        <p:nvSpPr>
          <p:cNvPr id="71" name="Rectangle 70"/>
          <p:cNvSpPr/>
          <p:nvPr/>
        </p:nvSpPr>
        <p:spPr>
          <a:xfrm>
            <a:off x="5943600" y="3065532"/>
            <a:ext cx="17843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rgbClr val="7084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Royaume-Uni</a:t>
            </a:r>
          </a:p>
          <a:p>
            <a:pPr algn="ctr"/>
            <a:r>
              <a:rPr lang="fr-FR" dirty="0">
                <a:solidFill>
                  <a:srgbClr val="7084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3,1 Mds </a:t>
            </a:r>
            <a:r>
              <a:rPr lang="fr-FR" dirty="0">
                <a:solidFill>
                  <a:srgbClr val="70849D"/>
                </a:solidFill>
                <a:latin typeface="Calibri" panose="020F0502020204030204" pitchFamily="34" charset="0"/>
              </a:rPr>
              <a:t>€</a:t>
            </a:r>
            <a:endParaRPr lang="fr-FR" dirty="0">
              <a:solidFill>
                <a:srgbClr val="7084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Ellipse 71"/>
          <p:cNvSpPr/>
          <p:nvPr/>
        </p:nvSpPr>
        <p:spPr>
          <a:xfrm>
            <a:off x="7731125" y="3773419"/>
            <a:ext cx="1419225" cy="1395412"/>
          </a:xfrm>
          <a:prstGeom prst="ellipse">
            <a:avLst/>
          </a:prstGeom>
          <a:solidFill>
            <a:srgbClr val="A30B3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Ellipse 72"/>
          <p:cNvSpPr/>
          <p:nvPr/>
        </p:nvSpPr>
        <p:spPr>
          <a:xfrm>
            <a:off x="7915180" y="3982969"/>
            <a:ext cx="1146139" cy="1174110"/>
          </a:xfrm>
          <a:prstGeom prst="ellipse">
            <a:avLst/>
          </a:prstGeom>
          <a:solidFill>
            <a:srgbClr val="70849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0" dirty="0"/>
          </a:p>
        </p:txBody>
      </p:sp>
      <p:sp>
        <p:nvSpPr>
          <p:cNvPr id="75" name="Rectangle 74"/>
          <p:cNvSpPr/>
          <p:nvPr/>
        </p:nvSpPr>
        <p:spPr>
          <a:xfrm>
            <a:off x="7451725" y="3065532"/>
            <a:ext cx="17843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rgbClr val="7084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France</a:t>
            </a:r>
          </a:p>
          <a:p>
            <a:pPr algn="ctr"/>
            <a:r>
              <a:rPr lang="fr-FR" dirty="0">
                <a:solidFill>
                  <a:srgbClr val="7084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1,7 Md </a:t>
            </a:r>
            <a:r>
              <a:rPr lang="fr-FR" dirty="0">
                <a:solidFill>
                  <a:srgbClr val="70849D"/>
                </a:solidFill>
                <a:latin typeface="Calibri" panose="020F0502020204030204" pitchFamily="34" charset="0"/>
              </a:rPr>
              <a:t>€</a:t>
            </a:r>
            <a:endParaRPr lang="fr-FR" dirty="0">
              <a:solidFill>
                <a:srgbClr val="7084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5988498" y="4320887"/>
            <a:ext cx="158705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des 10 1ers opérateurs</a:t>
            </a:r>
          </a:p>
          <a:p>
            <a:pPr algn="ctr"/>
            <a:r>
              <a:rPr lang="fr-F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80%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7661051" y="4320887"/>
            <a:ext cx="158705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des 10 1ers opérateurs</a:t>
            </a:r>
          </a:p>
          <a:p>
            <a:pPr algn="ctr"/>
            <a:r>
              <a:rPr lang="fr-F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52%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79" name="Ellipse 78"/>
          <p:cNvSpPr/>
          <p:nvPr/>
        </p:nvSpPr>
        <p:spPr>
          <a:xfrm>
            <a:off x="3000375" y="3767139"/>
            <a:ext cx="1419225" cy="1395412"/>
          </a:xfrm>
          <a:prstGeom prst="ellipse">
            <a:avLst/>
          </a:prstGeom>
          <a:solidFill>
            <a:srgbClr val="A30B3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Ellipse 79"/>
          <p:cNvSpPr/>
          <p:nvPr/>
        </p:nvSpPr>
        <p:spPr>
          <a:xfrm>
            <a:off x="3136805" y="3976689"/>
            <a:ext cx="1146139" cy="1174110"/>
          </a:xfrm>
          <a:prstGeom prst="ellipse">
            <a:avLst/>
          </a:prstGeom>
          <a:solidFill>
            <a:srgbClr val="70849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0" dirty="0"/>
          </a:p>
        </p:txBody>
      </p:sp>
      <p:sp>
        <p:nvSpPr>
          <p:cNvPr id="81" name="Rectangle 80"/>
          <p:cNvSpPr/>
          <p:nvPr/>
        </p:nvSpPr>
        <p:spPr>
          <a:xfrm>
            <a:off x="2911699" y="4314607"/>
            <a:ext cx="158705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des 10 1ers opérateurs</a:t>
            </a:r>
          </a:p>
          <a:p>
            <a:pPr algn="ctr"/>
            <a:r>
              <a:rPr lang="fr-F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49%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2803525" y="3059252"/>
            <a:ext cx="17843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rgbClr val="7084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Chine</a:t>
            </a:r>
          </a:p>
          <a:p>
            <a:pPr algn="ctr"/>
            <a:r>
              <a:rPr lang="fr-FR" dirty="0">
                <a:solidFill>
                  <a:srgbClr val="7084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9,3 Mds </a:t>
            </a:r>
            <a:r>
              <a:rPr lang="fr-FR" dirty="0">
                <a:solidFill>
                  <a:srgbClr val="70849D"/>
                </a:solidFill>
                <a:latin typeface="Calibri" panose="020F0502020204030204" pitchFamily="34" charset="0"/>
              </a:rPr>
              <a:t>€</a:t>
            </a:r>
            <a:endParaRPr lang="fr-FR" dirty="0">
              <a:solidFill>
                <a:srgbClr val="7084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Ellipse 82"/>
          <p:cNvSpPr/>
          <p:nvPr/>
        </p:nvSpPr>
        <p:spPr>
          <a:xfrm>
            <a:off x="4572001" y="3767139"/>
            <a:ext cx="1419225" cy="1395412"/>
          </a:xfrm>
          <a:prstGeom prst="ellipse">
            <a:avLst/>
          </a:prstGeom>
          <a:solidFill>
            <a:srgbClr val="A30B3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4" name="Ellipse 83"/>
          <p:cNvSpPr/>
          <p:nvPr/>
        </p:nvSpPr>
        <p:spPr>
          <a:xfrm>
            <a:off x="4727480" y="3976689"/>
            <a:ext cx="1146139" cy="1174110"/>
          </a:xfrm>
          <a:prstGeom prst="ellipse">
            <a:avLst/>
          </a:prstGeom>
          <a:solidFill>
            <a:srgbClr val="70849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0" dirty="0"/>
          </a:p>
        </p:txBody>
      </p:sp>
      <p:sp>
        <p:nvSpPr>
          <p:cNvPr id="85" name="Rectangle 84"/>
          <p:cNvSpPr/>
          <p:nvPr/>
        </p:nvSpPr>
        <p:spPr>
          <a:xfrm>
            <a:off x="4416426" y="3059252"/>
            <a:ext cx="17843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rgbClr val="7084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Etats-Unis</a:t>
            </a:r>
          </a:p>
          <a:p>
            <a:pPr algn="ctr"/>
            <a:r>
              <a:rPr lang="fr-FR" dirty="0">
                <a:solidFill>
                  <a:srgbClr val="7084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8,4 Mds </a:t>
            </a:r>
            <a:r>
              <a:rPr lang="fr-FR" dirty="0">
                <a:solidFill>
                  <a:srgbClr val="70849D"/>
                </a:solidFill>
                <a:latin typeface="Calibri" panose="020F0502020204030204" pitchFamily="34" charset="0"/>
              </a:rPr>
              <a:t>€</a:t>
            </a:r>
            <a:endParaRPr lang="fr-FR" dirty="0">
              <a:solidFill>
                <a:srgbClr val="7084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4515074" y="4314607"/>
            <a:ext cx="158705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des 10 1ers opérateurs</a:t>
            </a:r>
          </a:p>
          <a:p>
            <a:pPr algn="ctr"/>
            <a:r>
              <a:rPr lang="fr-F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69%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8365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478</Words>
  <Application>Microsoft Office PowerPoint</Application>
  <PresentationFormat>Affichage à l'écran (4:3)</PresentationFormat>
  <Paragraphs>122</Paragraphs>
  <Slides>4</Slides>
  <Notes>4</Notes>
  <HiddenSlides>0</HiddenSlides>
  <MMClips>0</MMClips>
  <ScaleCrop>false</ScaleCrop>
  <HeadingPairs>
    <vt:vector size="8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Liens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Arial</vt:lpstr>
      <vt:lpstr>Calibri</vt:lpstr>
      <vt:lpstr>Thème Office</vt:lpstr>
      <vt:lpstr>\\FR-forlan\General\Production\Conseil des Ventes\3_Bilan 2017\2_International\5. Résultats et PPT\HI_VISUELS Bilan International_Format Calibri_Avril 2017.xlsx!3. TOP 20 INFOGRAPHIES![HI_VISUELS Bilan International_Format Calibri_Avril 2017.xlsx]3. TOP 20 INFOGRAPHIES Graphique 23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Bousquet, Olivier</dc:creator>
  <cp:lastModifiedBy>Olivier Savinelli</cp:lastModifiedBy>
  <cp:revision>561</cp:revision>
  <cp:lastPrinted>2017-04-18T14:14:46Z</cp:lastPrinted>
  <dcterms:created xsi:type="dcterms:W3CDTF">2015-03-05T09:37:29Z</dcterms:created>
  <dcterms:modified xsi:type="dcterms:W3CDTF">2017-04-19T09:21:14Z</dcterms:modified>
</cp:coreProperties>
</file>