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8.xml" ContentType="application/vnd.ms-office.chartstyle+xml"/>
  <Override PartName="/ppt/charts/colors28.xml" ContentType="application/vnd.ms-office.chartcolorstyle+xml"/>
  <Override PartName="/ppt/charts/style29.xml" ContentType="application/vnd.ms-office.chartstyle+xml"/>
  <Override PartName="/ppt/charts/colors29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616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lides Sandrine" id="{0AAFAC34-371F-4CDD-A475-CF61B875EE01}">
          <p14:sldIdLst>
            <p14:sldId id="256"/>
            <p14:sldId id="61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userDrawn="1">
          <p15:clr>
            <a:srgbClr val="A4A3A4"/>
          </p15:clr>
        </p15:guide>
        <p15:guide id="2" pos="9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ine anberree" initials="sa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2C2"/>
    <a:srgbClr val="C60C0C"/>
    <a:srgbClr val="A50021"/>
    <a:srgbClr val="7030A0"/>
    <a:srgbClr val="FFCC00"/>
    <a:srgbClr val="81C9FF"/>
    <a:srgbClr val="AF92C8"/>
    <a:srgbClr val="D7AEFF"/>
    <a:srgbClr val="FE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57" autoAdjust="0"/>
    <p:restoredTop sz="96101" autoAdjust="0"/>
  </p:normalViewPr>
  <p:slideViewPr>
    <p:cSldViewPr snapToGrid="0">
      <p:cViewPr varScale="1">
        <p:scale>
          <a:sx n="129" d="100"/>
          <a:sy n="129" d="100"/>
        </p:scale>
        <p:origin x="-306" y="-96"/>
      </p:cViewPr>
      <p:guideLst>
        <p:guide orient="horz"/>
        <p:guide pos="9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250"/>
    </p:cViewPr>
  </p:sorterViewPr>
  <p:notesViewPr>
    <p:cSldViewPr snapToGrid="0" showGuides="1">
      <p:cViewPr varScale="1">
        <p:scale>
          <a:sx n="72" d="100"/>
          <a:sy n="72" d="100"/>
        </p:scale>
        <p:origin x="217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8.xml"/><Relationship Id="rId2" Type="http://schemas.microsoft.com/office/2011/relationships/chartColorStyle" Target="colors28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9.xml"/><Relationship Id="rId2" Type="http://schemas.microsoft.com/office/2011/relationships/chartColorStyle" Target="colors29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2019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914-7B47-890D-B25BF5BD9A80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914-7B47-890D-B25BF5BD9A80}"/>
              </c:ext>
            </c:extLst>
          </c:dPt>
          <c:dPt>
            <c:idx val="2"/>
            <c:bubble3D val="0"/>
            <c:spPr>
              <a:solidFill>
                <a:srgbClr val="AF92C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914-7B47-890D-B25BF5BD9A80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248-DB46-BE26-88639158FA77}"/>
              </c:ext>
            </c:extLst>
          </c:dPt>
          <c:cat>
            <c:strRef>
              <c:f>Feuil1!$A$2:$A$5</c:f>
              <c:strCache>
                <c:ptCount val="4"/>
                <c:pt idx="0">
                  <c:v>AOC LIVE</c:v>
                </c:pt>
                <c:pt idx="1">
                  <c:v>AOC EN LIGNE</c:v>
                </c:pt>
                <c:pt idx="2">
                  <c:v>VOMI LIGNE</c:v>
                </c:pt>
                <c:pt idx="3">
                  <c:v>VOMI LIVE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0.15</c:v>
                </c:pt>
                <c:pt idx="1">
                  <c:v>0.05</c:v>
                </c:pt>
                <c:pt idx="2">
                  <c:v>0.64</c:v>
                </c:pt>
                <c:pt idx="3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914-7B47-890D-B25BF5BD9A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Enchères2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74-2D43-8CFC-0CCC36A8C1F7}"/>
              </c:ext>
            </c:extLst>
          </c:dPt>
          <c:dPt>
            <c:idx val="1"/>
            <c:bubble3D val="0"/>
            <c:spPr>
              <a:solidFill>
                <a:srgbClr val="FFCC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074-2D43-8CFC-0CCC36A8C1F7}"/>
              </c:ext>
            </c:extLst>
          </c:dPt>
          <c:dLbls>
            <c:dLbl>
              <c:idx val="0"/>
              <c:layout>
                <c:manualLayout>
                  <c:x val="-0.14021533810598552"/>
                  <c:y val="8.28545318317475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74-2D43-8CFC-0CCC36A8C1F7}"/>
                </c:ext>
              </c:extLst>
            </c:dLbl>
            <c:dLbl>
              <c:idx val="1"/>
              <c:layout>
                <c:manualLayout>
                  <c:x val="0.14021550538746741"/>
                  <c:y val="-0.1019748084083047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FFCC00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defRPr>
                    </a:pPr>
                    <a:r>
                      <a:rPr lang="en-US" sz="1200" dirty="0" smtClean="0">
                        <a:solidFill>
                          <a:srgbClr val="FFCC00"/>
                        </a:solidFill>
                      </a:rPr>
                      <a:t>69%</a:t>
                    </a:r>
                    <a:endParaRPr lang="fr-F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516070062837613"/>
                      <c:h val="0.154746771759602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074-2D43-8CFC-0CCC36A8C1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Feuil1!$A$2:$A$3</c:f>
              <c:strCache>
                <c:ptCount val="2"/>
                <c:pt idx="0">
                  <c:v>Enchères "Live"</c:v>
                </c:pt>
                <c:pt idx="1">
                  <c:v>Enchères en ligne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0.31</c:v>
                </c:pt>
                <c:pt idx="1">
                  <c:v>0.69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074-2D43-8CFC-0CCC36A8C1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36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7A73AEBA-9F59-4296-82E8-FDCB460092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D5E1FC26-8A85-4CBB-8FDA-FD9264FFE2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F33BA-81CC-4169-827E-8F121AB03C49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9B84109-8F07-4AB0-AC99-AAE6CD7CDE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E5531EF-FC09-4F50-8F1A-F1F2B33A63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5CB95-D8BF-493A-8BDA-F9E4586216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198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C8F56-A949-4032-A3CB-4E71CFA63D2C}" type="datetimeFigureOut">
              <a:rPr lang="en-US" smtClean="0"/>
              <a:t>5/14/2020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D5EC5-A483-4062-96A7-4ECF2A11A12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81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5641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15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43516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15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="" xmlns:a16="http://schemas.microsoft.com/office/drawing/2014/main" id="{D7E53968-94BB-4E69-867A-88DD36CD9E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FF00DF-8111-4975-89BD-35DEC3803E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46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">
            <a:extLst>
              <a:ext uri="{FF2B5EF4-FFF2-40B4-BE49-F238E27FC236}">
                <a16:creationId xmlns="" xmlns:a16="http://schemas.microsoft.com/office/drawing/2014/main" id="{9256C596-F2EA-7E41-910A-C03CB6633689}"/>
              </a:ext>
            </a:extLst>
          </p:cNvPr>
          <p:cNvSpPr/>
          <p:nvPr userDrawn="1"/>
        </p:nvSpPr>
        <p:spPr>
          <a:xfrm>
            <a:off x="6648570" y="6519797"/>
            <a:ext cx="5313730" cy="121854"/>
          </a:xfrm>
          <a:prstGeom prst="roundRect">
            <a:avLst>
              <a:gd name="adj" fmla="val 50000"/>
            </a:avLst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2">
            <a:extLst>
              <a:ext uri="{FF2B5EF4-FFF2-40B4-BE49-F238E27FC236}">
                <a16:creationId xmlns="" xmlns:a16="http://schemas.microsoft.com/office/drawing/2014/main" id="{EBA04EB0-8B91-E442-8E3D-1B86117210EF}"/>
              </a:ext>
            </a:extLst>
          </p:cNvPr>
          <p:cNvSpPr txBox="1"/>
          <p:nvPr userDrawn="1"/>
        </p:nvSpPr>
        <p:spPr>
          <a:xfrm>
            <a:off x="154284" y="6465884"/>
            <a:ext cx="6633434" cy="236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sz="1150" b="1" spc="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marché des ventes volontaires de meubles aux enchères publiques 2019 en France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="" xmlns:a16="http://schemas.microsoft.com/office/drawing/2014/main" id="{5AAB051A-3061-488C-8AD2-33BBE9400B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498FF-294F-4B3D-A051-CBFB0063F2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70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731" r:id="rId3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1500">
        <p159:morph option="byObject"/>
      </p:transition>
    </mc:Choice>
    <mc:Fallback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svg"/><Relationship Id="rId13" Type="http://schemas.openxmlformats.org/officeDocument/2006/relationships/image" Target="../media/image86.svg"/><Relationship Id="rId1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12.png"/><Relationship Id="rId17" Type="http://schemas.openxmlformats.org/officeDocument/2006/relationships/image" Target="../media/image90.svg"/><Relationship Id="rId2" Type="http://schemas.openxmlformats.org/officeDocument/2006/relationships/chart" Target="../charts/chart1.xml"/><Relationship Id="rId16" Type="http://schemas.openxmlformats.org/officeDocument/2006/relationships/image" Target="../media/image14.png"/><Relationship Id="rId20" Type="http://schemas.openxmlformats.org/officeDocument/2006/relationships/image" Target="../media/image21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5" Type="http://schemas.openxmlformats.org/officeDocument/2006/relationships/image" Target="../media/image88.svg"/><Relationship Id="rId10" Type="http://schemas.openxmlformats.org/officeDocument/2006/relationships/image" Target="../media/image10.png"/><Relationship Id="rId19" Type="http://schemas.openxmlformats.org/officeDocument/2006/relationships/image" Target="../media/image15.png"/><Relationship Id="rId4" Type="http://schemas.openxmlformats.org/officeDocument/2006/relationships/image" Target="../media/image14.svg"/><Relationship Id="rId9" Type="http://schemas.openxmlformats.org/officeDocument/2006/relationships/chart" Target="../charts/chart2.xml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3052390" y="3784044"/>
            <a:ext cx="1451687" cy="0"/>
          </a:xfrm>
          <a:custGeom>
            <a:avLst/>
            <a:gdLst/>
            <a:ahLst/>
            <a:cxnLst/>
            <a:rect l="l" t="t" r="r" b="b"/>
            <a:pathLst>
              <a:path w="899794">
                <a:moveTo>
                  <a:pt x="0" y="0"/>
                </a:moveTo>
                <a:lnTo>
                  <a:pt x="899794" y="0"/>
                </a:lnTo>
              </a:path>
            </a:pathLst>
          </a:custGeom>
          <a:ln w="62649">
            <a:solidFill>
              <a:srgbClr val="F1584B"/>
            </a:solidFill>
          </a:ln>
        </p:spPr>
        <p:txBody>
          <a:bodyPr wrap="square" lIns="0" tIns="0" rIns="0" bIns="0" rtlCol="0"/>
          <a:lstStyle/>
          <a:p>
            <a:endParaRPr sz="2904"/>
          </a:p>
        </p:txBody>
      </p:sp>
      <p:pic>
        <p:nvPicPr>
          <p:cNvPr id="22" name="Image 21" descr="Une image contenant intérieur, mur, assis, objet&#10;&#10;Description générée automatiquement">
            <a:extLst>
              <a:ext uri="{FF2B5EF4-FFF2-40B4-BE49-F238E27FC236}">
                <a16:creationId xmlns="" xmlns:a16="http://schemas.microsoft.com/office/drawing/2014/main" id="{8602EA69-A9CD-1A43-A3EE-F939F8B111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duotone>
              <a:prstClr val="black"/>
              <a:srgbClr val="0070C0">
                <a:tint val="45000"/>
                <a:satMod val="400000"/>
              </a:srgbClr>
            </a:duotone>
          </a:blip>
          <a:srcRect l="-127" t="6605"/>
          <a:stretch/>
        </p:blipFill>
        <p:spPr>
          <a:xfrm flipH="1">
            <a:off x="661659" y="574958"/>
            <a:ext cx="10868682" cy="5708085"/>
          </a:xfrm>
          <a:prstGeom prst="rect">
            <a:avLst/>
          </a:prstGeom>
          <a:ln>
            <a:noFill/>
          </a:ln>
        </p:spPr>
      </p:pic>
      <p:sp>
        <p:nvSpPr>
          <p:cNvPr id="10" name="object 10"/>
          <p:cNvSpPr txBox="1">
            <a:spLocks noGrp="1"/>
          </p:cNvSpPr>
          <p:nvPr>
            <p:ph type="title" idx="4294967295"/>
          </p:nvPr>
        </p:nvSpPr>
        <p:spPr>
          <a:xfrm>
            <a:off x="2040049" y="1285046"/>
            <a:ext cx="7277100" cy="1943100"/>
          </a:xfrm>
          <a:prstGeom prst="rect">
            <a:avLst/>
          </a:prstGeom>
        </p:spPr>
        <p:txBody>
          <a:bodyPr vert="horz" wrap="square" lIns="0" tIns="20489" rIns="0" bIns="0" rtlCol="0">
            <a:spAutoFit/>
          </a:bodyPr>
          <a:lstStyle/>
          <a:p>
            <a:pPr marL="20489">
              <a:spcBef>
                <a:spcPts val="161"/>
              </a:spcBef>
            </a:pPr>
            <a:r>
              <a:rPr lang="fr-FR" sz="462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marché des ventes volontaires de meubles </a:t>
            </a:r>
            <a:br>
              <a:rPr lang="fr-FR" sz="462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4629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aux enchères publiques </a:t>
            </a:r>
          </a:p>
        </p:txBody>
      </p:sp>
      <p:sp>
        <p:nvSpPr>
          <p:cNvPr id="24" name="bk object 19">
            <a:extLst>
              <a:ext uri="{FF2B5EF4-FFF2-40B4-BE49-F238E27FC236}">
                <a16:creationId xmlns="" xmlns:a16="http://schemas.microsoft.com/office/drawing/2014/main" id="{B3BC181E-6B42-4445-B066-81E71AD2F0D5}"/>
              </a:ext>
            </a:extLst>
          </p:cNvPr>
          <p:cNvSpPr/>
          <p:nvPr/>
        </p:nvSpPr>
        <p:spPr>
          <a:xfrm>
            <a:off x="10450187" y="875116"/>
            <a:ext cx="795956" cy="819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314"/>
          </a:p>
        </p:txBody>
      </p:sp>
      <p:sp>
        <p:nvSpPr>
          <p:cNvPr id="11" name="Rectangle: Rounded Corners 4">
            <a:extLst>
              <a:ext uri="{FF2B5EF4-FFF2-40B4-BE49-F238E27FC236}">
                <a16:creationId xmlns="" xmlns:a16="http://schemas.microsoft.com/office/drawing/2014/main" id="{DBB26CD5-5228-C242-96E4-DA8B68DE773E}"/>
              </a:ext>
            </a:extLst>
          </p:cNvPr>
          <p:cNvSpPr/>
          <p:nvPr/>
        </p:nvSpPr>
        <p:spPr>
          <a:xfrm rot="16200000">
            <a:off x="999910" y="2216794"/>
            <a:ext cx="1726461" cy="79602"/>
          </a:xfrm>
          <a:prstGeom prst="roundRect">
            <a:avLst>
              <a:gd name="adj" fmla="val 50000"/>
            </a:avLst>
          </a:prstGeom>
          <a:solidFill>
            <a:srgbClr val="C60C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22722"/>
              </a:solidFill>
            </a:endParaRPr>
          </a:p>
        </p:txBody>
      </p:sp>
      <p:sp>
        <p:nvSpPr>
          <p:cNvPr id="2" name="Rectangle : coins arrondis 1">
            <a:extLst>
              <a:ext uri="{FF2B5EF4-FFF2-40B4-BE49-F238E27FC236}">
                <a16:creationId xmlns="" xmlns:a16="http://schemas.microsoft.com/office/drawing/2014/main" id="{B4A2AB0E-BD30-2948-BDAE-E8F0CA81C590}"/>
              </a:ext>
            </a:extLst>
          </p:cNvPr>
          <p:cNvSpPr/>
          <p:nvPr/>
        </p:nvSpPr>
        <p:spPr>
          <a:xfrm>
            <a:off x="1823339" y="3317689"/>
            <a:ext cx="2281881" cy="299738"/>
          </a:xfrm>
          <a:prstGeom prst="roundRect">
            <a:avLst/>
          </a:prstGeom>
          <a:solidFill>
            <a:srgbClr val="C60C0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pc="300" dirty="0"/>
              <a:t>EN FRANCE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="" xmlns:a16="http://schemas.microsoft.com/office/drawing/2014/main" id="{375A17B6-1B16-C544-AAB4-7FC1B97FE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30991" y="3746421"/>
            <a:ext cx="1315462" cy="1797180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="" xmlns:a16="http://schemas.microsoft.com/office/drawing/2014/main" id="{28E6D8EB-A396-3940-B2BF-7EB466406C2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92142" y="3775124"/>
            <a:ext cx="1232574" cy="1768476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="" xmlns:a16="http://schemas.microsoft.com/office/drawing/2014/main" id="{76F855EE-401F-7F4E-8711-C4BDC1D3F5F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21141" y="3757418"/>
            <a:ext cx="1052268" cy="1803888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="" xmlns:a16="http://schemas.microsoft.com/office/drawing/2014/main" id="{87F93437-EFFF-824F-9F1C-C29B6AEEBBC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808100" y="3736114"/>
            <a:ext cx="1294988" cy="180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2753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="" xmlns:a16="http://schemas.microsoft.com/office/drawing/2014/main" id="{3C4087ED-249D-48F5-89B3-F718BE40B90C}"/>
              </a:ext>
            </a:extLst>
          </p:cNvPr>
          <p:cNvSpPr/>
          <p:nvPr/>
        </p:nvSpPr>
        <p:spPr>
          <a:xfrm rot="5400000">
            <a:off x="5265821" y="-5271255"/>
            <a:ext cx="1656977" cy="1219537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: Rounded Corners 1">
            <a:extLst>
              <a:ext uri="{FF2B5EF4-FFF2-40B4-BE49-F238E27FC236}">
                <a16:creationId xmlns="" xmlns:a16="http://schemas.microsoft.com/office/drawing/2014/main" id="{6F57BED2-6658-0646-AF18-7DA43B87D64E}"/>
              </a:ext>
            </a:extLst>
          </p:cNvPr>
          <p:cNvSpPr/>
          <p:nvPr/>
        </p:nvSpPr>
        <p:spPr>
          <a:xfrm>
            <a:off x="6609568" y="1986999"/>
            <a:ext cx="5582432" cy="4401984"/>
          </a:xfrm>
          <a:prstGeom prst="roundRect">
            <a:avLst>
              <a:gd name="adj" fmla="val 6173"/>
            </a:avLst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3" name="Rectangle: Rounded Corners 1">
            <a:extLst>
              <a:ext uri="{FF2B5EF4-FFF2-40B4-BE49-F238E27FC236}">
                <a16:creationId xmlns="" xmlns:a16="http://schemas.microsoft.com/office/drawing/2014/main" id="{5B005054-2350-784C-9F89-4B14901F256F}"/>
              </a:ext>
            </a:extLst>
          </p:cNvPr>
          <p:cNvSpPr/>
          <p:nvPr/>
        </p:nvSpPr>
        <p:spPr>
          <a:xfrm>
            <a:off x="6609567" y="1924544"/>
            <a:ext cx="5582433" cy="1059956"/>
          </a:xfrm>
          <a:prstGeom prst="round2Same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3">
            <a:extLst>
              <a:ext uri="{FF2B5EF4-FFF2-40B4-BE49-F238E27FC236}">
                <a16:creationId xmlns="" xmlns:a16="http://schemas.microsoft.com/office/drawing/2014/main" id="{B1699F30-C38E-3847-BBC0-0207F7B69B22}"/>
              </a:ext>
            </a:extLst>
          </p:cNvPr>
          <p:cNvSpPr txBox="1"/>
          <p:nvPr/>
        </p:nvSpPr>
        <p:spPr>
          <a:xfrm>
            <a:off x="1292145" y="459783"/>
            <a:ext cx="4256261" cy="7126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Montants adjugés en</a:t>
            </a:r>
          </a:p>
          <a:p>
            <a:r>
              <a:rPr lang="fr-FR" sz="3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Ventes électroniques</a:t>
            </a:r>
          </a:p>
        </p:txBody>
      </p:sp>
      <p:sp>
        <p:nvSpPr>
          <p:cNvPr id="25" name="Rectangle: Rounded Corners 4">
            <a:extLst>
              <a:ext uri="{FF2B5EF4-FFF2-40B4-BE49-F238E27FC236}">
                <a16:creationId xmlns="" xmlns:a16="http://schemas.microsoft.com/office/drawing/2014/main" id="{A3D5B732-8207-7146-B970-1115A16A73B8}"/>
              </a:ext>
            </a:extLst>
          </p:cNvPr>
          <p:cNvSpPr/>
          <p:nvPr/>
        </p:nvSpPr>
        <p:spPr>
          <a:xfrm rot="16200000">
            <a:off x="772320" y="786139"/>
            <a:ext cx="596761" cy="10003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riangle rectangle 29">
            <a:extLst>
              <a:ext uri="{FF2B5EF4-FFF2-40B4-BE49-F238E27FC236}">
                <a16:creationId xmlns="" xmlns:a16="http://schemas.microsoft.com/office/drawing/2014/main" id="{5124A47A-53FD-C644-B112-8C7EAB0C9B54}"/>
              </a:ext>
            </a:extLst>
          </p:cNvPr>
          <p:cNvSpPr/>
          <p:nvPr/>
        </p:nvSpPr>
        <p:spPr>
          <a:xfrm flipH="1" flipV="1">
            <a:off x="-2" y="1654922"/>
            <a:ext cx="1497995" cy="670492"/>
          </a:xfrm>
          <a:prstGeom prst="rtTriangl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B679B72-196E-A84F-89D7-5EE495AF0CB2}"/>
              </a:ext>
            </a:extLst>
          </p:cNvPr>
          <p:cNvSpPr/>
          <p:nvPr/>
        </p:nvSpPr>
        <p:spPr>
          <a:xfrm>
            <a:off x="1591385" y="1756656"/>
            <a:ext cx="465792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Répartition par secteur en 2019</a:t>
            </a:r>
          </a:p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(en millions d'euros)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80" name="Graphique 79">
            <a:extLst>
              <a:ext uri="{FF2B5EF4-FFF2-40B4-BE49-F238E27FC236}">
                <a16:creationId xmlns="" xmlns:a16="http://schemas.microsoft.com/office/drawing/2014/main" id="{BAD45A2C-048A-ED49-90FD-3FA83C04A5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3050942"/>
              </p:ext>
            </p:extLst>
          </p:nvPr>
        </p:nvGraphicFramePr>
        <p:xfrm>
          <a:off x="1938168" y="3886417"/>
          <a:ext cx="3111177" cy="2074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6" name="Graphique 85">
            <a:extLst>
              <a:ext uri="{FF2B5EF4-FFF2-40B4-BE49-F238E27FC236}">
                <a16:creationId xmlns="" xmlns:a16="http://schemas.microsoft.com/office/drawing/2014/main" id="{16671C6F-4C62-7242-86D0-A070A2C0E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66836" y="2784564"/>
            <a:ext cx="255624" cy="613499"/>
          </a:xfrm>
          <a:prstGeom prst="rect">
            <a:avLst/>
          </a:prstGeom>
        </p:spPr>
      </p:pic>
      <p:sp>
        <p:nvSpPr>
          <p:cNvPr id="87" name="Rectangle : coins arrondis 86">
            <a:extLst>
              <a:ext uri="{FF2B5EF4-FFF2-40B4-BE49-F238E27FC236}">
                <a16:creationId xmlns="" xmlns:a16="http://schemas.microsoft.com/office/drawing/2014/main" id="{FBA92784-0A0A-0246-A98B-E02BD78380FD}"/>
              </a:ext>
            </a:extLst>
          </p:cNvPr>
          <p:cNvSpPr/>
          <p:nvPr/>
        </p:nvSpPr>
        <p:spPr>
          <a:xfrm>
            <a:off x="3556456" y="2697823"/>
            <a:ext cx="2232746" cy="582619"/>
          </a:xfrm>
          <a:prstGeom prst="roundRect">
            <a:avLst/>
          </a:prstGeom>
          <a:solidFill>
            <a:schemeClr val="accent4"/>
          </a:solidFill>
        </p:spPr>
        <p:txBody>
          <a:bodyPr wrap="none" anchor="ctr">
            <a:no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 &amp; Objets de Collection</a:t>
            </a:r>
            <a:endParaRPr lang="fr-FR" sz="1200" b="1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D54B2AC1-C96F-DB4E-ACE9-CF9639712492}"/>
              </a:ext>
            </a:extLst>
          </p:cNvPr>
          <p:cNvSpPr/>
          <p:nvPr/>
        </p:nvSpPr>
        <p:spPr>
          <a:xfrm>
            <a:off x="4520866" y="3788290"/>
            <a:ext cx="6928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«Live»</a:t>
            </a:r>
          </a:p>
        </p:txBody>
      </p:sp>
      <p:pic>
        <p:nvPicPr>
          <p:cNvPr id="58" name="Graphique 57">
            <a:extLst>
              <a:ext uri="{FF2B5EF4-FFF2-40B4-BE49-F238E27FC236}">
                <a16:creationId xmlns="" xmlns:a16="http://schemas.microsoft.com/office/drawing/2014/main" id="{FDEF2A4C-FDDA-A244-9434-C686B62505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9366" y="588215"/>
            <a:ext cx="583059" cy="468215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="" xmlns:a16="http://schemas.microsoft.com/office/drawing/2014/main" id="{EE47FB73-A003-594E-A8FA-E24632F5318C}"/>
              </a:ext>
            </a:extLst>
          </p:cNvPr>
          <p:cNvCxnSpPr>
            <a:cxnSpLocks/>
          </p:cNvCxnSpPr>
          <p:nvPr/>
        </p:nvCxnSpPr>
        <p:spPr>
          <a:xfrm>
            <a:off x="3487462" y="3034086"/>
            <a:ext cx="0" cy="86170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 : coins arrondis 99">
            <a:extLst>
              <a:ext uri="{FF2B5EF4-FFF2-40B4-BE49-F238E27FC236}">
                <a16:creationId xmlns="" xmlns:a16="http://schemas.microsoft.com/office/drawing/2014/main" id="{D5268FAE-9BA8-8C49-8356-B1BE4579C22F}"/>
              </a:ext>
            </a:extLst>
          </p:cNvPr>
          <p:cNvSpPr/>
          <p:nvPr/>
        </p:nvSpPr>
        <p:spPr>
          <a:xfrm>
            <a:off x="1193472" y="2692400"/>
            <a:ext cx="2232746" cy="582619"/>
          </a:xfrm>
          <a:prstGeom prst="roundRect">
            <a:avLst/>
          </a:prstGeom>
          <a:solidFill>
            <a:srgbClr val="7030A0"/>
          </a:solidFill>
        </p:spPr>
        <p:txBody>
          <a:bodyPr wrap="none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Véhicules d’occasion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&amp; Matériel Industriel</a:t>
            </a:r>
            <a:endParaRPr lang="fr-FR" sz="1200" b="1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="" xmlns:a16="http://schemas.microsoft.com/office/drawing/2014/main" id="{9636B8C6-AE21-4445-81F7-07C8E966C0F5}"/>
              </a:ext>
            </a:extLst>
          </p:cNvPr>
          <p:cNvSpPr/>
          <p:nvPr/>
        </p:nvSpPr>
        <p:spPr>
          <a:xfrm>
            <a:off x="4977032" y="4300376"/>
            <a:ext cx="8555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accent4">
                    <a:lumMod val="60000"/>
                    <a:lumOff val="4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 ligne</a:t>
            </a:r>
          </a:p>
        </p:txBody>
      </p:sp>
      <p:sp>
        <p:nvSpPr>
          <p:cNvPr id="112" name="Rectangle : coins arrondis 111">
            <a:extLst>
              <a:ext uri="{FF2B5EF4-FFF2-40B4-BE49-F238E27FC236}">
                <a16:creationId xmlns="" xmlns:a16="http://schemas.microsoft.com/office/drawing/2014/main" id="{82824C89-CDA1-AE49-87D4-FFF3CF08D645}"/>
              </a:ext>
            </a:extLst>
          </p:cNvPr>
          <p:cNvSpPr/>
          <p:nvPr/>
        </p:nvSpPr>
        <p:spPr>
          <a:xfrm>
            <a:off x="3971470" y="3832309"/>
            <a:ext cx="552145" cy="219738"/>
          </a:xfrm>
          <a:prstGeom prst="roundRect">
            <a:avLst/>
          </a:prstGeom>
          <a:solidFill>
            <a:schemeClr val="accent4"/>
          </a:solidFill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15%</a:t>
            </a:r>
          </a:p>
        </p:txBody>
      </p:sp>
      <p:sp>
        <p:nvSpPr>
          <p:cNvPr id="116" name="Rectangle : coins arrondis 115">
            <a:extLst>
              <a:ext uri="{FF2B5EF4-FFF2-40B4-BE49-F238E27FC236}">
                <a16:creationId xmlns="" xmlns:a16="http://schemas.microsoft.com/office/drawing/2014/main" id="{653A5C62-9B36-D045-9355-7BD5C311EDE5}"/>
              </a:ext>
            </a:extLst>
          </p:cNvPr>
          <p:cNvSpPr/>
          <p:nvPr/>
        </p:nvSpPr>
        <p:spPr>
          <a:xfrm>
            <a:off x="4396756" y="4341499"/>
            <a:ext cx="552145" cy="21973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5%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="" xmlns:a16="http://schemas.microsoft.com/office/drawing/2014/main" id="{EF069008-CBCD-F14E-9DAB-AFBB70089AB6}"/>
              </a:ext>
            </a:extLst>
          </p:cNvPr>
          <p:cNvSpPr/>
          <p:nvPr/>
        </p:nvSpPr>
        <p:spPr>
          <a:xfrm>
            <a:off x="1671185" y="3788290"/>
            <a:ext cx="6928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«Live»</a:t>
            </a:r>
          </a:p>
        </p:txBody>
      </p:sp>
      <p:sp>
        <p:nvSpPr>
          <p:cNvPr id="120" name="Rectangle : coins arrondis 119">
            <a:extLst>
              <a:ext uri="{FF2B5EF4-FFF2-40B4-BE49-F238E27FC236}">
                <a16:creationId xmlns="" xmlns:a16="http://schemas.microsoft.com/office/drawing/2014/main" id="{4A131D34-3795-6843-8B10-A8EBF89D671A}"/>
              </a:ext>
            </a:extLst>
          </p:cNvPr>
          <p:cNvSpPr/>
          <p:nvPr/>
        </p:nvSpPr>
        <p:spPr>
          <a:xfrm>
            <a:off x="2385541" y="3832309"/>
            <a:ext cx="552145" cy="219738"/>
          </a:xfrm>
          <a:prstGeom prst="roundRect">
            <a:avLst/>
          </a:prstGeom>
          <a:solidFill>
            <a:srgbClr val="7030A0"/>
          </a:solidFill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16%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="" xmlns:a16="http://schemas.microsoft.com/office/drawing/2014/main" id="{9451FB80-F714-E747-9A86-454021A32579}"/>
              </a:ext>
            </a:extLst>
          </p:cNvPr>
          <p:cNvSpPr/>
          <p:nvPr/>
        </p:nvSpPr>
        <p:spPr>
          <a:xfrm>
            <a:off x="1111927" y="5050870"/>
            <a:ext cx="8402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AF92C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 ligne</a:t>
            </a:r>
          </a:p>
        </p:txBody>
      </p:sp>
      <p:sp>
        <p:nvSpPr>
          <p:cNvPr id="124" name="Rectangle : coins arrondis 123">
            <a:extLst>
              <a:ext uri="{FF2B5EF4-FFF2-40B4-BE49-F238E27FC236}">
                <a16:creationId xmlns="" xmlns:a16="http://schemas.microsoft.com/office/drawing/2014/main" id="{E5B61BCE-380B-874D-B377-ECB797B546A4}"/>
              </a:ext>
            </a:extLst>
          </p:cNvPr>
          <p:cNvSpPr/>
          <p:nvPr/>
        </p:nvSpPr>
        <p:spPr>
          <a:xfrm>
            <a:off x="1938168" y="5090479"/>
            <a:ext cx="552145" cy="219738"/>
          </a:xfrm>
          <a:prstGeom prst="roundRect">
            <a:avLst/>
          </a:prstGeom>
          <a:solidFill>
            <a:srgbClr val="AF92C8"/>
          </a:solidFill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64%</a:t>
            </a:r>
          </a:p>
        </p:txBody>
      </p:sp>
      <p:pic>
        <p:nvPicPr>
          <p:cNvPr id="125" name="Graphique 124">
            <a:extLst>
              <a:ext uri="{FF2B5EF4-FFF2-40B4-BE49-F238E27FC236}">
                <a16:creationId xmlns="" xmlns:a16="http://schemas.microsoft.com/office/drawing/2014/main" id="{84BA7C73-5BB1-E64E-A5AB-C111E96CD0C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59649" y="5069158"/>
            <a:ext cx="468215" cy="375992"/>
          </a:xfrm>
          <a:prstGeom prst="rect">
            <a:avLst/>
          </a:prstGeom>
        </p:spPr>
      </p:pic>
      <p:cxnSp>
        <p:nvCxnSpPr>
          <p:cNvPr id="127" name="Connecteur droit 126">
            <a:extLst>
              <a:ext uri="{FF2B5EF4-FFF2-40B4-BE49-F238E27FC236}">
                <a16:creationId xmlns="" xmlns:a16="http://schemas.microsoft.com/office/drawing/2014/main" id="{F6D9FEDD-48A1-D74E-93F0-87E2739554D5}"/>
              </a:ext>
            </a:extLst>
          </p:cNvPr>
          <p:cNvCxnSpPr>
            <a:cxnSpLocks/>
          </p:cNvCxnSpPr>
          <p:nvPr/>
        </p:nvCxnSpPr>
        <p:spPr>
          <a:xfrm>
            <a:off x="3066831" y="4945622"/>
            <a:ext cx="85385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3">
            <a:extLst>
              <a:ext uri="{FF2B5EF4-FFF2-40B4-BE49-F238E27FC236}">
                <a16:creationId xmlns="" xmlns:a16="http://schemas.microsoft.com/office/drawing/2014/main" id="{A015380A-709E-C344-9DA9-6113350176E0}"/>
              </a:ext>
            </a:extLst>
          </p:cNvPr>
          <p:cNvSpPr txBox="1"/>
          <p:nvPr/>
        </p:nvSpPr>
        <p:spPr>
          <a:xfrm>
            <a:off x="6754647" y="2911040"/>
            <a:ext cx="4844460" cy="3929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Répartition par canal </a:t>
            </a:r>
          </a:p>
          <a:p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(hors frais, en millions d'euros)</a:t>
            </a:r>
          </a:p>
          <a:p>
            <a:pPr algn="ctr"/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44" name="Connecteur droit 143">
            <a:extLst>
              <a:ext uri="{FF2B5EF4-FFF2-40B4-BE49-F238E27FC236}">
                <a16:creationId xmlns="" xmlns:a16="http://schemas.microsoft.com/office/drawing/2014/main" id="{F3352646-5B5F-074F-9977-C54998058E0B}"/>
              </a:ext>
            </a:extLst>
          </p:cNvPr>
          <p:cNvCxnSpPr>
            <a:cxnSpLocks/>
          </p:cNvCxnSpPr>
          <p:nvPr/>
        </p:nvCxnSpPr>
        <p:spPr>
          <a:xfrm>
            <a:off x="10029830" y="4112180"/>
            <a:ext cx="1152833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5" name="Graphique 144">
            <a:extLst>
              <a:ext uri="{FF2B5EF4-FFF2-40B4-BE49-F238E27FC236}">
                <a16:creationId xmlns="" xmlns:a16="http://schemas.microsoft.com/office/drawing/2014/main" id="{895DD971-B4C3-1B4B-A8E9-36BEA1C204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1429311"/>
              </p:ext>
            </p:extLst>
          </p:nvPr>
        </p:nvGraphicFramePr>
        <p:xfrm>
          <a:off x="7909773" y="3429000"/>
          <a:ext cx="2988974" cy="1992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47" name="Rectangle 146">
            <a:extLst>
              <a:ext uri="{FF2B5EF4-FFF2-40B4-BE49-F238E27FC236}">
                <a16:creationId xmlns="" xmlns:a16="http://schemas.microsoft.com/office/drawing/2014/main" id="{1382C952-6165-6A47-B919-002F82900CBD}"/>
              </a:ext>
            </a:extLst>
          </p:cNvPr>
          <p:cNvSpPr/>
          <p:nvPr/>
        </p:nvSpPr>
        <p:spPr>
          <a:xfrm>
            <a:off x="10188952" y="4171579"/>
            <a:ext cx="102272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379 M€ Enchères « live »</a:t>
            </a:r>
          </a:p>
        </p:txBody>
      </p:sp>
      <p:sp>
        <p:nvSpPr>
          <p:cNvPr id="148" name="Ellipse 147">
            <a:extLst>
              <a:ext uri="{FF2B5EF4-FFF2-40B4-BE49-F238E27FC236}">
                <a16:creationId xmlns="" xmlns:a16="http://schemas.microsoft.com/office/drawing/2014/main" id="{C2BD30A8-71B1-AC43-8101-5B4D83F60EEB}"/>
              </a:ext>
            </a:extLst>
          </p:cNvPr>
          <p:cNvSpPr/>
          <p:nvPr/>
        </p:nvSpPr>
        <p:spPr>
          <a:xfrm>
            <a:off x="7181850" y="3930650"/>
            <a:ext cx="553662" cy="495299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+9%</a:t>
            </a:r>
            <a:endParaRPr lang="fr-FR" sz="9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="" xmlns:a16="http://schemas.microsoft.com/office/drawing/2014/main" id="{5DD59E6B-1DBB-174C-9B92-C624F4C1FE81}"/>
              </a:ext>
            </a:extLst>
          </p:cNvPr>
          <p:cNvSpPr/>
          <p:nvPr/>
        </p:nvSpPr>
        <p:spPr>
          <a:xfrm>
            <a:off x="7522419" y="4184812"/>
            <a:ext cx="102272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845 M€ Enchères en ligne</a:t>
            </a:r>
          </a:p>
        </p:txBody>
      </p:sp>
      <p:cxnSp>
        <p:nvCxnSpPr>
          <p:cNvPr id="150" name="Connecteur droit 149">
            <a:extLst>
              <a:ext uri="{FF2B5EF4-FFF2-40B4-BE49-F238E27FC236}">
                <a16:creationId xmlns="" xmlns:a16="http://schemas.microsoft.com/office/drawing/2014/main" id="{62D29E8B-9327-844A-AA22-111A9A9C916E}"/>
              </a:ext>
            </a:extLst>
          </p:cNvPr>
          <p:cNvCxnSpPr>
            <a:cxnSpLocks/>
            <a:stCxn id="148" idx="6"/>
          </p:cNvCxnSpPr>
          <p:nvPr/>
        </p:nvCxnSpPr>
        <p:spPr>
          <a:xfrm>
            <a:off x="7735512" y="4178300"/>
            <a:ext cx="1002088" cy="0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1" name="Tableau 150">
            <a:extLst>
              <a:ext uri="{FF2B5EF4-FFF2-40B4-BE49-F238E27FC236}">
                <a16:creationId xmlns="" xmlns:a16="http://schemas.microsoft.com/office/drawing/2014/main" id="{C7970AFE-1E10-704E-8D28-D0AFC80BA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86156"/>
              </p:ext>
            </p:extLst>
          </p:nvPr>
        </p:nvGraphicFramePr>
        <p:xfrm>
          <a:off x="7674169" y="5207415"/>
          <a:ext cx="3583746" cy="9168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0629">
                  <a:extLst>
                    <a:ext uri="{9D8B030D-6E8A-4147-A177-3AD203B41FA5}">
                      <a16:colId xmlns="" xmlns:a16="http://schemas.microsoft.com/office/drawing/2014/main" val="2275071546"/>
                    </a:ext>
                  </a:extLst>
                </a:gridCol>
                <a:gridCol w="1649453">
                  <a:extLst>
                    <a:ext uri="{9D8B030D-6E8A-4147-A177-3AD203B41FA5}">
                      <a16:colId xmlns="" xmlns:a16="http://schemas.microsoft.com/office/drawing/2014/main" val="3059636398"/>
                    </a:ext>
                  </a:extLst>
                </a:gridCol>
                <a:gridCol w="1073664">
                  <a:extLst>
                    <a:ext uri="{9D8B030D-6E8A-4147-A177-3AD203B41FA5}">
                      <a16:colId xmlns="" xmlns:a16="http://schemas.microsoft.com/office/drawing/2014/main" val="3650350136"/>
                    </a:ext>
                  </a:extLst>
                </a:gridCol>
              </a:tblGrid>
              <a:tr h="2008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4"/>
                          </a:solidFill>
                          <a:effectLst/>
                        </a:rPr>
                        <a:t>35 M€</a:t>
                      </a:r>
                      <a:endParaRPr lang="fr-FR" sz="11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dirty="0">
                          <a:solidFill>
                            <a:schemeClr val="accent4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Art &amp; Objets de Collection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4"/>
                          </a:solidFill>
                          <a:effectLst/>
                        </a:rPr>
                        <a:t>116 M€</a:t>
                      </a:r>
                      <a:endParaRPr lang="fr-FR" sz="11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89768633"/>
                  </a:ext>
                </a:extLst>
              </a:tr>
              <a:tr h="2008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788 M€</a:t>
                      </a:r>
                      <a:endParaRPr lang="fr-FR" sz="11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dirty="0">
                          <a:solidFill>
                            <a:srgbClr val="7030A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Véhicules d’occasion &amp; Matériel Industriel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201 M€</a:t>
                      </a:r>
                      <a:endParaRPr lang="fr-FR" sz="11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51735031"/>
                  </a:ext>
                </a:extLst>
              </a:tr>
              <a:tr h="2008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1,8 M€</a:t>
                      </a:r>
                      <a:endParaRPr lang="fr-FR" sz="11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dirty="0">
                          <a:solidFill>
                            <a:srgbClr val="0070C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Chevaux</a:t>
                      </a:r>
                      <a:endParaRPr lang="fr-FR" sz="10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0 M€</a:t>
                      </a:r>
                      <a:endParaRPr lang="fr-FR" sz="11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09363742"/>
                  </a:ext>
                </a:extLst>
              </a:tr>
              <a:tr h="2008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20 M€</a:t>
                      </a:r>
                      <a:endParaRPr lang="fr-FR" sz="11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>
                          <a:solidFill>
                            <a:srgbClr val="92D05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Généralistes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61 M€</a:t>
                      </a:r>
                      <a:endParaRPr lang="fr-FR" sz="11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76950257"/>
                  </a:ext>
                </a:extLst>
              </a:tr>
            </a:tbl>
          </a:graphicData>
        </a:graphic>
      </p:graphicFrame>
      <p:cxnSp>
        <p:nvCxnSpPr>
          <p:cNvPr id="152" name="Connecteur droit 151">
            <a:extLst>
              <a:ext uri="{FF2B5EF4-FFF2-40B4-BE49-F238E27FC236}">
                <a16:creationId xmlns="" xmlns:a16="http://schemas.microsoft.com/office/drawing/2014/main" id="{1FD5E530-29B6-7C4B-80B9-4B572F64AC6F}"/>
              </a:ext>
            </a:extLst>
          </p:cNvPr>
          <p:cNvCxnSpPr>
            <a:cxnSpLocks/>
          </p:cNvCxnSpPr>
          <p:nvPr/>
        </p:nvCxnSpPr>
        <p:spPr>
          <a:xfrm>
            <a:off x="7674169" y="4969641"/>
            <a:ext cx="880949" cy="0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="" xmlns:a16="http://schemas.microsoft.com/office/drawing/2014/main" id="{DD34AF86-7922-3347-818A-9E5524AEE8B3}"/>
              </a:ext>
            </a:extLst>
          </p:cNvPr>
          <p:cNvCxnSpPr>
            <a:cxnSpLocks/>
          </p:cNvCxnSpPr>
          <p:nvPr/>
        </p:nvCxnSpPr>
        <p:spPr>
          <a:xfrm>
            <a:off x="10259841" y="4944844"/>
            <a:ext cx="88094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>
            <a:extLst>
              <a:ext uri="{FF2B5EF4-FFF2-40B4-BE49-F238E27FC236}">
                <a16:creationId xmlns="" xmlns:a16="http://schemas.microsoft.com/office/drawing/2014/main" id="{4D218FD2-CB0E-5645-9D24-475FBD5E1C0F}"/>
              </a:ext>
            </a:extLst>
          </p:cNvPr>
          <p:cNvCxnSpPr>
            <a:cxnSpLocks/>
          </p:cNvCxnSpPr>
          <p:nvPr/>
        </p:nvCxnSpPr>
        <p:spPr>
          <a:xfrm flipH="1">
            <a:off x="8107680" y="4967131"/>
            <a:ext cx="1" cy="193783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9" name="Graphique 158">
            <a:extLst>
              <a:ext uri="{FF2B5EF4-FFF2-40B4-BE49-F238E27FC236}">
                <a16:creationId xmlns="" xmlns:a16="http://schemas.microsoft.com/office/drawing/2014/main" id="{5EFCF2E2-D7AD-1A40-8CD0-C2E48975CF7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922617" y="3694041"/>
            <a:ext cx="365255" cy="293311"/>
          </a:xfrm>
          <a:prstGeom prst="rect">
            <a:avLst/>
          </a:prstGeom>
        </p:spPr>
      </p:pic>
      <p:sp>
        <p:nvSpPr>
          <p:cNvPr id="166" name="Rectangle 165">
            <a:extLst>
              <a:ext uri="{FF2B5EF4-FFF2-40B4-BE49-F238E27FC236}">
                <a16:creationId xmlns="" xmlns:a16="http://schemas.microsoft.com/office/drawing/2014/main" id="{597EEE68-6871-854C-90AC-98419FC7FD5D}"/>
              </a:ext>
            </a:extLst>
          </p:cNvPr>
          <p:cNvSpPr/>
          <p:nvPr/>
        </p:nvSpPr>
        <p:spPr>
          <a:xfrm>
            <a:off x="7444069" y="1989769"/>
            <a:ext cx="10133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365</a:t>
            </a:r>
          </a:p>
          <a:p>
            <a:pPr algn="ctr"/>
            <a:r>
              <a:rPr lang="fr-FR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MAISONS</a:t>
            </a:r>
          </a:p>
        </p:txBody>
      </p:sp>
      <p:sp>
        <p:nvSpPr>
          <p:cNvPr id="171" name="Ellipse 170">
            <a:extLst>
              <a:ext uri="{FF2B5EF4-FFF2-40B4-BE49-F238E27FC236}">
                <a16:creationId xmlns="" xmlns:a16="http://schemas.microsoft.com/office/drawing/2014/main" id="{B5C13BC2-0B91-4444-AB0C-7633376AD624}"/>
              </a:ext>
            </a:extLst>
          </p:cNvPr>
          <p:cNvSpPr/>
          <p:nvPr/>
        </p:nvSpPr>
        <p:spPr>
          <a:xfrm>
            <a:off x="11106471" y="3911917"/>
            <a:ext cx="553662" cy="49529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5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+4%</a:t>
            </a:r>
            <a:endParaRPr lang="fr-FR" sz="9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19EA8D43-B664-6B47-9816-0F84A79E72C7}"/>
              </a:ext>
            </a:extLst>
          </p:cNvPr>
          <p:cNvSpPr/>
          <p:nvPr/>
        </p:nvSpPr>
        <p:spPr>
          <a:xfrm>
            <a:off x="8464550" y="2038858"/>
            <a:ext cx="37274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DÉCLARENT UNE ACTIVITÉ D'ENCHÈRES SUR INTERNET EN 2019 (SUR LES 414 SOCIETES)</a:t>
            </a:r>
          </a:p>
        </p:txBody>
      </p:sp>
      <p:sp>
        <p:nvSpPr>
          <p:cNvPr id="172" name="Rectangle : coins arrondis 171">
            <a:extLst>
              <a:ext uri="{FF2B5EF4-FFF2-40B4-BE49-F238E27FC236}">
                <a16:creationId xmlns="" xmlns:a16="http://schemas.microsoft.com/office/drawing/2014/main" id="{95780963-FE95-874B-9137-094DCD82D0D0}"/>
              </a:ext>
            </a:extLst>
          </p:cNvPr>
          <p:cNvSpPr/>
          <p:nvPr/>
        </p:nvSpPr>
        <p:spPr>
          <a:xfrm>
            <a:off x="7346708" y="2724413"/>
            <a:ext cx="1189647" cy="198034"/>
          </a:xfrm>
          <a:prstGeom prst="roundRect">
            <a:avLst/>
          </a:prstGeom>
          <a:solidFill>
            <a:srgbClr val="FFCC00"/>
          </a:solidFill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fr-FR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(333 EN 2018)</a:t>
            </a:r>
          </a:p>
        </p:txBody>
      </p:sp>
      <p:sp>
        <p:nvSpPr>
          <p:cNvPr id="174" name="Rectangle: Rounded Corners 12">
            <a:extLst>
              <a:ext uri="{FF2B5EF4-FFF2-40B4-BE49-F238E27FC236}">
                <a16:creationId xmlns="" xmlns:a16="http://schemas.microsoft.com/office/drawing/2014/main" id="{2F47B3B0-B8D3-6143-9F79-908FA5632D13}"/>
              </a:ext>
            </a:extLst>
          </p:cNvPr>
          <p:cNvSpPr/>
          <p:nvPr/>
        </p:nvSpPr>
        <p:spPr>
          <a:xfrm>
            <a:off x="6815016" y="2048835"/>
            <a:ext cx="626752" cy="624432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1270000" sx="102000" sy="102000" algn="c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5" name="Graphique 174">
            <a:extLst>
              <a:ext uri="{FF2B5EF4-FFF2-40B4-BE49-F238E27FC236}">
                <a16:creationId xmlns="" xmlns:a16="http://schemas.microsoft.com/office/drawing/2014/main" id="{12D18E40-C000-6D45-807C-19B05DBBBC2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16294" y="2210504"/>
            <a:ext cx="424195" cy="34064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08ECB54-0E80-4A20-A709-B94046B60FC6}"/>
              </a:ext>
            </a:extLst>
          </p:cNvPr>
          <p:cNvSpPr/>
          <p:nvPr/>
        </p:nvSpPr>
        <p:spPr>
          <a:xfrm>
            <a:off x="1732341" y="3244334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fr-FR" b="1" dirty="0">
                <a:solidFill>
                  <a:srgbClr val="7030A0"/>
                </a:solidFill>
              </a:rPr>
              <a:t>989 M€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915932FC-706A-4F54-933E-9DCB0075B7A8}"/>
              </a:ext>
            </a:extLst>
          </p:cNvPr>
          <p:cNvSpPr/>
          <p:nvPr/>
        </p:nvSpPr>
        <p:spPr>
          <a:xfrm>
            <a:off x="4265334" y="3244334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fr-FR" b="1" dirty="0">
                <a:solidFill>
                  <a:srgbClr val="FE6666"/>
                </a:solidFill>
              </a:rPr>
              <a:t>233 M€</a:t>
            </a:r>
            <a:endParaRPr lang="fr-FR" dirty="0">
              <a:solidFill>
                <a:srgbClr val="FE6666"/>
              </a:solidFill>
              <a:latin typeface="Arial" panose="020B0604020202020204" pitchFamily="34" charset="0"/>
            </a:endParaRPr>
          </a:p>
        </p:txBody>
      </p:sp>
      <p:pic>
        <p:nvPicPr>
          <p:cNvPr id="7" name="Graphique 6">
            <a:extLst>
              <a:ext uri="{FF2B5EF4-FFF2-40B4-BE49-F238E27FC236}">
                <a16:creationId xmlns="" xmlns:a16="http://schemas.microsoft.com/office/drawing/2014/main" id="{F1CE0369-3A28-354F-B1FA-993549FC9BA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212295" y="4451368"/>
            <a:ext cx="407369" cy="407369"/>
          </a:xfrm>
          <a:prstGeom prst="rect">
            <a:avLst/>
          </a:prstGeom>
        </p:spPr>
      </p:pic>
      <p:pic>
        <p:nvPicPr>
          <p:cNvPr id="65" name="Graphique 64">
            <a:extLst>
              <a:ext uri="{FF2B5EF4-FFF2-40B4-BE49-F238E27FC236}">
                <a16:creationId xmlns="" xmlns:a16="http://schemas.microsoft.com/office/drawing/2014/main" id="{9DB57938-1426-4D4C-B5AF-38FBE37DC4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365772" y="3636362"/>
            <a:ext cx="407369" cy="407369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="" xmlns:a16="http://schemas.microsoft.com/office/drawing/2014/main" id="{A61491B9-FACF-8C4B-A264-A172C82B5E8A}"/>
              </a:ext>
            </a:extLst>
          </p:cNvPr>
          <p:cNvGrpSpPr/>
          <p:nvPr/>
        </p:nvGrpSpPr>
        <p:grpSpPr>
          <a:xfrm>
            <a:off x="6213900" y="410355"/>
            <a:ext cx="5584893" cy="1195139"/>
            <a:chOff x="6213900" y="459783"/>
            <a:chExt cx="5584893" cy="1195139"/>
          </a:xfrm>
        </p:grpSpPr>
        <p:sp>
          <p:nvSpPr>
            <p:cNvPr id="71" name="Rectangle 70">
              <a:extLst>
                <a:ext uri="{FF2B5EF4-FFF2-40B4-BE49-F238E27FC236}">
                  <a16:creationId xmlns="" xmlns:a16="http://schemas.microsoft.com/office/drawing/2014/main" id="{6737AB38-6365-AC49-A0A7-13571D2EC6CD}"/>
                </a:ext>
              </a:extLst>
            </p:cNvPr>
            <p:cNvSpPr/>
            <p:nvPr/>
          </p:nvSpPr>
          <p:spPr>
            <a:xfrm>
              <a:off x="10964706" y="459783"/>
              <a:ext cx="834087" cy="750242"/>
            </a:xfrm>
            <a:prstGeom prst="rect">
              <a:avLst/>
            </a:prstGeom>
            <a:noFill/>
          </p:spPr>
          <p:txBody>
            <a:bodyPr wrap="none" lIns="0" anchor="ctr">
              <a:noAutofit/>
            </a:bodyPr>
            <a:lstStyle/>
            <a:p>
              <a:pPr algn="ctr"/>
              <a:r>
                <a:rPr lang="fr-FR" sz="3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+7%</a:t>
              </a:r>
            </a:p>
            <a:p>
              <a:pPr algn="ctr"/>
              <a:r>
                <a:rPr lang="fr-FR" sz="1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 2019</a:t>
              </a:r>
            </a:p>
          </p:txBody>
        </p:sp>
        <p:grpSp>
          <p:nvGrpSpPr>
            <p:cNvPr id="72" name="Groupe 71">
              <a:extLst>
                <a:ext uri="{FF2B5EF4-FFF2-40B4-BE49-F238E27FC236}">
                  <a16:creationId xmlns="" xmlns:a16="http://schemas.microsoft.com/office/drawing/2014/main" id="{8B2918C2-01E7-254C-A9CA-4635EBB08C77}"/>
                </a:ext>
              </a:extLst>
            </p:cNvPr>
            <p:cNvGrpSpPr/>
            <p:nvPr/>
          </p:nvGrpSpPr>
          <p:grpSpPr>
            <a:xfrm>
              <a:off x="10233566" y="501233"/>
              <a:ext cx="626752" cy="624432"/>
              <a:chOff x="7765760" y="486711"/>
              <a:chExt cx="626752" cy="624432"/>
            </a:xfrm>
          </p:grpSpPr>
          <p:sp>
            <p:nvSpPr>
              <p:cNvPr id="73" name="Rectangle: Rounded Corners 12">
                <a:extLst>
                  <a:ext uri="{FF2B5EF4-FFF2-40B4-BE49-F238E27FC236}">
                    <a16:creationId xmlns="" xmlns:a16="http://schemas.microsoft.com/office/drawing/2014/main" id="{6491CCFB-5308-9A4B-B46F-E576F5802504}"/>
                  </a:ext>
                </a:extLst>
              </p:cNvPr>
              <p:cNvSpPr/>
              <p:nvPr/>
            </p:nvSpPr>
            <p:spPr>
              <a:xfrm>
                <a:off x="7765760" y="486711"/>
                <a:ext cx="626752" cy="62443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1270000" sx="102000" sy="102000" algn="c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Flèche vers le haut 73">
                <a:extLst>
                  <a:ext uri="{FF2B5EF4-FFF2-40B4-BE49-F238E27FC236}">
                    <a16:creationId xmlns="" xmlns:a16="http://schemas.microsoft.com/office/drawing/2014/main" id="{C93BA4BE-E9A6-A141-B313-1A9AB846C6DC}"/>
                  </a:ext>
                </a:extLst>
              </p:cNvPr>
              <p:cNvSpPr/>
              <p:nvPr/>
            </p:nvSpPr>
            <p:spPr>
              <a:xfrm rot="13406266" flipV="1">
                <a:off x="7988679" y="618825"/>
                <a:ext cx="195157" cy="341604"/>
              </a:xfrm>
              <a:prstGeom prst="up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64" name="Rectangle 63">
              <a:extLst>
                <a:ext uri="{FF2B5EF4-FFF2-40B4-BE49-F238E27FC236}">
                  <a16:creationId xmlns="" xmlns:a16="http://schemas.microsoft.com/office/drawing/2014/main" id="{685B8563-CC0B-2C40-B46B-4CA9953011D3}"/>
                </a:ext>
              </a:extLst>
            </p:cNvPr>
            <p:cNvSpPr/>
            <p:nvPr/>
          </p:nvSpPr>
          <p:spPr>
            <a:xfrm>
              <a:off x="9029582" y="459783"/>
              <a:ext cx="1095668" cy="1195139"/>
            </a:xfrm>
            <a:prstGeom prst="rect">
              <a:avLst/>
            </a:prstGeom>
            <a:noFill/>
          </p:spPr>
          <p:txBody>
            <a:bodyPr wrap="none" lIns="0" anchor="t">
              <a:noAutofit/>
            </a:bodyPr>
            <a:lstStyle/>
            <a:p>
              <a:pPr algn="ctr"/>
              <a:r>
                <a:rPr lang="fr-FR" sz="3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1224</a:t>
              </a:r>
            </a:p>
            <a:p>
              <a:pPr algn="ctr"/>
              <a:r>
                <a:rPr lang="fr-FR" sz="1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MILLIONS </a:t>
              </a:r>
            </a:p>
            <a:p>
              <a:pPr algn="ctr"/>
              <a:r>
                <a:rPr lang="fr-FR" sz="1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D’EUROS</a:t>
              </a:r>
            </a:p>
          </p:txBody>
        </p:sp>
        <p:grpSp>
          <p:nvGrpSpPr>
            <p:cNvPr id="66" name="Groupe 65">
              <a:extLst>
                <a:ext uri="{FF2B5EF4-FFF2-40B4-BE49-F238E27FC236}">
                  <a16:creationId xmlns="" xmlns:a16="http://schemas.microsoft.com/office/drawing/2014/main" id="{1D4EF459-5E56-494A-A3F5-268426366975}"/>
                </a:ext>
              </a:extLst>
            </p:cNvPr>
            <p:cNvGrpSpPr/>
            <p:nvPr/>
          </p:nvGrpSpPr>
          <p:grpSpPr>
            <a:xfrm>
              <a:off x="8284894" y="501233"/>
              <a:ext cx="626752" cy="624432"/>
              <a:chOff x="5829989" y="504962"/>
              <a:chExt cx="626752" cy="624432"/>
            </a:xfrm>
          </p:grpSpPr>
          <p:pic>
            <p:nvPicPr>
              <p:cNvPr id="67" name="Graphique 66">
                <a:extLst>
                  <a:ext uri="{FF2B5EF4-FFF2-40B4-BE49-F238E27FC236}">
                    <a16:creationId xmlns="" xmlns:a16="http://schemas.microsoft.com/office/drawing/2014/main" id="{6A4F0DCB-72BD-3342-92F2-48448BCFFD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 rot="21113929">
                <a:off x="5938369" y="702516"/>
                <a:ext cx="404680" cy="224698"/>
              </a:xfrm>
              <a:prstGeom prst="rect">
                <a:avLst/>
              </a:prstGeom>
            </p:spPr>
          </p:pic>
          <p:sp>
            <p:nvSpPr>
              <p:cNvPr id="68" name="Rectangle: Rounded Corners 12">
                <a:extLst>
                  <a:ext uri="{FF2B5EF4-FFF2-40B4-BE49-F238E27FC236}">
                    <a16:creationId xmlns="" xmlns:a16="http://schemas.microsoft.com/office/drawing/2014/main" id="{D992C1D7-9745-4B42-A776-4681FD24BFD2}"/>
                  </a:ext>
                </a:extLst>
              </p:cNvPr>
              <p:cNvSpPr/>
              <p:nvPr/>
            </p:nvSpPr>
            <p:spPr>
              <a:xfrm>
                <a:off x="5829989" y="504962"/>
                <a:ext cx="626752" cy="62443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1270000" sx="102000" sy="102000" algn="c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69" name="Connecteur droit 68">
              <a:extLst>
                <a:ext uri="{FF2B5EF4-FFF2-40B4-BE49-F238E27FC236}">
                  <a16:creationId xmlns="" xmlns:a16="http://schemas.microsoft.com/office/drawing/2014/main" id="{F4DA9643-F701-2B48-B243-3E2B7664A0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095311" y="466389"/>
              <a:ext cx="0" cy="69412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="" xmlns:a16="http://schemas.microsoft.com/office/drawing/2014/main" id="{AE8C249C-DBE6-404B-8D70-DFB8C5D9F8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99228" y="466389"/>
              <a:ext cx="0" cy="69412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>
              <a:extLst>
                <a:ext uri="{FF2B5EF4-FFF2-40B4-BE49-F238E27FC236}">
                  <a16:creationId xmlns="" xmlns:a16="http://schemas.microsoft.com/office/drawing/2014/main" id="{2E66E52B-246B-4543-A55C-4D662F97135C}"/>
                </a:ext>
              </a:extLst>
            </p:cNvPr>
            <p:cNvSpPr/>
            <p:nvPr/>
          </p:nvSpPr>
          <p:spPr>
            <a:xfrm>
              <a:off x="6911177" y="459783"/>
              <a:ext cx="1158113" cy="1195139"/>
            </a:xfrm>
            <a:prstGeom prst="rect">
              <a:avLst/>
            </a:prstGeom>
            <a:noFill/>
          </p:spPr>
          <p:txBody>
            <a:bodyPr wrap="none" lIns="36000" anchor="t">
              <a:noAutofit/>
            </a:bodyPr>
            <a:lstStyle/>
            <a:p>
              <a:r>
                <a:rPr lang="fr-FR" sz="3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36%</a:t>
              </a:r>
            </a:p>
            <a:p>
              <a:r>
                <a:rPr lang="fr-FR" sz="1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DU MONTANT</a:t>
              </a:r>
            </a:p>
            <a:p>
              <a:r>
                <a:rPr lang="fr-FR" sz="1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TOTAL DES </a:t>
              </a:r>
            </a:p>
            <a:p>
              <a:r>
                <a:rPr lang="fr-FR" sz="12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VENTES</a:t>
              </a:r>
              <a:endParaRPr lang="fr-FR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="" xmlns:a16="http://schemas.microsoft.com/office/drawing/2014/main" id="{9FDE78D6-803D-7041-8351-E3A791CE5DFF}"/>
                </a:ext>
              </a:extLst>
            </p:cNvPr>
            <p:cNvGrpSpPr/>
            <p:nvPr/>
          </p:nvGrpSpPr>
          <p:grpSpPr>
            <a:xfrm>
              <a:off x="6213900" y="501233"/>
              <a:ext cx="626752" cy="624432"/>
              <a:chOff x="6213900" y="501233"/>
              <a:chExt cx="626752" cy="624432"/>
            </a:xfrm>
          </p:grpSpPr>
          <p:sp>
            <p:nvSpPr>
              <p:cNvPr id="79" name="Rectangle: Rounded Corners 12">
                <a:extLst>
                  <a:ext uri="{FF2B5EF4-FFF2-40B4-BE49-F238E27FC236}">
                    <a16:creationId xmlns="" xmlns:a16="http://schemas.microsoft.com/office/drawing/2014/main" id="{F86C475A-42C0-9346-A33E-738557751651}"/>
                  </a:ext>
                </a:extLst>
              </p:cNvPr>
              <p:cNvSpPr/>
              <p:nvPr/>
            </p:nvSpPr>
            <p:spPr>
              <a:xfrm>
                <a:off x="6213900" y="501233"/>
                <a:ext cx="626752" cy="62443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1270000" sx="102000" sy="102000" algn="ctr" rotWithShape="0">
                  <a:prstClr val="black">
                    <a:alpha val="14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3" name="Graphique 82">
                <a:extLst>
                  <a:ext uri="{FF2B5EF4-FFF2-40B4-BE49-F238E27FC236}">
                    <a16:creationId xmlns="" xmlns:a16="http://schemas.microsoft.com/office/drawing/2014/main" id="{387FE1DB-72CE-CE4C-8B19-91EF6F5E51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 flipH="1">
                <a:off x="6321341" y="607514"/>
                <a:ext cx="411870" cy="411870"/>
              </a:xfrm>
              <a:prstGeom prst="rect">
                <a:avLst/>
              </a:prstGeom>
            </p:spPr>
          </p:pic>
        </p:grpSp>
      </p:grpSp>
      <p:sp>
        <p:nvSpPr>
          <p:cNvPr id="70" name="bk object 19">
            <a:extLst>
              <a:ext uri="{FF2B5EF4-FFF2-40B4-BE49-F238E27FC236}">
                <a16:creationId xmlns="" xmlns:a16="http://schemas.microsoft.com/office/drawing/2014/main" id="{992FB3DA-4DB8-4CE1-8221-2BE5A4427AF3}"/>
              </a:ext>
            </a:extLst>
          </p:cNvPr>
          <p:cNvSpPr/>
          <p:nvPr/>
        </p:nvSpPr>
        <p:spPr>
          <a:xfrm>
            <a:off x="11503279" y="6099831"/>
            <a:ext cx="531662" cy="54762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Graphique 10">
            <a:extLst>
              <a:ext uri="{FF2B5EF4-FFF2-40B4-BE49-F238E27FC236}">
                <a16:creationId xmlns="" xmlns:a16="http://schemas.microsoft.com/office/drawing/2014/main" id="{5395E0CF-ABEA-44EF-97A0-E49CE15CDE81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93632" y="2692618"/>
            <a:ext cx="725871" cy="725871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="" xmlns:a16="http://schemas.microsoft.com/office/drawing/2014/main" id="{C14AD7AD-68C5-4C5C-95E7-C3D91F2F18B7}"/>
              </a:ext>
            </a:extLst>
          </p:cNvPr>
          <p:cNvSpPr/>
          <p:nvPr/>
        </p:nvSpPr>
        <p:spPr>
          <a:xfrm>
            <a:off x="236085" y="6023490"/>
            <a:ext cx="6660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ctr" hangingPunct="0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</a:rPr>
              <a:t>Les ventes dites « </a:t>
            </a:r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</a:rPr>
              <a:t>live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</a:rPr>
              <a:t>  » sont adossées à des ventes physiques, </a:t>
            </a:r>
          </a:p>
          <a:p>
            <a:pPr lvl="0" fontAlgn="ctr" hangingPunct="0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</a:rPr>
              <a:t>Les ventes dites « en ligne » sont effectuées sous la forme de ventes totalement dématérialisées</a:t>
            </a:r>
          </a:p>
        </p:txBody>
      </p:sp>
    </p:spTree>
    <p:extLst>
      <p:ext uri="{BB962C8B-B14F-4D97-AF65-F5344CB8AC3E}">
        <p14:creationId xmlns:p14="http://schemas.microsoft.com/office/powerpoint/2010/main" val="211112864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73" grpId="0" animBg="1"/>
      <p:bldP spid="129" grpId="0"/>
      <p:bldGraphic spid="145" grpId="0">
        <p:bldAsOne/>
      </p:bldGraphic>
      <p:bldP spid="147" grpId="0"/>
      <p:bldP spid="148" grpId="0" animBg="1"/>
      <p:bldP spid="149" grpId="0"/>
      <p:bldP spid="166" grpId="0"/>
      <p:bldP spid="171" grpId="0" animBg="1"/>
      <p:bldP spid="10" grpId="0"/>
      <p:bldP spid="172" grpId="0" animBg="1"/>
      <p:bldP spid="17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2018-c6">
      <a:dk1>
        <a:sysClr val="windowText" lastClr="000000"/>
      </a:dk1>
      <a:lt1>
        <a:sysClr val="window" lastClr="FFFFFF"/>
      </a:lt1>
      <a:dk2>
        <a:srgbClr val="111F3F"/>
      </a:dk2>
      <a:lt2>
        <a:srgbClr val="DBEFF9"/>
      </a:lt2>
      <a:accent1>
        <a:srgbClr val="C60C0C"/>
      </a:accent1>
      <a:accent2>
        <a:srgbClr val="FF6969"/>
      </a:accent2>
      <a:accent3>
        <a:srgbClr val="FC7C7C"/>
      </a:accent3>
      <a:accent4>
        <a:srgbClr val="FE6666"/>
      </a:accent4>
      <a:accent5>
        <a:srgbClr val="EE2222"/>
      </a:accent5>
      <a:accent6>
        <a:srgbClr val="D22828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167</Words>
  <Application>Microsoft Office PowerPoint</Application>
  <PresentationFormat>Personnalisé</PresentationFormat>
  <Paragraphs>54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Le marché des ventes volontaires de meubles  aux enchères publiques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joenanto</dc:creator>
  <cp:lastModifiedBy>LECHEVALIER</cp:lastModifiedBy>
  <cp:revision>679</cp:revision>
  <cp:lastPrinted>2020-03-04T08:25:16Z</cp:lastPrinted>
  <dcterms:created xsi:type="dcterms:W3CDTF">2017-10-02T03:03:16Z</dcterms:created>
  <dcterms:modified xsi:type="dcterms:W3CDTF">2020-05-14T17:14:41Z</dcterms:modified>
</cp:coreProperties>
</file>